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8" r:id="rId8"/>
    <p:sldId id="269" r:id="rId9"/>
    <p:sldId id="270" r:id="rId10"/>
    <p:sldId id="271" r:id="rId11"/>
    <p:sldId id="272" r:id="rId12"/>
    <p:sldId id="273" r:id="rId13"/>
    <p:sldId id="274" r:id="rId14"/>
    <p:sldId id="275" r:id="rId15"/>
    <p:sldId id="276" r:id="rId16"/>
  </p:sldIdLst>
  <p:sldSz cx="9144000" cy="5143500" type="screen16x9"/>
  <p:notesSz cx="6858000" cy="9144000"/>
  <p:embeddedFontLst>
    <p:embeddedFont>
      <p:font typeface="Amatic SC" panose="00000500000000000000" pitchFamily="2" charset="-79"/>
      <p:regular r:id="rId18"/>
      <p:bold r:id="rId19"/>
    </p:embeddedFont>
    <p:embeddedFont>
      <p:font typeface="Source Code Pro" panose="020B0509030403020204" pitchFamily="49"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36" y="2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bf2509f23b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bf2509f23b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bf2509f23b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bf2509f23b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bf2509f23b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bf2509f23b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bf2509f23b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bf2509f23b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f2509f23b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bf2509f23b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bf2509f23b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bf2509f23b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01cb3a99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c01cb3a9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c01cb3a99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c01cb3a99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c01cb3a998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c01cb3a99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01cb3a998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01cb3a99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bef41f89be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bef41f89b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bf2509f23b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bf2509f23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bf2509f23b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bf2509f23b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bf2509f23b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bf2509f23b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0"/>
              </a:spcBef>
              <a:spcAft>
                <a:spcPts val="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0"/>
              </a:spcBef>
              <a:spcAft>
                <a:spcPts val="0"/>
              </a:spcAft>
              <a:buClr>
                <a:schemeClr val="accent1"/>
              </a:buClr>
              <a:buSzPts val="1400"/>
              <a:buChar char="○"/>
              <a:defRPr>
                <a:solidFill>
                  <a:schemeClr val="accent1"/>
                </a:solidFill>
                <a:highlight>
                  <a:schemeClr val="lt1"/>
                </a:highlight>
              </a:defRPr>
            </a:lvl2pPr>
            <a:lvl3pPr marL="1371600" lvl="2" indent="-317500">
              <a:spcBef>
                <a:spcPts val="0"/>
              </a:spcBef>
              <a:spcAft>
                <a:spcPts val="0"/>
              </a:spcAft>
              <a:buClr>
                <a:schemeClr val="accent1"/>
              </a:buClr>
              <a:buSzPts val="1400"/>
              <a:buChar char="■"/>
              <a:defRPr>
                <a:solidFill>
                  <a:schemeClr val="accent1"/>
                </a:solidFill>
                <a:highlight>
                  <a:schemeClr val="lt1"/>
                </a:highlight>
              </a:defRPr>
            </a:lvl3pPr>
            <a:lvl4pPr marL="1828800" lvl="3" indent="-317500">
              <a:spcBef>
                <a:spcPts val="0"/>
              </a:spcBef>
              <a:spcAft>
                <a:spcPts val="0"/>
              </a:spcAft>
              <a:buClr>
                <a:schemeClr val="accent1"/>
              </a:buClr>
              <a:buSzPts val="1400"/>
              <a:buChar char="●"/>
              <a:defRPr>
                <a:solidFill>
                  <a:schemeClr val="accent1"/>
                </a:solidFill>
                <a:highlight>
                  <a:schemeClr val="lt1"/>
                </a:highlight>
              </a:defRPr>
            </a:lvl4pPr>
            <a:lvl5pPr marL="2286000" lvl="4" indent="-317500">
              <a:spcBef>
                <a:spcPts val="0"/>
              </a:spcBef>
              <a:spcAft>
                <a:spcPts val="0"/>
              </a:spcAft>
              <a:buClr>
                <a:schemeClr val="accent1"/>
              </a:buClr>
              <a:buSzPts val="1400"/>
              <a:buChar char="○"/>
              <a:defRPr>
                <a:solidFill>
                  <a:schemeClr val="accent1"/>
                </a:solidFill>
                <a:highlight>
                  <a:schemeClr val="lt1"/>
                </a:highlight>
              </a:defRPr>
            </a:lvl5pPr>
            <a:lvl6pPr marL="2743200" lvl="5" indent="-317500">
              <a:spcBef>
                <a:spcPts val="0"/>
              </a:spcBef>
              <a:spcAft>
                <a:spcPts val="0"/>
              </a:spcAft>
              <a:buClr>
                <a:schemeClr val="accent1"/>
              </a:buClr>
              <a:buSzPts val="1400"/>
              <a:buChar char="■"/>
              <a:defRPr>
                <a:solidFill>
                  <a:schemeClr val="accent1"/>
                </a:solidFill>
                <a:highlight>
                  <a:schemeClr val="lt1"/>
                </a:highlight>
              </a:defRPr>
            </a:lvl6pPr>
            <a:lvl7pPr marL="3200400" lvl="6" indent="-317500">
              <a:spcBef>
                <a:spcPts val="0"/>
              </a:spcBef>
              <a:spcAft>
                <a:spcPts val="0"/>
              </a:spcAft>
              <a:buClr>
                <a:schemeClr val="accent1"/>
              </a:buClr>
              <a:buSzPts val="1400"/>
              <a:buChar char="●"/>
              <a:defRPr>
                <a:solidFill>
                  <a:schemeClr val="accent1"/>
                </a:solidFill>
                <a:highlight>
                  <a:schemeClr val="lt1"/>
                </a:highlight>
              </a:defRPr>
            </a:lvl7pPr>
            <a:lvl8pPr marL="3657600" lvl="7" indent="-317500">
              <a:spcBef>
                <a:spcPts val="0"/>
              </a:spcBef>
              <a:spcAft>
                <a:spcPts val="0"/>
              </a:spcAft>
              <a:buClr>
                <a:schemeClr val="accent1"/>
              </a:buClr>
              <a:buSzPts val="1400"/>
              <a:buChar char="○"/>
              <a:defRPr>
                <a:solidFill>
                  <a:schemeClr val="accent1"/>
                </a:solidFill>
                <a:highlight>
                  <a:schemeClr val="lt1"/>
                </a:highlight>
              </a:defRPr>
            </a:lvl8pPr>
            <a:lvl9pPr marL="4114800" lvl="8" indent="-317500">
              <a:spcBef>
                <a:spcPts val="0"/>
              </a:spcBef>
              <a:spcAft>
                <a:spcPts val="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dirty="0"/>
              <a:t>Number Systems</a:t>
            </a:r>
            <a:endParaRPr dirty="0"/>
          </a:p>
        </p:txBody>
      </p:sp>
      <p:sp>
        <p:nvSpPr>
          <p:cNvPr id="57" name="Google Shape;57;p13"/>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dirty="0"/>
              <a:t>Unit 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Interpreting 2s complement</a:t>
            </a:r>
            <a:endParaRPr/>
          </a:p>
        </p:txBody>
      </p:sp>
      <p:sp>
        <p:nvSpPr>
          <p:cNvPr id="248" name="Google Shape;248;p2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SMR representation is super inefficient for arithmetic operations. Instead the 2s complement representation is very commonly used in modern computer systems.</a:t>
            </a:r>
            <a:endParaRPr/>
          </a:p>
        </p:txBody>
      </p:sp>
      <p:pic>
        <p:nvPicPr>
          <p:cNvPr id="249" name="Google Shape;249;p28" descr="&lt;math xmlns=&quot;http://www.w3.org/1998/Math/MathML&quot;&gt;&lt;mi&gt;V&lt;/mi&gt;&lt;mfenced&gt;&lt;mi&gt;B&lt;/mi&gt;&lt;/mfenced&gt;&lt;mo&gt;=&lt;/mo&gt;&lt;mo&gt;-&lt;/mo&gt;&lt;msup&gt;&lt;mn&gt;2&lt;/mn&gt;&lt;mrow&gt;&lt;mi&gt;n&lt;/mi&gt;&lt;mo&gt;-&lt;/mo&gt;&lt;mn&gt;1&lt;/mn&gt;&lt;/mrow&gt;&lt;/msup&gt;&lt;msub&gt;&lt;mi&gt;b&lt;/mi&gt;&lt;mrow&gt;&lt;mi&gt;n&lt;/mi&gt;&lt;mo&gt;-&lt;/mo&gt;&lt;mn&gt;1&lt;/mn&gt;&lt;/mrow&gt;&lt;/msub&gt;&lt;mo&gt;+&lt;/mo&gt;&lt;mo&gt;&amp;#xA0;&lt;/mo&gt;&lt;mo&gt;&amp;#xA0;&lt;/mo&gt;&lt;menclose notation=&quot;bottom&quot;&gt;&lt;msup&gt;&lt;mn&gt;2&lt;/mn&gt;&lt;mrow&gt;&lt;mi&gt;n&lt;/mi&gt;&lt;mo&gt;-&lt;/mo&gt;&lt;mn&gt;2&lt;/mn&gt;&lt;/mrow&gt;&lt;/msup&gt;&lt;msub&gt;&lt;mi&gt;b&lt;/mi&gt;&lt;mrow&gt;&lt;mi&gt;n&lt;/mi&gt;&lt;mo&gt;-&lt;/mo&gt;&lt;mn&gt;2&lt;/mn&gt;&lt;/mrow&gt;&lt;/msub&gt;&lt;mo&gt;+&lt;/mo&gt;&lt;mo&gt;.&lt;/mo&gt;&lt;mo&gt;.&lt;/mo&gt;&lt;mo&gt;.&lt;/mo&gt;&lt;mo&gt;.&lt;/mo&gt;&lt;mo&gt;.&lt;/mo&gt;&lt;mo&gt;+&lt;/mo&gt;&lt;msup&gt;&lt;mn&gt;2&lt;/mn&gt;&lt;mn&gt;1&lt;/mn&gt;&lt;/msup&gt;&lt;msub&gt;&lt;mi&gt;b&lt;/mi&gt;&lt;mn&gt;1&lt;/mn&gt;&lt;/msub&gt;&lt;mo&gt;+&lt;/mo&gt;&lt;msup&gt;&lt;mn&gt;2&lt;/mn&gt;&lt;mn&gt;0&lt;/mn&gt;&lt;/msup&gt;&lt;mo&gt;&amp;#xA0;&lt;/mo&gt;&lt;msub&gt;&lt;mi&gt;b&lt;/mi&gt;&lt;mn&gt;0&lt;/mn&gt;&lt;/msub&gt;&lt;/menclose&gt;&lt;mspace linebreak=&quot;newline&quot;/&gt;&lt;mo&gt;&amp;#xA0;&lt;/mo&gt;&lt;mo&gt;&amp;#xA0;&lt;/mo&gt;&lt;mo&gt;&amp;#xA0;&lt;/mo&gt;&lt;mo&gt;&amp;#xA0;&lt;/mo&gt;&lt;mo&gt;&amp;#xA0;&lt;/mo&gt;&lt;mo&gt;&amp;#xA0;&lt;/mo&gt;&lt;mo&gt;&amp;#xA0;&lt;/mo&gt;&lt;mo&gt;&amp;#xA0;&lt;/mo&gt;&lt;mo&gt;&amp;#xA0;&lt;/mo&gt;&lt;mo&gt;&amp;#xA0;&lt;/mo&gt;&lt;mo&gt;=&lt;/mo&gt;&lt;mo&gt;&amp;#xA0;&lt;/mo&gt;&lt;mo&gt;-&lt;/mo&gt;&lt;msup&gt;&lt;mn&gt;2&lt;/mn&gt;&lt;mrow&gt;&lt;mi&gt;n&lt;/mi&gt;&lt;mo&gt;-&lt;/mo&gt;&lt;mn&gt;1&lt;/mn&gt;&lt;/mrow&gt;&lt;/msup&gt;&lt;msub&gt;&lt;mi&gt;b&lt;/mi&gt;&lt;mrow&gt;&lt;mi&gt;n&lt;/mi&gt;&lt;mo&gt;-&lt;/mo&gt;&lt;mn&gt;1&lt;/mn&gt;&lt;/mrow&gt;&lt;/msub&gt;&lt;mo&gt;&amp;#xA0;&lt;/mo&gt;&lt;mo&gt;+&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o&gt;&amp;#xA0;&lt;/mo&gt;&lt;mi&gt;M&lt;/mi&gt;&lt;/math&gt;" title="V open parentheses B close parentheses equals negative 2 to the power of n minus 1 end exponent b subscript n minus 1 end subscript plus space space bottom enclose 2 to the power of n minus 2 end exponent b subscript n minus 2 end subscript plus..... plus 2 to the power of 1 b subscript 1 plus 2 to the power of 0 space b subscript 0 end enclose&#10;space space space space space space space space space space equals space minus 2 to the power of n minus 1 end exponent b subscript n minus 1 end subscript space plus space space space space space space space space space space space space space space space space space space space space space space space space space space M"/>
          <p:cNvPicPr preferRelativeResize="0"/>
          <p:nvPr/>
        </p:nvPicPr>
        <p:blipFill>
          <a:blip r:embed="rId3">
            <a:alphaModFix/>
          </a:blip>
          <a:stretch>
            <a:fillRect/>
          </a:stretch>
        </p:blipFill>
        <p:spPr>
          <a:xfrm>
            <a:off x="1680137" y="2498275"/>
            <a:ext cx="5783737" cy="801000"/>
          </a:xfrm>
          <a:prstGeom prst="rect">
            <a:avLst/>
          </a:prstGeom>
          <a:noFill/>
          <a:ln>
            <a:noFill/>
          </a:ln>
        </p:spPr>
      </p:pic>
      <p:sp>
        <p:nvSpPr>
          <p:cNvPr id="250" name="Google Shape;250;p28"/>
          <p:cNvSpPr/>
          <p:nvPr/>
        </p:nvSpPr>
        <p:spPr>
          <a:xfrm>
            <a:off x="4144650" y="2376575"/>
            <a:ext cx="3387000" cy="57420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txBox="1"/>
          <p:nvPr/>
        </p:nvSpPr>
        <p:spPr>
          <a:xfrm>
            <a:off x="1421700" y="3686425"/>
            <a:ext cx="885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rgbClr val="FF0000"/>
                </a:solidFill>
                <a:latin typeface="Source Code Pro"/>
                <a:ea typeface="Source Code Pro"/>
                <a:cs typeface="Source Code Pro"/>
                <a:sym typeface="Source Code Pro"/>
              </a:rPr>
              <a:t>If MSB (sign bit) is zero, V(B)  = M </a:t>
            </a:r>
            <a:endParaRPr sz="2000">
              <a:solidFill>
                <a:srgbClr val="FF0000"/>
              </a:solidFill>
              <a:latin typeface="Source Code Pro"/>
              <a:ea typeface="Source Code Pro"/>
              <a:cs typeface="Source Code Pro"/>
              <a:sym typeface="Source Code Pro"/>
            </a:endParaRPr>
          </a:p>
        </p:txBody>
      </p:sp>
      <p:sp>
        <p:nvSpPr>
          <p:cNvPr id="252" name="Google Shape;252;p28"/>
          <p:cNvSpPr txBox="1"/>
          <p:nvPr/>
        </p:nvSpPr>
        <p:spPr>
          <a:xfrm>
            <a:off x="1040700" y="4372225"/>
            <a:ext cx="95145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rgbClr val="FF0000"/>
                </a:solidFill>
                <a:latin typeface="Source Code Pro"/>
                <a:ea typeface="Source Code Pro"/>
                <a:cs typeface="Source Code Pro"/>
                <a:sym typeface="Source Code Pro"/>
              </a:rPr>
              <a:t>If MSB (sign bit) is 1, V(B) = -[2^(n-1)-M] </a:t>
            </a:r>
            <a:endParaRPr sz="2000">
              <a:solidFill>
                <a:srgbClr val="FF0000"/>
              </a:solidFill>
              <a:latin typeface="Source Code Pro"/>
              <a:ea typeface="Source Code Pro"/>
              <a:cs typeface="Source Code Pro"/>
              <a:sym typeface="Source Code Pr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txBox="1">
            <a:spLocks noGrp="1"/>
          </p:cNvSpPr>
          <p:nvPr>
            <p:ph type="title"/>
          </p:nvPr>
        </p:nvSpPr>
        <p:spPr>
          <a:xfrm>
            <a:off x="311700" y="86175"/>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Interpretation of signed numbers</a:t>
            </a:r>
            <a:endParaRPr/>
          </a:p>
        </p:txBody>
      </p:sp>
      <p:pic>
        <p:nvPicPr>
          <p:cNvPr id="258" name="Google Shape;258;p29"/>
          <p:cNvPicPr preferRelativeResize="0"/>
          <p:nvPr/>
        </p:nvPicPr>
        <p:blipFill>
          <a:blip r:embed="rId3">
            <a:alphaModFix/>
          </a:blip>
          <a:stretch>
            <a:fillRect/>
          </a:stretch>
        </p:blipFill>
        <p:spPr>
          <a:xfrm>
            <a:off x="703475" y="993675"/>
            <a:ext cx="3624875" cy="4045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txBox="1">
            <a:spLocks noGrp="1"/>
          </p:cNvSpPr>
          <p:nvPr>
            <p:ph type="title"/>
          </p:nvPr>
        </p:nvSpPr>
        <p:spPr>
          <a:xfrm>
            <a:off x="311700" y="86175"/>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Additions using twos complement</a:t>
            </a:r>
            <a:endParaRPr/>
          </a:p>
        </p:txBody>
      </p:sp>
      <p:sp>
        <p:nvSpPr>
          <p:cNvPr id="264" name="Google Shape;264;p30"/>
          <p:cNvSpPr txBox="1"/>
          <p:nvPr/>
        </p:nvSpPr>
        <p:spPr>
          <a:xfrm>
            <a:off x="311700" y="916375"/>
            <a:ext cx="88290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Source Code Pro"/>
                <a:ea typeface="Source Code Pro"/>
                <a:cs typeface="Source Code Pro"/>
                <a:sym typeface="Source Code Pro"/>
              </a:rPr>
              <a:t>Add the two numbers as if they were regular unsigned values and ignore carry-out bit from the MSB. What do you observe?</a:t>
            </a:r>
            <a:endParaRPr sz="1700">
              <a:latin typeface="Source Code Pro"/>
              <a:ea typeface="Source Code Pro"/>
              <a:cs typeface="Source Code Pro"/>
              <a:sym typeface="Source Code Pro"/>
            </a:endParaRPr>
          </a:p>
        </p:txBody>
      </p:sp>
      <p:pic>
        <p:nvPicPr>
          <p:cNvPr id="265" name="Google Shape;265;p30"/>
          <p:cNvPicPr preferRelativeResize="0"/>
          <p:nvPr/>
        </p:nvPicPr>
        <p:blipFill>
          <a:blip r:embed="rId3">
            <a:alphaModFix/>
          </a:blip>
          <a:stretch>
            <a:fillRect/>
          </a:stretch>
        </p:blipFill>
        <p:spPr>
          <a:xfrm>
            <a:off x="1603175" y="1571125"/>
            <a:ext cx="5372100" cy="2543175"/>
          </a:xfrm>
          <a:prstGeom prst="rect">
            <a:avLst/>
          </a:prstGeom>
          <a:noFill/>
          <a:ln>
            <a:noFill/>
          </a:ln>
        </p:spPr>
      </p:pic>
      <p:sp>
        <p:nvSpPr>
          <p:cNvPr id="266" name="Google Shape;266;p30"/>
          <p:cNvSpPr/>
          <p:nvPr/>
        </p:nvSpPr>
        <p:spPr>
          <a:xfrm>
            <a:off x="128100" y="4516200"/>
            <a:ext cx="183600" cy="2202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268;p30"/>
          <p:cNvSpPr txBox="1"/>
          <p:nvPr/>
        </p:nvSpPr>
        <p:spPr>
          <a:xfrm>
            <a:off x="372250" y="4272300"/>
            <a:ext cx="88290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dirty="0">
                <a:solidFill>
                  <a:srgbClr val="FF0000"/>
                </a:solidFill>
                <a:latin typeface="Source Code Pro"/>
                <a:ea typeface="Source Code Pro"/>
                <a:cs typeface="Source Code Pro"/>
                <a:sym typeface="Source Code Pro"/>
              </a:rPr>
              <a:t>Adding two numbers in 2s complement format yields the result also in 2s complement format (if we ignore carry-outs from MSBs)! </a:t>
            </a:r>
            <a:endParaRPr sz="1700" dirty="0">
              <a:solidFill>
                <a:srgbClr val="FF0000"/>
              </a:solidFill>
              <a:latin typeface="Source Code Pro"/>
              <a:ea typeface="Source Code Pro"/>
              <a:cs typeface="Source Code Pro"/>
              <a:sym typeface="Source Code Pro"/>
            </a:endParaRPr>
          </a:p>
        </p:txBody>
      </p:sp>
      <p:sp>
        <p:nvSpPr>
          <p:cNvPr id="2" name="Rectangle 1">
            <a:extLst>
              <a:ext uri="{FF2B5EF4-FFF2-40B4-BE49-F238E27FC236}">
                <a16:creationId xmlns:a16="http://schemas.microsoft.com/office/drawing/2014/main" id="{EE505352-9E06-BDDD-453B-602BC67352E5}"/>
              </a:ext>
            </a:extLst>
          </p:cNvPr>
          <p:cNvSpPr/>
          <p:nvPr/>
        </p:nvSpPr>
        <p:spPr>
          <a:xfrm>
            <a:off x="2076307" y="2392565"/>
            <a:ext cx="1959428" cy="247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A1B2275-BEA2-D071-5691-B205F5B58FFE}"/>
              </a:ext>
            </a:extLst>
          </p:cNvPr>
          <p:cNvSpPr/>
          <p:nvPr/>
        </p:nvSpPr>
        <p:spPr>
          <a:xfrm>
            <a:off x="5015847" y="2421211"/>
            <a:ext cx="1959428" cy="247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250D97E-451C-6F92-0EF5-C28968C28F4E}"/>
              </a:ext>
            </a:extLst>
          </p:cNvPr>
          <p:cNvSpPr/>
          <p:nvPr/>
        </p:nvSpPr>
        <p:spPr>
          <a:xfrm>
            <a:off x="2076307" y="3890743"/>
            <a:ext cx="1959428" cy="247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AB18FF4-CA37-97AF-6273-CE51F6BA8AE8}"/>
              </a:ext>
            </a:extLst>
          </p:cNvPr>
          <p:cNvSpPr/>
          <p:nvPr/>
        </p:nvSpPr>
        <p:spPr>
          <a:xfrm>
            <a:off x="4947095" y="3878768"/>
            <a:ext cx="1959428" cy="247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1"/>
          <p:cNvSpPr txBox="1">
            <a:spLocks noGrp="1"/>
          </p:cNvSpPr>
          <p:nvPr>
            <p:ph type="title"/>
          </p:nvPr>
        </p:nvSpPr>
        <p:spPr>
          <a:xfrm>
            <a:off x="311700" y="86175"/>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Dealing with Overflows</a:t>
            </a:r>
            <a:endParaRPr/>
          </a:p>
        </p:txBody>
      </p:sp>
      <p:sp>
        <p:nvSpPr>
          <p:cNvPr id="274" name="Google Shape;274;p31"/>
          <p:cNvSpPr txBox="1"/>
          <p:nvPr/>
        </p:nvSpPr>
        <p:spPr>
          <a:xfrm>
            <a:off x="311700" y="916375"/>
            <a:ext cx="88290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dirty="0">
                <a:latin typeface="Source Code Pro"/>
                <a:ea typeface="Source Code Pro"/>
                <a:cs typeface="Source Code Pro"/>
                <a:sym typeface="Source Code Pro"/>
              </a:rPr>
              <a:t>Say we want to add -8 + -7. These can be represented as 4-bit 2s complement numbers. BUT, the result -15 cannot be represented in 4-bits. We call this an “overflow”</a:t>
            </a:r>
            <a:endParaRPr sz="1700" dirty="0">
              <a:latin typeface="Source Code Pro"/>
              <a:ea typeface="Source Code Pro"/>
              <a:cs typeface="Source Code Pro"/>
              <a:sym typeface="Source Code Pro"/>
            </a:endParaRPr>
          </a:p>
          <a:p>
            <a:pPr marL="0" lvl="0" indent="0" algn="l" rtl="0">
              <a:spcBef>
                <a:spcPts val="0"/>
              </a:spcBef>
              <a:spcAft>
                <a:spcPts val="0"/>
              </a:spcAft>
              <a:buNone/>
            </a:pPr>
            <a:endParaRPr sz="1700" dirty="0">
              <a:latin typeface="Source Code Pro"/>
              <a:ea typeface="Source Code Pro"/>
              <a:cs typeface="Source Code Pro"/>
              <a:sym typeface="Source Code Pro"/>
            </a:endParaRPr>
          </a:p>
          <a:p>
            <a:pPr marL="0" lvl="0" indent="0" algn="l" rtl="0">
              <a:spcBef>
                <a:spcPts val="0"/>
              </a:spcBef>
              <a:spcAft>
                <a:spcPts val="0"/>
              </a:spcAft>
              <a:buNone/>
            </a:pPr>
            <a:r>
              <a:rPr lang="en" sz="1700" dirty="0">
                <a:latin typeface="Source Code Pro"/>
                <a:ea typeface="Source Code Pro"/>
                <a:cs typeface="Source Code Pro"/>
                <a:sym typeface="Source Code Pro"/>
              </a:rPr>
              <a:t>How can we detect that overflow has occurred?</a:t>
            </a:r>
            <a:endParaRPr sz="1700" dirty="0">
              <a:latin typeface="Source Code Pro"/>
              <a:ea typeface="Source Code Pro"/>
              <a:cs typeface="Source Code Pro"/>
              <a:sym typeface="Source Code Pro"/>
            </a:endParaRPr>
          </a:p>
          <a:p>
            <a:pPr marL="0" lvl="0" indent="0" algn="l" rtl="0">
              <a:spcBef>
                <a:spcPts val="0"/>
              </a:spcBef>
              <a:spcAft>
                <a:spcPts val="0"/>
              </a:spcAft>
              <a:buNone/>
            </a:pPr>
            <a:r>
              <a:rPr lang="en" sz="1700" dirty="0">
                <a:latin typeface="Source Code Pro"/>
                <a:ea typeface="Source Code Pro"/>
                <a:cs typeface="Source Code Pro"/>
                <a:sym typeface="Source Code Pro"/>
              </a:rPr>
              <a:t> </a:t>
            </a:r>
            <a:endParaRPr sz="1700" dirty="0">
              <a:latin typeface="Source Code Pro"/>
              <a:ea typeface="Source Code Pro"/>
              <a:cs typeface="Source Code Pro"/>
              <a:sym typeface="Source Code Pro"/>
            </a:endParaRPr>
          </a:p>
          <a:p>
            <a:pPr marL="457200" lvl="0" indent="-336550" algn="l" rtl="0">
              <a:spcBef>
                <a:spcPts val="0"/>
              </a:spcBef>
              <a:spcAft>
                <a:spcPts val="0"/>
              </a:spcAft>
              <a:buSzPts val="1700"/>
              <a:buFont typeface="Source Code Pro"/>
              <a:buChar char="-"/>
            </a:pPr>
            <a:r>
              <a:rPr lang="en" sz="1700" dirty="0">
                <a:latin typeface="Source Code Pro"/>
                <a:ea typeface="Source Code Pro"/>
                <a:cs typeface="Source Code Pro"/>
                <a:sym typeface="Source Code Pro"/>
              </a:rPr>
              <a:t>Overflow can only occur when adding two positive numbers or two negative numbers.</a:t>
            </a:r>
            <a:endParaRPr sz="1700" dirty="0">
              <a:latin typeface="Source Code Pro"/>
              <a:ea typeface="Source Code Pro"/>
              <a:cs typeface="Source Code Pro"/>
              <a:sym typeface="Source Code Pro"/>
            </a:endParaRPr>
          </a:p>
          <a:p>
            <a:pPr marL="457200" lvl="0" indent="-336550" algn="l" rtl="0">
              <a:spcBef>
                <a:spcPts val="0"/>
              </a:spcBef>
              <a:spcAft>
                <a:spcPts val="0"/>
              </a:spcAft>
              <a:buSzPts val="1700"/>
              <a:buFont typeface="Source Code Pro"/>
              <a:buChar char="-"/>
            </a:pPr>
            <a:r>
              <a:rPr lang="en" sz="1700" dirty="0">
                <a:latin typeface="Source Code Pro"/>
                <a:ea typeface="Source Code Pro"/>
                <a:cs typeface="Source Code Pro"/>
                <a:sym typeface="Source Code Pro"/>
              </a:rPr>
              <a:t>If the sign of the result is incorrect, then an overflow has occurred!</a:t>
            </a:r>
            <a:endParaRPr sz="1700" dirty="0">
              <a:latin typeface="Source Code Pro"/>
              <a:ea typeface="Source Code Pro"/>
              <a:cs typeface="Source Code Pro"/>
              <a:sym typeface="Source Code Pro"/>
            </a:endParaRPr>
          </a:p>
          <a:p>
            <a:pPr marL="0" lvl="0" indent="0" algn="l" rtl="0">
              <a:spcBef>
                <a:spcPts val="0"/>
              </a:spcBef>
              <a:spcAft>
                <a:spcPts val="0"/>
              </a:spcAft>
              <a:buNone/>
            </a:pPr>
            <a:endParaRPr sz="1700" dirty="0">
              <a:latin typeface="Source Code Pro"/>
              <a:ea typeface="Source Code Pro"/>
              <a:cs typeface="Source Code Pro"/>
              <a:sym typeface="Source Code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Overflow Example</a:t>
            </a:r>
            <a:endParaRPr/>
          </a:p>
        </p:txBody>
      </p:sp>
      <p:sp>
        <p:nvSpPr>
          <p:cNvPr id="280" name="Google Shape;280;p32"/>
          <p:cNvSpPr txBox="1">
            <a:spLocks noGrp="1"/>
          </p:cNvSpPr>
          <p:nvPr>
            <p:ph type="body" idx="1"/>
          </p:nvPr>
        </p:nvSpPr>
        <p:spPr>
          <a:xfrm>
            <a:off x="311700" y="3856600"/>
            <a:ext cx="8520600" cy="9408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a:t>I added two negative numbers and got a positive result. What happened here? OVERFLOW! </a:t>
            </a:r>
            <a:endParaRPr/>
          </a:p>
        </p:txBody>
      </p:sp>
      <p:sp>
        <p:nvSpPr>
          <p:cNvPr id="281" name="Google Shape;281;p32"/>
          <p:cNvSpPr txBox="1"/>
          <p:nvPr/>
        </p:nvSpPr>
        <p:spPr>
          <a:xfrm>
            <a:off x="1963250" y="1183475"/>
            <a:ext cx="57519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highlight>
                  <a:srgbClr val="FF0000"/>
                </a:highlight>
                <a:latin typeface="Source Code Pro"/>
                <a:ea typeface="Source Code Pro"/>
                <a:cs typeface="Source Code Pro"/>
                <a:sym typeface="Source Code Pro"/>
              </a:rPr>
              <a:t>+1</a:t>
            </a:r>
            <a:r>
              <a:rPr lang="en" sz="2800">
                <a:latin typeface="Source Code Pro"/>
                <a:ea typeface="Source Code Pro"/>
                <a:cs typeface="Source Code Pro"/>
                <a:sym typeface="Source Code Pro"/>
              </a:rPr>
              <a:t>     </a:t>
            </a:r>
            <a:endParaRPr sz="2800">
              <a:highlight>
                <a:srgbClr val="FF0000"/>
              </a:highlight>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   1  0  0  0   = -8</a:t>
            </a:r>
            <a:endParaRPr sz="2800">
              <a:latin typeface="Source Code Pro"/>
              <a:ea typeface="Source Code Pro"/>
              <a:cs typeface="Source Code Pro"/>
              <a:sym typeface="Source Code Pro"/>
            </a:endParaRPr>
          </a:p>
          <a:p>
            <a:pPr marL="457200" lvl="0" indent="-406400" algn="l" rtl="0">
              <a:spcBef>
                <a:spcPts val="0"/>
              </a:spcBef>
              <a:spcAft>
                <a:spcPts val="0"/>
              </a:spcAft>
              <a:buSzPts val="2800"/>
              <a:buFont typeface="Source Code Pro"/>
              <a:buChar char="+"/>
            </a:pPr>
            <a:r>
              <a:rPr lang="en" sz="2800">
                <a:latin typeface="Source Code Pro"/>
                <a:ea typeface="Source Code Pro"/>
                <a:cs typeface="Source Code Pro"/>
                <a:sym typeface="Source Code Pro"/>
              </a:rPr>
              <a:t> 1  0  0  1   = -7</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1  0  0  0  1   =  1 (??!)  </a:t>
            </a:r>
            <a:endParaRPr sz="2800">
              <a:latin typeface="Source Code Pro"/>
              <a:ea typeface="Source Code Pro"/>
              <a:cs typeface="Source Code Pro"/>
              <a:sym typeface="Source Code Pro"/>
            </a:endParaRPr>
          </a:p>
        </p:txBody>
      </p:sp>
      <p:sp>
        <p:nvSpPr>
          <p:cNvPr id="282" name="Google Shape;282;p32"/>
          <p:cNvSpPr/>
          <p:nvPr/>
        </p:nvSpPr>
        <p:spPr>
          <a:xfrm>
            <a:off x="1961050" y="2979700"/>
            <a:ext cx="427200" cy="3999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Overflow Example</a:t>
            </a:r>
            <a:endParaRPr/>
          </a:p>
        </p:txBody>
      </p:sp>
      <p:sp>
        <p:nvSpPr>
          <p:cNvPr id="288" name="Google Shape;288;p33"/>
          <p:cNvSpPr txBox="1">
            <a:spLocks noGrp="1"/>
          </p:cNvSpPr>
          <p:nvPr>
            <p:ph type="body" idx="1"/>
          </p:nvPr>
        </p:nvSpPr>
        <p:spPr>
          <a:xfrm>
            <a:off x="311700" y="3856600"/>
            <a:ext cx="8520600" cy="9408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a:t>I added two positive numbers and got a negative result. What happened here? OVERFLOW! </a:t>
            </a:r>
            <a:endParaRPr/>
          </a:p>
        </p:txBody>
      </p:sp>
      <p:sp>
        <p:nvSpPr>
          <p:cNvPr id="289" name="Google Shape;289;p33"/>
          <p:cNvSpPr txBox="1"/>
          <p:nvPr/>
        </p:nvSpPr>
        <p:spPr>
          <a:xfrm>
            <a:off x="1963250" y="1183475"/>
            <a:ext cx="57519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highlight>
                  <a:srgbClr val="FF0000"/>
                </a:highlight>
                <a:latin typeface="Source Code Pro"/>
                <a:ea typeface="Source Code Pro"/>
                <a:cs typeface="Source Code Pro"/>
                <a:sym typeface="Source Code Pro"/>
              </a:rPr>
              <a:t>  +1 +1</a:t>
            </a:r>
            <a:r>
              <a:rPr lang="en" sz="2800">
                <a:latin typeface="Source Code Pro"/>
                <a:ea typeface="Source Code Pro"/>
                <a:cs typeface="Source Code Pro"/>
                <a:sym typeface="Source Code Pro"/>
              </a:rPr>
              <a:t>     </a:t>
            </a:r>
            <a:endParaRPr sz="2800">
              <a:highlight>
                <a:srgbClr val="FF0000"/>
              </a:highlight>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   0  1  1  1   = 7</a:t>
            </a:r>
            <a:endParaRPr sz="2800">
              <a:latin typeface="Source Code Pro"/>
              <a:ea typeface="Source Code Pro"/>
              <a:cs typeface="Source Code Pro"/>
              <a:sym typeface="Source Code Pro"/>
            </a:endParaRPr>
          </a:p>
          <a:p>
            <a:pPr marL="457200" lvl="0" indent="-406400" algn="l" rtl="0">
              <a:spcBef>
                <a:spcPts val="0"/>
              </a:spcBef>
              <a:spcAft>
                <a:spcPts val="0"/>
              </a:spcAft>
              <a:buSzPts val="2800"/>
              <a:buFont typeface="Source Code Pro"/>
              <a:buChar char="+"/>
            </a:pPr>
            <a:r>
              <a:rPr lang="en" sz="2800">
                <a:latin typeface="Source Code Pro"/>
                <a:ea typeface="Source Code Pro"/>
                <a:cs typeface="Source Code Pro"/>
                <a:sym typeface="Source Code Pro"/>
              </a:rPr>
              <a:t> 0  0  1  0   = 2</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   1  0  0  1   = -7  </a:t>
            </a:r>
            <a:endParaRPr sz="2800">
              <a:latin typeface="Source Code Pro"/>
              <a:ea typeface="Source Code Pro"/>
              <a:cs typeface="Source Code Pro"/>
              <a:sym typeface="Source Code Pr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159300" y="642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Base-n representations</a:t>
            </a:r>
            <a:endParaRPr/>
          </a:p>
        </p:txBody>
      </p:sp>
      <p:pic>
        <p:nvPicPr>
          <p:cNvPr id="63" name="Google Shape;63;p14"/>
          <p:cNvPicPr preferRelativeResize="0"/>
          <p:nvPr/>
        </p:nvPicPr>
        <p:blipFill>
          <a:blip r:embed="rId3">
            <a:alphaModFix/>
          </a:blip>
          <a:stretch>
            <a:fillRect/>
          </a:stretch>
        </p:blipFill>
        <p:spPr>
          <a:xfrm>
            <a:off x="404975" y="1280700"/>
            <a:ext cx="2534400" cy="544775"/>
          </a:xfrm>
          <a:prstGeom prst="rect">
            <a:avLst/>
          </a:prstGeom>
          <a:noFill/>
          <a:ln>
            <a:noFill/>
          </a:ln>
        </p:spPr>
      </p:pic>
      <p:pic>
        <p:nvPicPr>
          <p:cNvPr id="64" name="Google Shape;64;p14"/>
          <p:cNvPicPr preferRelativeResize="0"/>
          <p:nvPr/>
        </p:nvPicPr>
        <p:blipFill>
          <a:blip r:embed="rId4">
            <a:alphaModFix/>
          </a:blip>
          <a:stretch>
            <a:fillRect/>
          </a:stretch>
        </p:blipFill>
        <p:spPr>
          <a:xfrm>
            <a:off x="311700" y="2135475"/>
            <a:ext cx="5143500" cy="1066800"/>
          </a:xfrm>
          <a:prstGeom prst="rect">
            <a:avLst/>
          </a:prstGeom>
          <a:noFill/>
          <a:ln>
            <a:noFill/>
          </a:ln>
        </p:spPr>
      </p:pic>
      <p:pic>
        <p:nvPicPr>
          <p:cNvPr id="65" name="Google Shape;65;p14"/>
          <p:cNvPicPr preferRelativeResize="0"/>
          <p:nvPr/>
        </p:nvPicPr>
        <p:blipFill>
          <a:blip r:embed="rId5">
            <a:alphaModFix/>
          </a:blip>
          <a:stretch>
            <a:fillRect/>
          </a:stretch>
        </p:blipFill>
        <p:spPr>
          <a:xfrm>
            <a:off x="6122200" y="1323550"/>
            <a:ext cx="3024425" cy="3744849"/>
          </a:xfrm>
          <a:prstGeom prst="rect">
            <a:avLst/>
          </a:prstGeom>
          <a:noFill/>
          <a:ln>
            <a:noFill/>
          </a:ln>
        </p:spPr>
      </p:pic>
      <p:sp>
        <p:nvSpPr>
          <p:cNvPr id="66" name="Google Shape;66;p14"/>
          <p:cNvSpPr/>
          <p:nvPr/>
        </p:nvSpPr>
        <p:spPr>
          <a:xfrm>
            <a:off x="275550" y="1343275"/>
            <a:ext cx="5246700" cy="1905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67" name="Google Shape;67;p14"/>
          <p:cNvSpPr txBox="1"/>
          <p:nvPr/>
        </p:nvSpPr>
        <p:spPr>
          <a:xfrm>
            <a:off x="252575" y="1017650"/>
            <a:ext cx="36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Base 2 (Binary) Representation</a:t>
            </a:r>
            <a:endParaRPr>
              <a:latin typeface="Source Code Pro"/>
              <a:ea typeface="Source Code Pro"/>
              <a:cs typeface="Source Code Pro"/>
              <a:sym typeface="Source Code Pro"/>
            </a:endParaRPr>
          </a:p>
        </p:txBody>
      </p:sp>
      <p:sp>
        <p:nvSpPr>
          <p:cNvPr id="68" name="Google Shape;68;p14"/>
          <p:cNvSpPr txBox="1"/>
          <p:nvPr/>
        </p:nvSpPr>
        <p:spPr>
          <a:xfrm>
            <a:off x="252575" y="3608450"/>
            <a:ext cx="36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Base 8 (Octal) Representation</a:t>
            </a:r>
            <a:endParaRPr>
              <a:latin typeface="Source Code Pro"/>
              <a:ea typeface="Source Code Pro"/>
              <a:cs typeface="Source Code Pro"/>
              <a:sym typeface="Source Code Pro"/>
            </a:endParaRPr>
          </a:p>
        </p:txBody>
      </p:sp>
      <p:sp>
        <p:nvSpPr>
          <p:cNvPr id="69" name="Google Shape;69;p14"/>
          <p:cNvSpPr/>
          <p:nvPr/>
        </p:nvSpPr>
        <p:spPr>
          <a:xfrm>
            <a:off x="311700" y="3919900"/>
            <a:ext cx="5246700" cy="8613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70" name="Google Shape;70;p14"/>
          <p:cNvSpPr txBox="1"/>
          <p:nvPr/>
        </p:nvSpPr>
        <p:spPr>
          <a:xfrm>
            <a:off x="352775" y="3934850"/>
            <a:ext cx="409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Numbers in range 0,1,2,...7</a:t>
            </a:r>
            <a:endParaRPr>
              <a:latin typeface="Source Code Pro"/>
              <a:ea typeface="Source Code Pro"/>
              <a:cs typeface="Source Code Pro"/>
              <a:sym typeface="Source Code Pro"/>
            </a:endParaRPr>
          </a:p>
          <a:p>
            <a:pPr marL="0" lvl="0" indent="0" algn="l" rtl="0">
              <a:spcBef>
                <a:spcPts val="0"/>
              </a:spcBef>
              <a:spcAft>
                <a:spcPts val="0"/>
              </a:spcAft>
              <a:buNone/>
            </a:pPr>
            <a:endParaRPr>
              <a:latin typeface="Source Code Pro"/>
              <a:ea typeface="Source Code Pro"/>
              <a:cs typeface="Source Code Pro"/>
              <a:sym typeface="Source Code Pro"/>
            </a:endParaRPr>
          </a:p>
          <a:p>
            <a:pPr marL="0" lvl="0" indent="0" algn="l" rtl="0">
              <a:spcBef>
                <a:spcPts val="0"/>
              </a:spcBef>
              <a:spcAft>
                <a:spcPts val="0"/>
              </a:spcAft>
              <a:buNone/>
            </a:pPr>
            <a:r>
              <a:rPr lang="en">
                <a:latin typeface="Source Code Pro"/>
                <a:ea typeface="Source Code Pro"/>
                <a:cs typeface="Source Code Pro"/>
                <a:sym typeface="Source Code Pro"/>
              </a:rPr>
              <a:t>Example: </a:t>
            </a:r>
            <a:endParaRPr>
              <a:latin typeface="Source Code Pro"/>
              <a:ea typeface="Source Code Pro"/>
              <a:cs typeface="Source Code Pro"/>
              <a:sym typeface="Source Code Pro"/>
            </a:endParaRPr>
          </a:p>
        </p:txBody>
      </p:sp>
      <p:pic>
        <p:nvPicPr>
          <p:cNvPr id="71" name="Google Shape;71;p14" descr="&lt;math xmlns=&quot;http://www.w3.org/1998/Math/MathML&quot;&gt;&lt;msub&gt;&lt;mfenced&gt;&lt;mn&gt;317&lt;/mn&gt;&lt;/mfenced&gt;&lt;mn&gt;8&lt;/mn&gt;&lt;/msub&gt;&lt;mo&gt;=&lt;/mo&gt;&lt;msup&gt;&lt;mn&gt;8&lt;/mn&gt;&lt;mn&gt;2&lt;/mn&gt;&lt;/msup&gt;&lt;mo&gt;&amp;#xD7;&lt;/mo&gt;&lt;mn&gt;3&lt;/mn&gt;&lt;mo&gt;+&lt;/mo&gt;&lt;msup&gt;&lt;mn&gt;8&lt;/mn&gt;&lt;mn&gt;1&lt;/mn&gt;&lt;/msup&gt;&lt;mo&gt;&amp;#xD7;&lt;/mo&gt;&lt;mn&gt;1&lt;/mn&gt;&lt;mo&gt;+&lt;/mo&gt;&lt;msup&gt;&lt;mn&gt;8&lt;/mn&gt;&lt;mn&gt;0&lt;/mn&gt;&lt;/msup&gt;&lt;mo&gt;&amp;#xD7;&lt;/mo&gt;&lt;mn&gt;7&lt;/mn&gt;&lt;/math&gt;" title="open parentheses 317 close parentheses subscript 8 equals 8 squared cross times 3 plus 8 to the power of 1 cross times 1 plus 8 to the power of 0 cross times 7"/>
          <p:cNvPicPr preferRelativeResize="0"/>
          <p:nvPr/>
        </p:nvPicPr>
        <p:blipFill>
          <a:blip r:embed="rId6">
            <a:alphaModFix/>
          </a:blip>
          <a:stretch>
            <a:fillRect/>
          </a:stretch>
        </p:blipFill>
        <p:spPr>
          <a:xfrm>
            <a:off x="1317197" y="4458800"/>
            <a:ext cx="2778803" cy="263575"/>
          </a:xfrm>
          <a:prstGeom prst="rect">
            <a:avLst/>
          </a:prstGeom>
          <a:noFill/>
          <a:ln>
            <a:noFill/>
          </a:ln>
        </p:spPr>
      </p:pic>
      <p:sp>
        <p:nvSpPr>
          <p:cNvPr id="72" name="Google Shape;72;p14"/>
          <p:cNvSpPr txBox="1"/>
          <p:nvPr/>
        </p:nvSpPr>
        <p:spPr>
          <a:xfrm>
            <a:off x="5434175" y="27050"/>
            <a:ext cx="36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Base 16 (Hex) Representation</a:t>
            </a:r>
            <a:endParaRPr>
              <a:latin typeface="Source Code Pro"/>
              <a:ea typeface="Source Code Pro"/>
              <a:cs typeface="Source Code Pro"/>
              <a:sym typeface="Source Code Pro"/>
            </a:endParaRPr>
          </a:p>
        </p:txBody>
      </p:sp>
      <p:sp>
        <p:nvSpPr>
          <p:cNvPr id="73" name="Google Shape;73;p14"/>
          <p:cNvSpPr/>
          <p:nvPr/>
        </p:nvSpPr>
        <p:spPr>
          <a:xfrm>
            <a:off x="5434175" y="414700"/>
            <a:ext cx="3705600" cy="8613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74" name="Google Shape;74;p14"/>
          <p:cNvSpPr txBox="1"/>
          <p:nvPr/>
        </p:nvSpPr>
        <p:spPr>
          <a:xfrm>
            <a:off x="5534375" y="429650"/>
            <a:ext cx="409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Source Code Pro"/>
                <a:ea typeface="Source Code Pro"/>
                <a:cs typeface="Source Code Pro"/>
                <a:sym typeface="Source Code Pro"/>
              </a:rPr>
              <a:t>Numbers in range 0,1..9,A,B..F</a:t>
            </a:r>
            <a:endParaRPr>
              <a:latin typeface="Source Code Pro"/>
              <a:ea typeface="Source Code Pro"/>
              <a:cs typeface="Source Code Pro"/>
              <a:sym typeface="Source Code Pro"/>
            </a:endParaRPr>
          </a:p>
          <a:p>
            <a:pPr marL="0" lvl="0" indent="0" algn="l" rtl="0">
              <a:spcBef>
                <a:spcPts val="0"/>
              </a:spcBef>
              <a:spcAft>
                <a:spcPts val="0"/>
              </a:spcAft>
              <a:buNone/>
            </a:pPr>
            <a:endParaRPr>
              <a:latin typeface="Source Code Pro"/>
              <a:ea typeface="Source Code Pro"/>
              <a:cs typeface="Source Code Pro"/>
              <a:sym typeface="Source Code Pro"/>
            </a:endParaRPr>
          </a:p>
          <a:p>
            <a:pPr marL="0" lvl="0" indent="0" algn="l" rtl="0">
              <a:spcBef>
                <a:spcPts val="0"/>
              </a:spcBef>
              <a:spcAft>
                <a:spcPts val="0"/>
              </a:spcAft>
              <a:buNone/>
            </a:pPr>
            <a:r>
              <a:rPr lang="en">
                <a:latin typeface="Source Code Pro"/>
                <a:ea typeface="Source Code Pro"/>
                <a:cs typeface="Source Code Pro"/>
                <a:sym typeface="Source Code Pro"/>
              </a:rPr>
              <a:t>Example: </a:t>
            </a:r>
            <a:endParaRPr>
              <a:latin typeface="Source Code Pro"/>
              <a:ea typeface="Source Code Pro"/>
              <a:cs typeface="Source Code Pro"/>
              <a:sym typeface="Source Code Pro"/>
            </a:endParaRPr>
          </a:p>
        </p:txBody>
      </p:sp>
      <p:pic>
        <p:nvPicPr>
          <p:cNvPr id="75" name="Google Shape;75;p14" descr="&lt;math xmlns=&quot;http://www.w3.org/1998/Math/MathML&quot;&gt;&lt;msub&gt;&lt;mfenced&gt;&lt;mrow&gt;&lt;mi&gt;A&lt;/mi&gt;&lt;mn&gt;3&lt;/mn&gt;&lt;/mrow&gt;&lt;/mfenced&gt;&lt;mn&gt;16&lt;/mn&gt;&lt;/msub&gt;&lt;mo&gt;=&lt;/mo&gt;&lt;msup&gt;&lt;mn&gt;16&lt;/mn&gt;&lt;mn&gt;1&lt;/mn&gt;&lt;/msup&gt;&lt;mo&gt;&amp;#xD7;&lt;/mo&gt;&lt;mn&gt;10&lt;/mn&gt;&lt;mo&gt;+&lt;/mo&gt;&lt;msup&gt;&lt;mn&gt;16&lt;/mn&gt;&lt;mn&gt;0&lt;/mn&gt;&lt;/msup&gt;&lt;mo&gt;&amp;#xD7;&lt;/mo&gt;&lt;mn&gt;3&lt;/mn&gt;&lt;/math&gt;" title="open parentheses A 3 close parentheses subscript 16 equals 16 to the power of 1 cross times 10 plus 16 to the power of 0 cross times 3"/>
          <p:cNvPicPr preferRelativeResize="0"/>
          <p:nvPr/>
        </p:nvPicPr>
        <p:blipFill>
          <a:blip r:embed="rId7">
            <a:alphaModFix/>
          </a:blip>
          <a:stretch>
            <a:fillRect/>
          </a:stretch>
        </p:blipFill>
        <p:spPr>
          <a:xfrm>
            <a:off x="6484754" y="943200"/>
            <a:ext cx="2376247" cy="263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Hex used as shorthand for binary</a:t>
            </a:r>
            <a:endParaRPr/>
          </a:p>
        </p:txBody>
      </p:sp>
      <p:sp>
        <p:nvSpPr>
          <p:cNvPr id="81" name="Google Shape;81;p15"/>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
              <a:t>Computers used binary representations. For examples, “ints” in C are 32-bit binary numbers.</a:t>
            </a:r>
            <a:endParaRPr/>
          </a:p>
          <a:p>
            <a:pPr marL="0" lvl="0" indent="0" algn="l" rtl="0">
              <a:spcBef>
                <a:spcPts val="1200"/>
              </a:spcBef>
              <a:spcAft>
                <a:spcPts val="0"/>
              </a:spcAft>
              <a:buNone/>
            </a:pPr>
            <a:endParaRPr/>
          </a:p>
          <a:p>
            <a:pPr marL="0" lvl="0" indent="0" algn="l" rtl="0">
              <a:spcBef>
                <a:spcPts val="1200"/>
              </a:spcBef>
              <a:spcAft>
                <a:spcPts val="0"/>
              </a:spcAft>
              <a:buNone/>
            </a:pPr>
            <a:r>
              <a:rPr lang="en"/>
              <a:t>But writing down 32-bits is tedious, so we often use a hexadecimal representation instead.</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Q: How many hexadecimal numbers needed to represent a 32-bit binary value? </a:t>
            </a:r>
            <a:r>
              <a:rPr lang="en" i="1"/>
              <a:t>Hint: how many binary numbers do you need for a single hex number?</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Example</a:t>
            </a:r>
            <a:endParaRPr/>
          </a:p>
        </p:txBody>
      </p:sp>
      <p:sp>
        <p:nvSpPr>
          <p:cNvPr id="87" name="Google Shape;87;p16"/>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Convert the following binary value to hexadecimal.</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r>
              <a:rPr lang="en"/>
              <a:t>Strategy: group into sets of 4 bits each. Convert each set of 4 bits into hex equivalent. </a:t>
            </a:r>
            <a:endParaRPr/>
          </a:p>
        </p:txBody>
      </p:sp>
      <p:pic>
        <p:nvPicPr>
          <p:cNvPr id="88" name="Google Shape;88;p16"/>
          <p:cNvPicPr preferRelativeResize="0"/>
          <p:nvPr/>
        </p:nvPicPr>
        <p:blipFill>
          <a:blip r:embed="rId3">
            <a:alphaModFix/>
          </a:blip>
          <a:stretch>
            <a:fillRect/>
          </a:stretch>
        </p:blipFill>
        <p:spPr>
          <a:xfrm>
            <a:off x="1920475" y="1736225"/>
            <a:ext cx="5687475" cy="720725"/>
          </a:xfrm>
          <a:prstGeom prst="rect">
            <a:avLst/>
          </a:prstGeom>
          <a:noFill/>
          <a:ln>
            <a:noFill/>
          </a:ln>
        </p:spPr>
      </p:pic>
      <p:pic>
        <p:nvPicPr>
          <p:cNvPr id="89" name="Google Shape;89;p16"/>
          <p:cNvPicPr preferRelativeResize="0"/>
          <p:nvPr/>
        </p:nvPicPr>
        <p:blipFill>
          <a:blip r:embed="rId4">
            <a:alphaModFix/>
          </a:blip>
          <a:stretch>
            <a:fillRect/>
          </a:stretch>
        </p:blipFill>
        <p:spPr>
          <a:xfrm>
            <a:off x="2562225" y="3739063"/>
            <a:ext cx="4019550" cy="771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Adding binary values</a:t>
            </a:r>
            <a:endParaRPr/>
          </a:p>
        </p:txBody>
      </p:sp>
      <p:sp>
        <p:nvSpPr>
          <p:cNvPr id="95" name="Google Shape;95;p17"/>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Binary additions are very similar to the way we perform decimal additions!</a:t>
            </a:r>
            <a:endParaRPr/>
          </a:p>
        </p:txBody>
      </p:sp>
      <p:sp>
        <p:nvSpPr>
          <p:cNvPr id="96" name="Google Shape;96;p17"/>
          <p:cNvSpPr txBox="1"/>
          <p:nvPr/>
        </p:nvSpPr>
        <p:spPr>
          <a:xfrm>
            <a:off x="1963250" y="2250275"/>
            <a:ext cx="57519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highlight>
                  <a:srgbClr val="FF0000"/>
                </a:highlight>
                <a:latin typeface="Source Code Pro"/>
                <a:ea typeface="Source Code Pro"/>
                <a:cs typeface="Source Code Pro"/>
                <a:sym typeface="Source Code Pro"/>
              </a:rPr>
              <a:t>+1</a:t>
            </a:r>
            <a:r>
              <a:rPr lang="en" sz="2800">
                <a:latin typeface="Source Code Pro"/>
                <a:ea typeface="Source Code Pro"/>
                <a:cs typeface="Source Code Pro"/>
                <a:sym typeface="Source Code Pro"/>
              </a:rPr>
              <a:t> </a:t>
            </a:r>
            <a:r>
              <a:rPr lang="en" sz="2800">
                <a:highlight>
                  <a:srgbClr val="FF0000"/>
                </a:highlight>
                <a:latin typeface="Source Code Pro"/>
                <a:ea typeface="Source Code Pro"/>
                <a:cs typeface="Source Code Pro"/>
                <a:sym typeface="Source Code Pro"/>
              </a:rPr>
              <a:t>+1</a:t>
            </a:r>
            <a:r>
              <a:rPr lang="en" sz="2800">
                <a:latin typeface="Source Code Pro"/>
                <a:ea typeface="Source Code Pro"/>
                <a:cs typeface="Source Code Pro"/>
                <a:sym typeface="Source Code Pro"/>
              </a:rPr>
              <a:t>    </a:t>
            </a:r>
            <a:r>
              <a:rPr lang="en" sz="2800">
                <a:highlight>
                  <a:srgbClr val="FF0000"/>
                </a:highlight>
                <a:latin typeface="Source Code Pro"/>
                <a:ea typeface="Source Code Pro"/>
                <a:cs typeface="Source Code Pro"/>
                <a:sym typeface="Source Code Pro"/>
              </a:rPr>
              <a:t>+1</a:t>
            </a:r>
            <a:endParaRPr sz="2800">
              <a:highlight>
                <a:srgbClr val="FF0000"/>
              </a:highlight>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   1  1  0  1   = 13</a:t>
            </a:r>
            <a:endParaRPr sz="2800">
              <a:latin typeface="Source Code Pro"/>
              <a:ea typeface="Source Code Pro"/>
              <a:cs typeface="Source Code Pro"/>
              <a:sym typeface="Source Code Pro"/>
            </a:endParaRPr>
          </a:p>
          <a:p>
            <a:pPr marL="457200" lvl="0" indent="-406400" algn="l" rtl="0">
              <a:spcBef>
                <a:spcPts val="0"/>
              </a:spcBef>
              <a:spcAft>
                <a:spcPts val="0"/>
              </a:spcAft>
              <a:buSzPts val="2800"/>
              <a:buFont typeface="Source Code Pro"/>
              <a:buChar char="+"/>
            </a:pPr>
            <a:r>
              <a:rPr lang="en" sz="2800">
                <a:latin typeface="Source Code Pro"/>
                <a:ea typeface="Source Code Pro"/>
                <a:cs typeface="Source Code Pro"/>
                <a:sym typeface="Source Code Pro"/>
              </a:rPr>
              <a:t> 0  1  0  1   =+ 5</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1  0  0  1  0   = 18 </a:t>
            </a:r>
            <a:endParaRPr sz="2800">
              <a:latin typeface="Source Code Pro"/>
              <a:ea typeface="Source Code Pro"/>
              <a:cs typeface="Source Code Pro"/>
              <a:sym typeface="Source Code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Adding binary values</a:t>
            </a:r>
            <a:endParaRPr/>
          </a:p>
        </p:txBody>
      </p:sp>
      <p:sp>
        <p:nvSpPr>
          <p:cNvPr id="102" name="Google Shape;102;p1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Binary additions are very similar to the way we perform decimal additions!</a:t>
            </a:r>
            <a:endParaRPr/>
          </a:p>
        </p:txBody>
      </p:sp>
      <p:sp>
        <p:nvSpPr>
          <p:cNvPr id="103" name="Google Shape;103;p18"/>
          <p:cNvSpPr txBox="1"/>
          <p:nvPr/>
        </p:nvSpPr>
        <p:spPr>
          <a:xfrm>
            <a:off x="1963250" y="2250275"/>
            <a:ext cx="57519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highlight>
                  <a:srgbClr val="FF0000"/>
                </a:highlight>
                <a:latin typeface="Source Code Pro"/>
                <a:ea typeface="Source Code Pro"/>
                <a:cs typeface="Source Code Pro"/>
                <a:sym typeface="Source Code Pro"/>
              </a:rPr>
              <a:t>+1</a:t>
            </a:r>
            <a:r>
              <a:rPr lang="en" sz="2800">
                <a:latin typeface="Source Code Pro"/>
                <a:ea typeface="Source Code Pro"/>
                <a:cs typeface="Source Code Pro"/>
                <a:sym typeface="Source Code Pro"/>
              </a:rPr>
              <a:t> </a:t>
            </a:r>
            <a:r>
              <a:rPr lang="en" sz="2800">
                <a:highlight>
                  <a:srgbClr val="FF0000"/>
                </a:highlight>
                <a:latin typeface="Source Code Pro"/>
                <a:ea typeface="Source Code Pro"/>
                <a:cs typeface="Source Code Pro"/>
                <a:sym typeface="Source Code Pro"/>
              </a:rPr>
              <a:t>+1</a:t>
            </a:r>
            <a:r>
              <a:rPr lang="en" sz="2800">
                <a:latin typeface="Source Code Pro"/>
                <a:ea typeface="Source Code Pro"/>
                <a:cs typeface="Source Code Pro"/>
                <a:sym typeface="Source Code Pro"/>
              </a:rPr>
              <a:t>    </a:t>
            </a:r>
            <a:r>
              <a:rPr lang="en" sz="2800">
                <a:highlight>
                  <a:srgbClr val="FF0000"/>
                </a:highlight>
                <a:latin typeface="Source Code Pro"/>
                <a:ea typeface="Source Code Pro"/>
                <a:cs typeface="Source Code Pro"/>
                <a:sym typeface="Source Code Pro"/>
              </a:rPr>
              <a:t>+1</a:t>
            </a:r>
            <a:endParaRPr sz="2800">
              <a:highlight>
                <a:srgbClr val="FF0000"/>
              </a:highlight>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   1  1  0  1   = 13</a:t>
            </a:r>
            <a:endParaRPr sz="2800">
              <a:latin typeface="Source Code Pro"/>
              <a:ea typeface="Source Code Pro"/>
              <a:cs typeface="Source Code Pro"/>
              <a:sym typeface="Source Code Pro"/>
            </a:endParaRPr>
          </a:p>
          <a:p>
            <a:pPr marL="457200" lvl="0" indent="-406400" algn="l" rtl="0">
              <a:spcBef>
                <a:spcPts val="0"/>
              </a:spcBef>
              <a:spcAft>
                <a:spcPts val="0"/>
              </a:spcAft>
              <a:buSzPts val="2800"/>
              <a:buFont typeface="Source Code Pro"/>
              <a:buChar char="+"/>
            </a:pPr>
            <a:r>
              <a:rPr lang="en" sz="2800">
                <a:latin typeface="Source Code Pro"/>
                <a:ea typeface="Source Code Pro"/>
                <a:cs typeface="Source Code Pro"/>
                <a:sym typeface="Source Code Pro"/>
              </a:rPr>
              <a:t> 1  1  0  1   =+13</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a:t>
            </a:r>
            <a:endParaRPr sz="2800">
              <a:latin typeface="Source Code Pro"/>
              <a:ea typeface="Source Code Pro"/>
              <a:cs typeface="Source Code Pro"/>
              <a:sym typeface="Source Code Pro"/>
            </a:endParaRPr>
          </a:p>
          <a:p>
            <a:pPr marL="0" lvl="0" indent="0" algn="l" rtl="0">
              <a:spcBef>
                <a:spcPts val="0"/>
              </a:spcBef>
              <a:spcAft>
                <a:spcPts val="0"/>
              </a:spcAft>
              <a:buNone/>
            </a:pPr>
            <a:r>
              <a:rPr lang="en" sz="2800">
                <a:latin typeface="Source Code Pro"/>
                <a:ea typeface="Source Code Pro"/>
                <a:cs typeface="Source Code Pro"/>
                <a:sym typeface="Source Code Pro"/>
              </a:rPr>
              <a:t>1  1  0  1  0   = 26 </a:t>
            </a:r>
            <a:endParaRPr sz="2800">
              <a:latin typeface="Source Code Pro"/>
              <a:ea typeface="Source Code Pro"/>
              <a:cs typeface="Source Code Pro"/>
              <a:sym typeface="Source Code Pr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Signed arithmetic</a:t>
            </a:r>
            <a:endParaRPr/>
          </a:p>
        </p:txBody>
      </p:sp>
      <p:sp>
        <p:nvSpPr>
          <p:cNvPr id="223" name="Google Shape;223;p25"/>
          <p:cNvSpPr txBox="1">
            <a:spLocks noGrp="1"/>
          </p:cNvSpPr>
          <p:nvPr>
            <p:ph type="body" idx="1"/>
          </p:nvPr>
        </p:nvSpPr>
        <p:spPr>
          <a:xfrm>
            <a:off x="159300" y="1228675"/>
            <a:ext cx="5095800" cy="3340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a:t>What about negative numbers?</a:t>
            </a:r>
            <a:endParaRPr/>
          </a:p>
          <a:p>
            <a:pPr marL="457200" lvl="0" indent="-342900" algn="l" rtl="0">
              <a:spcBef>
                <a:spcPts val="1200"/>
              </a:spcBef>
              <a:spcAft>
                <a:spcPts val="0"/>
              </a:spcAft>
              <a:buSzPts val="1800"/>
              <a:buChar char="-"/>
            </a:pPr>
            <a:r>
              <a:rPr lang="en" b="1"/>
              <a:t>Sign magnitude representation</a:t>
            </a:r>
            <a:endParaRPr b="1"/>
          </a:p>
          <a:p>
            <a:pPr marL="457200" lvl="0" indent="-342900" algn="l" rtl="0">
              <a:spcBef>
                <a:spcPts val="0"/>
              </a:spcBef>
              <a:spcAft>
                <a:spcPts val="0"/>
              </a:spcAft>
              <a:buSzPts val="1800"/>
              <a:buChar char="-"/>
            </a:pPr>
            <a:r>
              <a:rPr lang="en" b="1"/>
              <a:t>The most-significant bit (MSB) is zero for positive numbers and 1 for negative numbers</a:t>
            </a:r>
            <a:endParaRPr b="1"/>
          </a:p>
          <a:p>
            <a:pPr marL="457200" lvl="0" indent="-342900" algn="l" rtl="0">
              <a:spcBef>
                <a:spcPts val="0"/>
              </a:spcBef>
              <a:spcAft>
                <a:spcPts val="0"/>
              </a:spcAft>
              <a:buSzPts val="1800"/>
              <a:buChar char="-"/>
            </a:pPr>
            <a:r>
              <a:rPr lang="en" b="1"/>
              <a:t>The remaining bits indicate the magnitude</a:t>
            </a:r>
            <a:endParaRPr b="1"/>
          </a:p>
          <a:p>
            <a:pPr marL="457200" lvl="0" indent="0" algn="l" rtl="0">
              <a:spcBef>
                <a:spcPts val="1200"/>
              </a:spcBef>
              <a:spcAft>
                <a:spcPts val="0"/>
              </a:spcAft>
              <a:buNone/>
            </a:pPr>
            <a:endParaRPr b="1"/>
          </a:p>
          <a:p>
            <a:pPr marL="0" lvl="0" indent="0" algn="l" rtl="0">
              <a:spcBef>
                <a:spcPts val="1200"/>
              </a:spcBef>
              <a:spcAft>
                <a:spcPts val="1200"/>
              </a:spcAft>
              <a:buNone/>
            </a:pPr>
            <a:r>
              <a:rPr lang="en" b="1"/>
              <a:t> </a:t>
            </a:r>
            <a:endParaRPr b="1"/>
          </a:p>
        </p:txBody>
      </p:sp>
      <p:pic>
        <p:nvPicPr>
          <p:cNvPr id="224" name="Google Shape;224;p25"/>
          <p:cNvPicPr preferRelativeResize="0"/>
          <p:nvPr/>
        </p:nvPicPr>
        <p:blipFill>
          <a:blip r:embed="rId3">
            <a:alphaModFix/>
          </a:blip>
          <a:stretch>
            <a:fillRect/>
          </a:stretch>
        </p:blipFill>
        <p:spPr>
          <a:xfrm>
            <a:off x="5231850" y="473125"/>
            <a:ext cx="3905250" cy="4095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Example</a:t>
            </a:r>
            <a:endParaRPr/>
          </a:p>
        </p:txBody>
      </p:sp>
      <p:sp>
        <p:nvSpPr>
          <p:cNvPr id="230" name="Google Shape;230;p26"/>
          <p:cNvSpPr txBox="1">
            <a:spLocks noGrp="1"/>
          </p:cNvSpPr>
          <p:nvPr>
            <p:ph type="body" idx="1"/>
          </p:nvPr>
        </p:nvSpPr>
        <p:spPr>
          <a:xfrm>
            <a:off x="136050" y="1093850"/>
            <a:ext cx="5095800" cy="3673800"/>
          </a:xfrm>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Char char="-"/>
            </a:pPr>
            <a:r>
              <a:rPr lang="en"/>
              <a:t>Write down the numbers 2 and -7 using 6-bit SMR representation.</a:t>
            </a:r>
            <a:endParaRPr/>
          </a:p>
          <a:p>
            <a:pPr marL="0" lvl="0" indent="0" algn="l" rtl="0">
              <a:spcBef>
                <a:spcPts val="1200"/>
              </a:spcBef>
              <a:spcAft>
                <a:spcPts val="0"/>
              </a:spcAft>
              <a:buNone/>
            </a:pPr>
            <a:r>
              <a:rPr lang="en"/>
              <a:t>   2 = 000010</a:t>
            </a:r>
            <a:endParaRPr/>
          </a:p>
          <a:p>
            <a:pPr marL="0" lvl="0" indent="0" algn="l" rtl="0">
              <a:spcBef>
                <a:spcPts val="1200"/>
              </a:spcBef>
              <a:spcAft>
                <a:spcPts val="0"/>
              </a:spcAft>
              <a:buNone/>
            </a:pPr>
            <a:r>
              <a:rPr lang="en"/>
              <a:t>   -7 = 100111</a:t>
            </a:r>
            <a:endParaRPr/>
          </a:p>
          <a:p>
            <a:pPr marL="0" lvl="0" indent="0" algn="l" rtl="0">
              <a:spcBef>
                <a:spcPts val="1200"/>
              </a:spcBef>
              <a:spcAft>
                <a:spcPts val="0"/>
              </a:spcAft>
              <a:buNone/>
            </a:pPr>
            <a:endParaRPr/>
          </a:p>
          <a:p>
            <a:pPr marL="457200" lvl="0" indent="0" algn="l" rtl="0">
              <a:spcBef>
                <a:spcPts val="1200"/>
              </a:spcBef>
              <a:spcAft>
                <a:spcPts val="0"/>
              </a:spcAft>
              <a:buNone/>
            </a:pPr>
            <a:endParaRPr/>
          </a:p>
          <a:p>
            <a:pPr marL="457200" lvl="0" indent="0" algn="l" rtl="0">
              <a:spcBef>
                <a:spcPts val="1200"/>
              </a:spcBef>
              <a:spcAft>
                <a:spcPts val="0"/>
              </a:spcAft>
              <a:buNone/>
            </a:pPr>
            <a:endParaRPr/>
          </a:p>
          <a:p>
            <a:pPr marL="457200" lvl="0" indent="0" algn="l" rtl="0">
              <a:spcBef>
                <a:spcPts val="1200"/>
              </a:spcBef>
              <a:spcAft>
                <a:spcPts val="0"/>
              </a:spcAft>
              <a:buNone/>
            </a:pPr>
            <a:endParaRPr b="1"/>
          </a:p>
          <a:p>
            <a:pPr marL="0" lvl="0" indent="0" algn="l" rtl="0">
              <a:spcBef>
                <a:spcPts val="1200"/>
              </a:spcBef>
              <a:spcAft>
                <a:spcPts val="1200"/>
              </a:spcAft>
              <a:buNone/>
            </a:pPr>
            <a:r>
              <a:rPr lang="en" b="1"/>
              <a:t> </a:t>
            </a:r>
            <a:endParaRPr b="1"/>
          </a:p>
        </p:txBody>
      </p:sp>
      <p:pic>
        <p:nvPicPr>
          <p:cNvPr id="231" name="Google Shape;231;p26"/>
          <p:cNvPicPr preferRelativeResize="0"/>
          <p:nvPr/>
        </p:nvPicPr>
        <p:blipFill>
          <a:blip r:embed="rId3">
            <a:alphaModFix/>
          </a:blip>
          <a:stretch>
            <a:fillRect/>
          </a:stretch>
        </p:blipFill>
        <p:spPr>
          <a:xfrm>
            <a:off x="5231850" y="473125"/>
            <a:ext cx="3905250" cy="4095750"/>
          </a:xfrm>
          <a:prstGeom prst="rect">
            <a:avLst/>
          </a:prstGeom>
          <a:noFill/>
          <a:ln>
            <a:noFill/>
          </a:ln>
        </p:spPr>
      </p:pic>
      <p:sp>
        <p:nvSpPr>
          <p:cNvPr id="232" name="Google Shape;232;p26"/>
          <p:cNvSpPr txBox="1">
            <a:spLocks noGrp="1"/>
          </p:cNvSpPr>
          <p:nvPr>
            <p:ph type="body" idx="1"/>
          </p:nvPr>
        </p:nvSpPr>
        <p:spPr>
          <a:xfrm>
            <a:off x="311700" y="2882000"/>
            <a:ext cx="5095800" cy="36738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
              <a:t>What is the minimum number of bits needed to represent all integers in range [-7,7]?</a:t>
            </a:r>
            <a:endParaRPr/>
          </a:p>
          <a:p>
            <a:pPr marL="457200" lvl="0" indent="-342900" algn="l" rtl="0">
              <a:spcBef>
                <a:spcPts val="0"/>
              </a:spcBef>
              <a:spcAft>
                <a:spcPts val="0"/>
              </a:spcAft>
              <a:buSzPts val="1800"/>
              <a:buChar char="-"/>
            </a:pPr>
            <a:r>
              <a:rPr lang="en"/>
              <a:t>You need 4 bits!</a:t>
            </a:r>
            <a:endParaRPr/>
          </a:p>
          <a:p>
            <a:pPr marL="0" lvl="0" indent="0" algn="l" rtl="0">
              <a:spcBef>
                <a:spcPts val="1200"/>
              </a:spcBef>
              <a:spcAft>
                <a:spcPts val="0"/>
              </a:spcAft>
              <a:buNone/>
            </a:pPr>
            <a:endParaRPr/>
          </a:p>
          <a:p>
            <a:pPr marL="457200" lvl="0" indent="0" algn="l" rtl="0">
              <a:spcBef>
                <a:spcPts val="1200"/>
              </a:spcBef>
              <a:spcAft>
                <a:spcPts val="0"/>
              </a:spcAft>
              <a:buNone/>
            </a:pPr>
            <a:endParaRPr/>
          </a:p>
          <a:p>
            <a:pPr marL="457200" lvl="0" indent="0" algn="l" rtl="0">
              <a:spcBef>
                <a:spcPts val="1200"/>
              </a:spcBef>
              <a:spcAft>
                <a:spcPts val="0"/>
              </a:spcAft>
              <a:buNone/>
            </a:pPr>
            <a:endParaRPr/>
          </a:p>
          <a:p>
            <a:pPr marL="457200" lvl="0" indent="0" algn="l" rtl="0">
              <a:spcBef>
                <a:spcPts val="1200"/>
              </a:spcBef>
              <a:spcAft>
                <a:spcPts val="0"/>
              </a:spcAft>
              <a:buNone/>
            </a:pPr>
            <a:endParaRPr b="1"/>
          </a:p>
          <a:p>
            <a:pPr marL="0" lvl="0" indent="0" algn="l" rtl="0">
              <a:spcBef>
                <a:spcPts val="1200"/>
              </a:spcBef>
              <a:spcAft>
                <a:spcPts val="1200"/>
              </a:spcAft>
              <a:buNone/>
            </a:pPr>
            <a:r>
              <a:rPr lang="en" b="1"/>
              <a:t> </a:t>
            </a:r>
            <a:endParaRPr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2s complement representation</a:t>
            </a:r>
            <a:endParaRPr/>
          </a:p>
        </p:txBody>
      </p:sp>
      <p:sp>
        <p:nvSpPr>
          <p:cNvPr id="238" name="Google Shape;238;p27"/>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SMR representation is super inefficient for arithmetic operations. Instead the 2s complement representation is very commonly used in modern computer systems.</a:t>
            </a:r>
            <a:endParaRPr/>
          </a:p>
        </p:txBody>
      </p:sp>
      <p:pic>
        <p:nvPicPr>
          <p:cNvPr id="239" name="Google Shape;239;p27" descr="&lt;math xmlns=&quot;http://www.w3.org/1998/Math/MathML&quot;&gt;&lt;mi&gt;B&lt;/mi&gt;&lt;mo&gt;&amp;#xA0;&lt;/mo&gt;&lt;mo&gt;=&lt;/mo&gt;&lt;mo&gt;&amp;#xA0;&lt;/mo&gt;&lt;mrow&gt;&lt;mo&gt;&amp;#xA0;&lt;/mo&gt;&lt;mo&gt;&amp;#xA0;&lt;/mo&gt;&lt;mo&gt;&amp;#xA0;&lt;/mo&gt;&lt;mo&gt;&amp;#xA0;&lt;/mo&gt;&lt;msub&gt;&lt;mi&gt;b&lt;/mi&gt;&lt;mrow&gt;&lt;mi&gt;n&lt;/mi&gt;&lt;mo&gt;-&lt;/mo&gt;&lt;mn&gt;1&lt;/mn&gt;&lt;/mrow&gt;&lt;/msub&gt;&lt;mo&gt;&amp;#xA0;&lt;/mo&gt;&lt;mo&gt;&amp;#xA0;&lt;/mo&gt;&lt;mo&gt;&amp;#xA0;&lt;/mo&gt;&lt;mo&gt;&amp;#xA0;&lt;/mo&gt;&lt;mo&gt;&amp;#xA0;&lt;/mo&gt;&lt;mo&gt;&amp;#xA0;&lt;/mo&gt;&lt;msub&gt;&lt;mi&gt;b&lt;/mi&gt;&lt;mrow&gt;&lt;mi&gt;n&lt;/mi&gt;&lt;mo&gt;-&lt;/mo&gt;&lt;mn&gt;2&lt;/mn&gt;&lt;/mrow&gt;&lt;/msub&gt;&lt;/mrow&gt;&lt;mo&gt;&amp;#xA0;&lt;/mo&gt;&lt;mo&gt;&amp;#xA0;&lt;/mo&gt;&lt;mo&gt;.&lt;/mo&gt;&lt;mo&gt;.&lt;/mo&gt;&lt;mo&gt;.&lt;/mo&gt;&lt;mo&gt;.&lt;/mo&gt;&lt;mo&gt;.&lt;/mo&gt;&lt;mo&gt;&amp;#xA0;&lt;/mo&gt;&lt;mo&gt;&amp;#xA0;&lt;/mo&gt;&lt;mo&gt;&amp;#xA0;&lt;/mo&gt;&lt;msub&gt;&lt;mi&gt;b&lt;/mi&gt;&lt;mn&gt;1&lt;/mn&gt;&lt;/msub&gt;&lt;mo&gt;&amp;#xA0;&lt;/mo&gt;&lt;mo&gt;&amp;#xA0;&lt;/mo&gt;&lt;mo&gt;&amp;#xA0;&lt;/mo&gt;&lt;mo&gt;&amp;#xA0;&lt;/mo&gt;&lt;mo&gt;&amp;#xA0;&lt;/mo&gt;&lt;mo&gt;&amp;#xA0;&lt;/mo&gt;&lt;mo&gt;&amp;#xA0;&lt;/mo&gt;&lt;msub&gt;&lt;mi&gt;b&lt;/mi&gt;&lt;mn&gt;0&lt;/mn&gt;&lt;/msub&gt;&lt;mspace linebreak=&quot;newline&quot;/&gt;&lt;mo&gt;&amp;#xA0;&lt;/mo&gt;&lt;mo&gt;&amp;#xA0;&lt;/mo&gt;&lt;mo&gt;&amp;#xA0;&lt;/mo&gt;&lt;mo&gt;&amp;#xA0;&lt;/mo&gt;&lt;mo&gt;&amp;#xA0;&lt;/mo&gt;&lt;mo&gt;&amp;#xA0;&lt;/mo&gt;&lt;mo&gt;&amp;#xA0;&lt;/mo&gt;&lt;mo&gt;&amp;#xD7;&lt;/mo&gt;&lt;mo&gt;&amp;#xA0;&lt;/mo&gt;&lt;mo&gt;-&lt;/mo&gt;&lt;msup&gt;&lt;mn&gt;2&lt;/mn&gt;&lt;mrow&gt;&lt;mi&gt;n&lt;/mi&gt;&lt;mo&gt;-&lt;/mo&gt;&lt;mn&gt;1&lt;/mn&gt;&lt;/mrow&gt;&lt;/msup&gt;&lt;mo&gt;&amp;#xA0;&lt;/mo&gt;&lt;mo&gt;&amp;#xA0;&lt;/mo&gt;&lt;mo&gt;&amp;#xA0;&lt;/mo&gt;&lt;mo&gt;&amp;#xA0;&lt;/mo&gt;&lt;msup&gt;&lt;mn&gt;2&lt;/mn&gt;&lt;mrow&gt;&lt;mi&gt;n&lt;/mi&gt;&lt;mo&gt;-&lt;/mo&gt;&lt;mn&gt;2&lt;/mn&gt;&lt;/mrow&gt;&lt;/msup&gt;&lt;mo&gt;.&lt;/mo&gt;&lt;mo&gt;.&lt;/mo&gt;&lt;mo&gt;.&lt;/mo&gt;&lt;mo&gt;.&lt;/mo&gt;&lt;mo&gt;.&lt;/mo&gt;&lt;mo&gt;.&lt;/mo&gt;&lt;mo&gt;.&lt;/mo&gt;&lt;msup&gt;&lt;mn&gt;2&lt;/mn&gt;&lt;mn&gt;1&lt;/mn&gt;&lt;/msup&gt;&lt;mo&gt;&amp;#xA0;&lt;/mo&gt;&lt;mo&gt;&amp;#xA0;&lt;/mo&gt;&lt;mo&gt;&amp;#xA0;&lt;/mo&gt;&lt;mo&gt;&amp;#xA0;&lt;/mo&gt;&lt;mo&gt;&amp;#xA0;&lt;/mo&gt;&lt;mo&gt;&amp;#xA0;&lt;/mo&gt;&lt;mo&gt;&amp;#xA0;&lt;/mo&gt;&lt;mo&gt;&amp;#xA0;&lt;/mo&gt;&lt;msup&gt;&lt;mn&gt;2&lt;/mn&gt;&lt;mn&gt;0&lt;/mn&gt;&lt;/msup&gt;&lt;mspace linebreak=&quot;newline&quot;/&gt;&lt;mspace linebreak=&quot;newline&quot;/&gt;&lt;mi&gt;V&lt;/mi&gt;&lt;mfenced&gt;&lt;mi&gt;B&lt;/mi&gt;&lt;/mfenced&gt;&lt;mo&gt;=&lt;/mo&gt;&lt;mo&gt;-&lt;/mo&gt;&lt;msup&gt;&lt;mn&gt;2&lt;/mn&gt;&lt;mrow&gt;&lt;mi&gt;n&lt;/mi&gt;&lt;mo&gt;-&lt;/mo&gt;&lt;mn&gt;1&lt;/mn&gt;&lt;/mrow&gt;&lt;/msup&gt;&lt;msub&gt;&lt;mi&gt;b&lt;/mi&gt;&lt;mrow&gt;&lt;mi&gt;n&lt;/mi&gt;&lt;mo&gt;-&lt;/mo&gt;&lt;mn&gt;1&lt;/mn&gt;&lt;/mrow&gt;&lt;/msub&gt;&lt;mo&gt;+&lt;/mo&gt;&lt;msup&gt;&lt;mn&gt;2&lt;/mn&gt;&lt;mrow&gt;&lt;mi&gt;n&lt;/mi&gt;&lt;mo&gt;-&lt;/mo&gt;&lt;mn&gt;2&lt;/mn&gt;&lt;/mrow&gt;&lt;/msup&gt;&lt;msub&gt;&lt;mi&gt;b&lt;/mi&gt;&lt;mrow&gt;&lt;mi&gt;n&lt;/mi&gt;&lt;mo&gt;-&lt;/mo&gt;&lt;mn&gt;2&lt;/mn&gt;&lt;/mrow&gt;&lt;/msub&gt;&lt;mo&gt;+&lt;/mo&gt;&lt;mo&gt;.&lt;/mo&gt;&lt;mo&gt;.&lt;/mo&gt;&lt;mo&gt;.&lt;/mo&gt;&lt;mo&gt;.&lt;/mo&gt;&lt;mo&gt;.&lt;/mo&gt;&lt;mo&gt;+&lt;/mo&gt;&lt;msup&gt;&lt;mn&gt;2&lt;/mn&gt;&lt;mn&gt;1&lt;/mn&gt;&lt;/msup&gt;&lt;msub&gt;&lt;mi&gt;b&lt;/mi&gt;&lt;mn&gt;1&lt;/mn&gt;&lt;/msub&gt;&lt;mo&gt;+&lt;/mo&gt;&lt;msup&gt;&lt;mn&gt;2&lt;/mn&gt;&lt;mn&gt;0&lt;/mn&gt;&lt;/msup&gt;&lt;mo&gt;&amp;#xA0;&lt;/mo&gt;&lt;msub&gt;&lt;mi&gt;b&lt;/mi&gt;&lt;mn&gt;0&lt;/mn&gt;&lt;/msub&gt;&lt;/math&gt;" title="B space equals space space space space space b subscript n minus 1 end subscript space space space space space space b subscript n minus 2 end subscript space space..... space space space b subscript 1 space space space space space space space b subscript 0&#10;space space space space space space space cross times space minus 2 to the power of n minus 1 end exponent space space space space 2 to the power of n minus 2 end exponent.......2 to the power of 1 space space space space space space space space 2 to the power of 0&#10;&#10;V open parentheses B close parentheses equals negative 2 to the power of n minus 1 end exponent b subscript n minus 1 end subscript plus 2 to the power of n minus 2 end exponent b subscript n minus 2 end subscript plus..... plus 2 to the power of 1 b subscript 1 plus 2 to the power of 0 space b subscript 0"/>
          <p:cNvPicPr preferRelativeResize="0"/>
          <p:nvPr/>
        </p:nvPicPr>
        <p:blipFill>
          <a:blip r:embed="rId3">
            <a:alphaModFix/>
          </a:blip>
          <a:stretch>
            <a:fillRect/>
          </a:stretch>
        </p:blipFill>
        <p:spPr>
          <a:xfrm>
            <a:off x="1676400" y="2823750"/>
            <a:ext cx="6303525" cy="1648675"/>
          </a:xfrm>
          <a:prstGeom prst="rect">
            <a:avLst/>
          </a:prstGeom>
          <a:noFill/>
          <a:ln>
            <a:noFill/>
          </a:ln>
        </p:spPr>
      </p:pic>
      <p:sp>
        <p:nvSpPr>
          <p:cNvPr id="240" name="Google Shape;240;p27"/>
          <p:cNvSpPr/>
          <p:nvPr/>
        </p:nvSpPr>
        <p:spPr>
          <a:xfrm>
            <a:off x="2484075" y="3249125"/>
            <a:ext cx="282900" cy="5511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241" name="Google Shape;241;p27"/>
          <p:cNvSpPr txBox="1"/>
          <p:nvPr/>
        </p:nvSpPr>
        <p:spPr>
          <a:xfrm>
            <a:off x="6214400" y="2950025"/>
            <a:ext cx="2858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FF0000"/>
                </a:solidFill>
                <a:latin typeface="Source Code Pro"/>
                <a:ea typeface="Source Code Pro"/>
                <a:cs typeface="Source Code Pro"/>
                <a:sym typeface="Source Code Pro"/>
              </a:rPr>
              <a:t>MSB multiplied</a:t>
            </a:r>
            <a:endParaRPr>
              <a:solidFill>
                <a:srgbClr val="FF0000"/>
              </a:solidFill>
              <a:latin typeface="Source Code Pro"/>
              <a:ea typeface="Source Code Pro"/>
              <a:cs typeface="Source Code Pro"/>
              <a:sym typeface="Source Code Pro"/>
            </a:endParaRPr>
          </a:p>
          <a:p>
            <a:pPr marL="0" lvl="0" indent="0" algn="l" rtl="0">
              <a:spcBef>
                <a:spcPts val="0"/>
              </a:spcBef>
              <a:spcAft>
                <a:spcPts val="0"/>
              </a:spcAft>
              <a:buNone/>
            </a:pPr>
            <a:r>
              <a:rPr lang="en">
                <a:solidFill>
                  <a:srgbClr val="FF0000"/>
                </a:solidFill>
                <a:latin typeface="Source Code Pro"/>
                <a:ea typeface="Source Code Pro"/>
                <a:cs typeface="Source Code Pro"/>
                <a:sym typeface="Source Code Pro"/>
              </a:rPr>
              <a:t>By negative number!</a:t>
            </a:r>
            <a:endParaRPr>
              <a:solidFill>
                <a:srgbClr val="FF0000"/>
              </a:solidFill>
              <a:latin typeface="Source Code Pro"/>
              <a:ea typeface="Source Code Pro"/>
              <a:cs typeface="Source Code Pro"/>
              <a:sym typeface="Source Code Pro"/>
            </a:endParaRPr>
          </a:p>
        </p:txBody>
      </p:sp>
      <p:sp>
        <p:nvSpPr>
          <p:cNvPr id="242" name="Google Shape;242;p27"/>
          <p:cNvSpPr/>
          <p:nvPr/>
        </p:nvSpPr>
        <p:spPr>
          <a:xfrm>
            <a:off x="2636475" y="4011125"/>
            <a:ext cx="1760700" cy="615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638</Words>
  <Application>Microsoft Office PowerPoint</Application>
  <PresentationFormat>On-screen Show (16:9)</PresentationFormat>
  <Paragraphs>93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Amatic SC</vt:lpstr>
      <vt:lpstr>Source Code Pro</vt:lpstr>
      <vt:lpstr>Arial</vt:lpstr>
      <vt:lpstr>Beach Day</vt:lpstr>
      <vt:lpstr>Number Systems</vt:lpstr>
      <vt:lpstr>Base-n representations</vt:lpstr>
      <vt:lpstr>Hex used as shorthand for binary</vt:lpstr>
      <vt:lpstr>Example</vt:lpstr>
      <vt:lpstr>Adding binary values</vt:lpstr>
      <vt:lpstr>Adding binary values</vt:lpstr>
      <vt:lpstr>Signed arithmetic</vt:lpstr>
      <vt:lpstr>Example</vt:lpstr>
      <vt:lpstr>2s complement representation</vt:lpstr>
      <vt:lpstr>Interpreting 2s complement</vt:lpstr>
      <vt:lpstr>Interpretation of signed numbers</vt:lpstr>
      <vt:lpstr>Additions using twos complement</vt:lpstr>
      <vt:lpstr>Dealing with Overflows</vt:lpstr>
      <vt:lpstr>Overflow Example</vt:lpstr>
      <vt:lpstr>Overflow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2204: Digital Circuits</dc:title>
  <dc:creator>Rohan</dc:creator>
  <cp:lastModifiedBy>Siddharth Garg</cp:lastModifiedBy>
  <cp:revision>4</cp:revision>
  <dcterms:modified xsi:type="dcterms:W3CDTF">2026-01-19T18:15:22Z</dcterms:modified>
</cp:coreProperties>
</file>