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9"/>
  </p:notesMasterIdLst>
  <p:sldIdLst>
    <p:sldId id="258" r:id="rId2"/>
    <p:sldId id="271" r:id="rId3"/>
    <p:sldId id="277" r:id="rId4"/>
    <p:sldId id="270" r:id="rId5"/>
    <p:sldId id="264" r:id="rId6"/>
    <p:sldId id="259" r:id="rId7"/>
    <p:sldId id="275" r:id="rId8"/>
    <p:sldId id="265" r:id="rId9"/>
    <p:sldId id="260" r:id="rId10"/>
    <p:sldId id="261" r:id="rId11"/>
    <p:sldId id="266" r:id="rId12"/>
    <p:sldId id="276" r:id="rId13"/>
    <p:sldId id="263" r:id="rId14"/>
    <p:sldId id="272" r:id="rId15"/>
    <p:sldId id="269" r:id="rId16"/>
    <p:sldId id="274" r:id="rId17"/>
    <p:sldId id="268" r:id="rId18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28" y="2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B7D6DDD3-D7E9-488B-B626-1E8285E424D8}" type="datetimeFigureOut">
              <a:rPr lang="en-US" smtClean="0"/>
              <a:t>9/8/2025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5CF6084-2C3C-4FE7-B181-D16A342905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42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 userDrawn="1"/>
        </p:nvSpPr>
        <p:spPr>
          <a:xfrm>
            <a:off x="0" y="6171231"/>
            <a:ext cx="12192000" cy="697337"/>
          </a:xfrm>
          <a:prstGeom prst="rect">
            <a:avLst/>
          </a:prstGeom>
          <a:solidFill>
            <a:srgbClr val="570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7" name="Rectangle 16"/>
          <p:cNvSpPr/>
          <p:nvPr userDrawn="1"/>
        </p:nvSpPr>
        <p:spPr>
          <a:xfrm>
            <a:off x="15" y="6094179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64" y="6292310"/>
            <a:ext cx="2113225" cy="334949"/>
          </a:xfrm>
          <a:prstGeom prst="rect">
            <a:avLst/>
          </a:prstGeom>
        </p:spPr>
      </p:pic>
      <p:pic>
        <p:nvPicPr>
          <p:cNvPr id="15" name="Picture 14" descr="final-logo-3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914" y="6270691"/>
            <a:ext cx="1117381" cy="817404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6794" y="6314268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91440" indent="-91440">
              <a:buSzPct val="100000"/>
              <a:buFont typeface="Wingdings" panose="05000000000000000000" pitchFamily="2" charset="2"/>
              <a:buChar char="q"/>
              <a:defRPr/>
            </a:lvl1pPr>
          </a:lstStyle>
          <a:p>
            <a:pPr lvl="0"/>
            <a:r>
              <a:rPr lang="en-US" dirty="0"/>
              <a:t> 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 userDrawn="1"/>
        </p:nvSpPr>
        <p:spPr>
          <a:xfrm>
            <a:off x="0" y="6339080"/>
            <a:ext cx="12192000" cy="518920"/>
          </a:xfrm>
          <a:prstGeom prst="rect">
            <a:avLst/>
          </a:prstGeom>
          <a:solidFill>
            <a:srgbClr val="570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15" y="627259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7" name="Picture 16" descr="final-logo-3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914" y="6379551"/>
            <a:ext cx="1117381" cy="817404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045" y="6405564"/>
            <a:ext cx="2113225" cy="33494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6794" y="6314268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54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106019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477911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214193"/>
            <a:ext cx="4937760" cy="3378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477911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214193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6339080"/>
            <a:ext cx="12192000" cy="518920"/>
          </a:xfrm>
          <a:prstGeom prst="rect">
            <a:avLst/>
          </a:prstGeom>
          <a:solidFill>
            <a:srgbClr val="570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1" name="Rectangle 10"/>
          <p:cNvSpPr/>
          <p:nvPr userDrawn="1"/>
        </p:nvSpPr>
        <p:spPr>
          <a:xfrm>
            <a:off x="15" y="627259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832682" y="6508672"/>
            <a:ext cx="984019" cy="273844"/>
          </a:xfrm>
          <a:prstGeom prst="rect">
            <a:avLst/>
          </a:prstGeom>
        </p:spPr>
        <p:txBody>
          <a:bodyPr vert="horz" lIns="68567" tIns="34289" rIns="68567" bIns="34289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507" y="6405564"/>
            <a:ext cx="2113225" cy="334949"/>
          </a:xfrm>
          <a:prstGeom prst="rect">
            <a:avLst/>
          </a:prstGeom>
        </p:spPr>
      </p:pic>
      <p:pic>
        <p:nvPicPr>
          <p:cNvPr id="16" name="Picture 15" descr="final-logo-3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2543" y="6446621"/>
            <a:ext cx="923615" cy="675657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6160663"/>
            <a:ext cx="12192000" cy="697337"/>
          </a:xfrm>
          <a:prstGeom prst="rect">
            <a:avLst/>
          </a:prstGeom>
          <a:solidFill>
            <a:srgbClr val="57068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dirty="0"/>
          </a:p>
        </p:txBody>
      </p:sp>
      <p:sp>
        <p:nvSpPr>
          <p:cNvPr id="9" name="Rectangle 8"/>
          <p:cNvSpPr/>
          <p:nvPr/>
        </p:nvSpPr>
        <p:spPr>
          <a:xfrm>
            <a:off x="15" y="6094179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040211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539277"/>
            <a:ext cx="10058400" cy="4329817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46794" y="6314268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097280" y="14330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4307" y="6307398"/>
            <a:ext cx="2113225" cy="334949"/>
          </a:xfrm>
          <a:prstGeom prst="rect">
            <a:avLst/>
          </a:prstGeom>
        </p:spPr>
      </p:pic>
      <p:pic>
        <p:nvPicPr>
          <p:cNvPr id="15" name="Picture 14" descr="final-logo-3.eps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61914" y="6270691"/>
            <a:ext cx="1117381" cy="81740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github.com/sdrangan/introml/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sdrangan/introml.git" TargetMode="External"/><Relationship Id="rId2" Type="http://schemas.openxmlformats.org/officeDocument/2006/relationships/hyperlink" Target="https://guides.github.com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srangan@nyu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rn2588@nyu.edu" TargetMode="External"/><Relationship Id="rId7" Type="http://schemas.openxmlformats.org/officeDocument/2006/relationships/hyperlink" Target="mailto:rc5553@nyu.edu" TargetMode="External"/><Relationship Id="rId2" Type="http://schemas.openxmlformats.org/officeDocument/2006/relationships/hyperlink" Target="mailto:tejdeep.chippa@nyu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sheetal.prasad@nyu.edu" TargetMode="External"/><Relationship Id="rId5" Type="http://schemas.openxmlformats.org/officeDocument/2006/relationships/hyperlink" Target="mailto:aaf9407@nyu.edu" TargetMode="External"/><Relationship Id="rId4" Type="http://schemas.openxmlformats.org/officeDocument/2006/relationships/hyperlink" Target="mailto:akshat.singh@nyu.edu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eb.stanford.edu/~hastie/Papers/ESLII.pdf" TargetMode="External"/><Relationship Id="rId2" Type="http://schemas.openxmlformats.org/officeDocument/2006/relationships/hyperlink" Target="http://www-bcf.usc.edu/~gareth/ISL/ISLR%20First%20Printing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playlist?list=PLl8OlHZGYOQ7bkVbuRthEsaLr7bONzbXS" TargetMode="External"/><Relationship Id="rId2" Type="http://schemas.openxmlformats.org/officeDocument/2006/relationships/hyperlink" Target="https://www.udacity.com/course/intro-to-machine-learning--ud120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png"/><Relationship Id="rId5" Type="http://schemas.openxmlformats.org/officeDocument/2006/relationships/hyperlink" Target="https://www.coursera.org/learn/machine-learning" TargetMode="External"/><Relationship Id="rId4" Type="http://schemas.openxmlformats.org/officeDocument/2006/relationships/hyperlink" Target="https://www.youtube.com/playlist?list=PL_iWQOsE6TfVmKkQHucjPAoRtIJYt8a5A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python.org/3/tutorial/" TargetMode="External"/><Relationship Id="rId2" Type="http://schemas.openxmlformats.org/officeDocument/2006/relationships/hyperlink" Target="http://jupyter-notebook-beginner-guide.readthedocs.io/en/latest/index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s231n.github.io/python-numpy-tutoria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Course Admin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EE-</a:t>
            </a:r>
            <a:r>
              <a:rPr lang="en-US" dirty="0" err="1"/>
              <a:t>uy</a:t>
            </a:r>
            <a:r>
              <a:rPr lang="en-US" dirty="0"/>
              <a:t> 4563/EL-GY 6143:  Introduction to machine learning</a:t>
            </a:r>
          </a:p>
          <a:p>
            <a:r>
              <a:rPr lang="en-US" dirty="0"/>
              <a:t>Prof. Sundeep rangan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2935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Grading:  Undergraduate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Midterm 1:  25%, Midterm 2: 25%, Labs, HW: 25%, Final project: 25%</a:t>
            </a:r>
          </a:p>
          <a:p>
            <a:r>
              <a:rPr lang="en-US" dirty="0"/>
              <a:t>Labs:  Simple python exercises</a:t>
            </a:r>
          </a:p>
          <a:p>
            <a:pPr lvl="1"/>
            <a:r>
              <a:rPr lang="en-US" dirty="0"/>
              <a:t>Given as </a:t>
            </a:r>
            <a:r>
              <a:rPr lang="en-US" dirty="0" err="1"/>
              <a:t>jupyter</a:t>
            </a:r>
            <a:r>
              <a:rPr lang="en-US" dirty="0"/>
              <a:t> notebook that you complete.</a:t>
            </a:r>
          </a:p>
          <a:p>
            <a:r>
              <a:rPr lang="en-US" dirty="0"/>
              <a:t>Midterms</a:t>
            </a:r>
          </a:p>
          <a:p>
            <a:pPr lvl="1"/>
            <a:r>
              <a:rPr lang="en-US" dirty="0"/>
              <a:t>Each over approx. 3-4 weeks of material</a:t>
            </a:r>
          </a:p>
          <a:p>
            <a:pPr lvl="1"/>
            <a:r>
              <a:rPr lang="en-US" dirty="0"/>
              <a:t>Closed book with cheat sheet.  </a:t>
            </a:r>
          </a:p>
          <a:p>
            <a:pPr lvl="1"/>
            <a:r>
              <a:rPr lang="en-US" dirty="0"/>
              <a:t>Follows homework and quiz problems + some very basic python questions</a:t>
            </a:r>
          </a:p>
          <a:p>
            <a:r>
              <a:rPr lang="en-US" dirty="0"/>
              <a:t>Final project:  </a:t>
            </a:r>
          </a:p>
          <a:p>
            <a:pPr lvl="1"/>
            <a:r>
              <a:rPr lang="en-US" dirty="0"/>
              <a:t>Use machine learning in some interesting way.</a:t>
            </a:r>
          </a:p>
          <a:p>
            <a:pPr lvl="1"/>
            <a:r>
              <a:rPr lang="en-US" dirty="0"/>
              <a:t>Must use data and python analysis.</a:t>
            </a:r>
          </a:p>
          <a:p>
            <a:pPr lvl="1"/>
            <a:r>
              <a:rPr lang="en-US" dirty="0"/>
              <a:t>Provide final report.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16419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Grading:  Graduate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Midterm 35%, Final 35%, Labs / HW 30%</a:t>
            </a:r>
          </a:p>
          <a:p>
            <a:pPr lvl="1"/>
            <a:r>
              <a:rPr lang="en-US" dirty="0"/>
              <a:t>Optional project:  Up to 20%</a:t>
            </a:r>
          </a:p>
          <a:p>
            <a:r>
              <a:rPr lang="en-US" dirty="0"/>
              <a:t>Labs:  Simple python exercises</a:t>
            </a:r>
          </a:p>
          <a:p>
            <a:pPr lvl="1"/>
            <a:r>
              <a:rPr lang="en-US" dirty="0"/>
              <a:t>Given as </a:t>
            </a:r>
            <a:r>
              <a:rPr lang="en-US" dirty="0" err="1"/>
              <a:t>jupyter</a:t>
            </a:r>
            <a:r>
              <a:rPr lang="en-US" dirty="0"/>
              <a:t> notebook that you complete.</a:t>
            </a:r>
          </a:p>
          <a:p>
            <a:r>
              <a:rPr lang="en-US" dirty="0"/>
              <a:t>Midterms &amp; final</a:t>
            </a:r>
          </a:p>
          <a:p>
            <a:pPr lvl="1"/>
            <a:r>
              <a:rPr lang="en-US" dirty="0"/>
              <a:t>Each over approx. 6-7 weeks</a:t>
            </a:r>
          </a:p>
          <a:p>
            <a:pPr lvl="1"/>
            <a:r>
              <a:rPr lang="en-US" dirty="0"/>
              <a:t>Open book but no electronic aids.</a:t>
            </a:r>
          </a:p>
          <a:p>
            <a:pPr lvl="1"/>
            <a:r>
              <a:rPr lang="en-US" dirty="0"/>
              <a:t>Follows homework and quiz problems + some very basic python questions</a:t>
            </a:r>
          </a:p>
          <a:p>
            <a:r>
              <a:rPr lang="en-US" dirty="0"/>
              <a:t>Optional final project:  </a:t>
            </a:r>
          </a:p>
          <a:p>
            <a:pPr lvl="1"/>
            <a:r>
              <a:rPr lang="en-US" dirty="0"/>
              <a:t>Use machine learning in some interesting way.</a:t>
            </a:r>
          </a:p>
          <a:p>
            <a:pPr lvl="1"/>
            <a:r>
              <a:rPr lang="en-US" dirty="0"/>
              <a:t>Must use data and python analysis.</a:t>
            </a:r>
          </a:p>
          <a:p>
            <a:pPr lvl="1"/>
            <a:r>
              <a:rPr lang="en-US" dirty="0"/>
              <a:t>Provide final report.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182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875262-9ACE-D673-7158-6A4A0659C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Sequence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7FC14B8-BAE2-B5F9-5584-638312DF1C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7473079"/>
              </p:ext>
            </p:extLst>
          </p:nvPr>
        </p:nvGraphicFramePr>
        <p:xfrm>
          <a:off x="1159726" y="1326814"/>
          <a:ext cx="10158761" cy="4566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52189">
                  <a:extLst>
                    <a:ext uri="{9D8B030D-6E8A-4147-A177-3AD203B41FA5}">
                      <a16:colId xmlns:a16="http://schemas.microsoft.com/office/drawing/2014/main" val="2778826053"/>
                    </a:ext>
                  </a:extLst>
                </a:gridCol>
                <a:gridCol w="945001">
                  <a:extLst>
                    <a:ext uri="{9D8B030D-6E8A-4147-A177-3AD203B41FA5}">
                      <a16:colId xmlns:a16="http://schemas.microsoft.com/office/drawing/2014/main" val="3021085648"/>
                    </a:ext>
                  </a:extLst>
                </a:gridCol>
                <a:gridCol w="2500315">
                  <a:extLst>
                    <a:ext uri="{9D8B030D-6E8A-4147-A177-3AD203B41FA5}">
                      <a16:colId xmlns:a16="http://schemas.microsoft.com/office/drawing/2014/main" val="537178345"/>
                    </a:ext>
                  </a:extLst>
                </a:gridCol>
                <a:gridCol w="1122189">
                  <a:extLst>
                    <a:ext uri="{9D8B030D-6E8A-4147-A177-3AD203B41FA5}">
                      <a16:colId xmlns:a16="http://schemas.microsoft.com/office/drawing/2014/main" val="2133788425"/>
                    </a:ext>
                  </a:extLst>
                </a:gridCol>
                <a:gridCol w="3839067">
                  <a:extLst>
                    <a:ext uri="{9D8B030D-6E8A-4147-A177-3AD203B41FA5}">
                      <a16:colId xmlns:a16="http://schemas.microsoft.com/office/drawing/2014/main" val="1693535276"/>
                    </a:ext>
                  </a:extLst>
                </a:gridCol>
              </a:tblGrid>
              <a:tr h="2192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Date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Prior Years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Fall 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1057374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Unit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Description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Unit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Description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46776678"/>
                  </a:ext>
                </a:extLst>
              </a:tr>
              <a:tr h="62052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9/2/2025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1, 2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Course Admin.  What is ML? Multiple Linear Regression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1, 2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Course Admin.  What is ML?  Multiple Linear Regression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79647247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9/9/2025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Model Selection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3, 4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Model Selection, Regularization and LASSO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4752394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9/16/2025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Regularization and LASSO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5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Logistic Regression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4560152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9/23/2025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Logistic Regression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Nonlinear Optimization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4370061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9/30/2025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Nonlinear Optimization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KNN, Kernel methods [New]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2518636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10/7/2025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Midterm review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13 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Decision Trees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83143595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10/14/2025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No class:  Spring break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No class:  Spring break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7045765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10/21/2025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Midterm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Midterm 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55389731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10/28/2025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SVMs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Neural Networks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7858286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11/4/2025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Neural Networks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Convolutional neural networks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44267972"/>
                  </a:ext>
                </a:extLst>
              </a:tr>
              <a:tr h="43845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11/11/2025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9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Convolutional neural networks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PCA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027757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11/18/2025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10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PCA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Word Embeddings and tokenization [New]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56372383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11/25/2025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11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Clustering and K-means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12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Clustering and K-means [Modified]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42857"/>
                  </a:ext>
                </a:extLst>
              </a:tr>
              <a:tr h="438453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12/2/2025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Final Exam Review / Make Up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>
                          <a:effectLst/>
                        </a:rPr>
                        <a:t>Final Exam Review / Make Up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74709475"/>
                  </a:ext>
                </a:extLst>
              </a:tr>
              <a:tr h="219227"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12/9/2025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Final Exam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>
                          <a:effectLst/>
                        </a:rPr>
                        <a:t> </a:t>
                      </a:r>
                      <a:endParaRPr lang="en-US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100" dirty="0">
                          <a:effectLst/>
                        </a:rPr>
                        <a:t>Final Exam</a:t>
                      </a:r>
                      <a:endParaRPr lang="en-U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6184933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8C5A9E-66D5-C1C1-B362-4E1B69F13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8710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Learning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Perform an interesting machine learning task of your choice</a:t>
            </a:r>
          </a:p>
          <a:p>
            <a:r>
              <a:rPr lang="en-US" dirty="0"/>
              <a:t>Many possible areas:</a:t>
            </a:r>
          </a:p>
          <a:p>
            <a:pPr lvl="1"/>
            <a:r>
              <a:rPr lang="en-US" dirty="0"/>
              <a:t>Machine vision, brain-computer interfaces, natural language processing, sentiment analysis, …</a:t>
            </a:r>
          </a:p>
          <a:p>
            <a:pPr lvl="1"/>
            <a:r>
              <a:rPr lang="en-US" dirty="0"/>
              <a:t>Anything that interests you</a:t>
            </a:r>
          </a:p>
          <a:p>
            <a:r>
              <a:rPr lang="es-419" dirty="0"/>
              <a:t>G</a:t>
            </a:r>
            <a:r>
              <a:rPr lang="en-US" dirty="0" err="1"/>
              <a:t>roups</a:t>
            </a:r>
            <a:r>
              <a:rPr lang="en-US" dirty="0"/>
              <a:t> of 2 necessary</a:t>
            </a:r>
          </a:p>
          <a:p>
            <a:pPr lvl="1"/>
            <a:r>
              <a:rPr lang="en-US" dirty="0"/>
              <a:t>Submit all material as that group</a:t>
            </a:r>
          </a:p>
          <a:p>
            <a:r>
              <a:rPr lang="en-US" dirty="0"/>
              <a:t>Use real data</a:t>
            </a:r>
          </a:p>
          <a:p>
            <a:pPr lvl="1"/>
            <a:r>
              <a:rPr lang="en-US" dirty="0"/>
              <a:t>write code</a:t>
            </a:r>
          </a:p>
          <a:p>
            <a:r>
              <a:rPr lang="en-US" dirty="0"/>
              <a:t>Place all material in a </a:t>
            </a:r>
            <a:r>
              <a:rPr lang="en-US" dirty="0" err="1"/>
              <a:t>github</a:t>
            </a:r>
            <a:r>
              <a:rPr lang="en-US" dirty="0"/>
              <a:t> repo (including documentation) and submit only </a:t>
            </a:r>
            <a:r>
              <a:rPr lang="en-US" dirty="0" err="1"/>
              <a:t>github</a:t>
            </a:r>
            <a:r>
              <a:rPr lang="en-US" dirty="0"/>
              <a:t> repo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933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83E15-2151-47C0-9EF1-ADA322027C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Grading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DBC5B0-0D3B-4804-AA22-7700921668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Formulation</a:t>
            </a:r>
            <a:endParaRPr lang="en-US" dirty="0"/>
          </a:p>
          <a:p>
            <a:pPr lvl="1"/>
            <a:r>
              <a:rPr lang="en-US" dirty="0"/>
              <a:t>How well did you formulate the problem?  Was it clear?  Was that tied to the right objective?</a:t>
            </a: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Approach</a:t>
            </a:r>
            <a:endParaRPr lang="en-US" dirty="0"/>
          </a:p>
          <a:p>
            <a:pPr lvl="1"/>
            <a:r>
              <a:rPr lang="en-US" dirty="0"/>
              <a:t>Does your approach properly solve your problem?  Was that made clear?  </a:t>
            </a: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Evaluation and Interpretation</a:t>
            </a:r>
            <a:endParaRPr lang="en-US" dirty="0"/>
          </a:p>
          <a:p>
            <a:pPr lvl="1"/>
            <a:r>
              <a:rPr lang="en-US" dirty="0"/>
              <a:t>Did you comprehensively test the results?  How well did you select / create the data? </a:t>
            </a:r>
          </a:p>
          <a:p>
            <a:pPr lvl="1"/>
            <a:r>
              <a:rPr lang="en-US" dirty="0"/>
              <a:t>Did you test against alternative approaches?</a:t>
            </a: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Presentation</a:t>
            </a:r>
            <a:r>
              <a:rPr lang="en-US" dirty="0"/>
              <a:t>  </a:t>
            </a:r>
          </a:p>
          <a:p>
            <a:pPr lvl="1"/>
            <a:r>
              <a:rPr lang="en-US" dirty="0"/>
              <a:t>Were the ideas clear?  Were all the details conveyed.  Did you highlight the main points?</a:t>
            </a:r>
          </a:p>
          <a:p>
            <a:pPr lvl="1"/>
            <a:r>
              <a:rPr lang="en-US" dirty="0"/>
              <a:t>You can select a number of formats.  Whatever makes sense.  A </a:t>
            </a:r>
            <a:r>
              <a:rPr lang="en-US" dirty="0" err="1"/>
              <a:t>github</a:t>
            </a:r>
            <a:r>
              <a:rPr lang="en-US" dirty="0"/>
              <a:t> page</a:t>
            </a:r>
          </a:p>
          <a:p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Bonus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Given for particularly hard / novel research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FA53A8-2A5E-49EE-88AA-3E008B3D2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9965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CC379C-9C51-415B-AC8F-A729B7B97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Github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B815F0-0961-4F53-BC2D-720C97915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Labs and demo posted on </a:t>
            </a:r>
            <a:r>
              <a:rPr lang="en-US" dirty="0" err="1"/>
              <a:t>github</a:t>
            </a:r>
            <a:endParaRPr lang="en-US" dirty="0"/>
          </a:p>
          <a:p>
            <a:r>
              <a:rPr lang="en-US" dirty="0">
                <a:hlinkClick r:id="rId2"/>
              </a:rPr>
              <a:t>https://github.com/sdrangan/introml/</a:t>
            </a:r>
            <a:endParaRPr lang="en-US" dirty="0"/>
          </a:p>
          <a:p>
            <a:r>
              <a:rPr lang="en-US" dirty="0"/>
              <a:t>Also includes instruction for installing software</a:t>
            </a:r>
          </a:p>
          <a:p>
            <a:endParaRPr lang="en-US" dirty="0"/>
          </a:p>
          <a:p>
            <a:r>
              <a:rPr lang="en-US" dirty="0"/>
              <a:t>Several tutorials of </a:t>
            </a:r>
            <a:r>
              <a:rPr lang="en-US" dirty="0" err="1"/>
              <a:t>github</a:t>
            </a:r>
            <a:r>
              <a:rPr lang="en-US" dirty="0"/>
              <a:t> on the web.</a:t>
            </a:r>
          </a:p>
          <a:p>
            <a:r>
              <a:rPr lang="en-US" dirty="0"/>
              <a:t>Available on Windows, Mac and Unix.</a:t>
            </a:r>
          </a:p>
          <a:p>
            <a:r>
              <a:rPr lang="en-US" dirty="0"/>
              <a:t>But, you can just clone the repo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2A2854-2620-45A6-9A19-4DF82C6E58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2FF11A-84C6-4495-B4E1-0F41D75878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97987" y="1539277"/>
            <a:ext cx="4884057" cy="4670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89666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3CE8CA-6EDC-5A88-FBBC-98FE367C46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Google </a:t>
            </a:r>
            <a:r>
              <a:rPr lang="en-US" dirty="0" err="1"/>
              <a:t>Colab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1792A-1A6C-23CD-FAB1-EC0F5BC0F0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09367" y="1539277"/>
            <a:ext cx="3946312" cy="4329817"/>
          </a:xfrm>
        </p:spPr>
        <p:txBody>
          <a:bodyPr/>
          <a:lstStyle/>
          <a:p>
            <a:r>
              <a:rPr lang="en-US" dirty="0"/>
              <a:t>Fully online python environment</a:t>
            </a:r>
          </a:p>
          <a:p>
            <a:r>
              <a:rPr lang="en-US" dirty="0"/>
              <a:t>Many benefits</a:t>
            </a:r>
          </a:p>
          <a:p>
            <a:pPr lvl="1"/>
            <a:r>
              <a:rPr lang="en-US" dirty="0"/>
              <a:t>Free to use</a:t>
            </a:r>
          </a:p>
          <a:p>
            <a:pPr lvl="1"/>
            <a:r>
              <a:rPr lang="en-US" dirty="0"/>
              <a:t>Will work for all assignments and labs</a:t>
            </a:r>
          </a:p>
          <a:p>
            <a:pPr lvl="1"/>
            <a:r>
              <a:rPr lang="en-US" dirty="0"/>
              <a:t>No machine to set up</a:t>
            </a:r>
          </a:p>
          <a:p>
            <a:r>
              <a:rPr lang="en-US" dirty="0"/>
              <a:t>But it may be a bit slow</a:t>
            </a:r>
          </a:p>
          <a:p>
            <a:pPr lvl="1"/>
            <a:r>
              <a:rPr lang="en-US" dirty="0"/>
              <a:t>Only matters for larger projects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CA6227-CE46-31AD-07E4-38011D88E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16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221D773-12E4-A243-4074-081F756B77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501" y="1608666"/>
            <a:ext cx="6390240" cy="3303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898352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7748FC-930E-4648-9407-376BD2A212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for Local Machine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6694C-4592-4870-B850-E421946E57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If you use your local machine, you will need to install several pieces of software:</a:t>
            </a:r>
          </a:p>
          <a:p>
            <a:r>
              <a:rPr lang="en-US" dirty="0"/>
              <a:t>Python with various packages</a:t>
            </a:r>
          </a:p>
          <a:p>
            <a:pPr lvl="1"/>
            <a:r>
              <a:rPr lang="en-US" dirty="0"/>
              <a:t>Make sure you get 3.12</a:t>
            </a:r>
          </a:p>
          <a:p>
            <a:pPr lvl="1"/>
            <a:r>
              <a:rPr lang="en-US" dirty="0"/>
              <a:t>Anaconda</a:t>
            </a:r>
          </a:p>
          <a:p>
            <a:pPr lvl="1"/>
            <a:r>
              <a:rPr lang="en-US" dirty="0" err="1"/>
              <a:t>Jupyter</a:t>
            </a:r>
            <a:r>
              <a:rPr lang="en-US" dirty="0"/>
              <a:t> notebook</a:t>
            </a:r>
          </a:p>
          <a:p>
            <a:pPr lvl="1"/>
            <a:r>
              <a:rPr lang="en-US" dirty="0"/>
              <a:t>See notes in NYU Classes</a:t>
            </a:r>
          </a:p>
          <a:p>
            <a:r>
              <a:rPr lang="en-US" dirty="0"/>
              <a:t>Deep learning package</a:t>
            </a:r>
          </a:p>
          <a:p>
            <a:pPr lvl="1"/>
            <a:r>
              <a:rPr lang="en-US" dirty="0"/>
              <a:t>Either </a:t>
            </a:r>
            <a:r>
              <a:rPr lang="en-US" dirty="0" err="1"/>
              <a:t>pytorch</a:t>
            </a:r>
            <a:r>
              <a:rPr lang="en-US" dirty="0"/>
              <a:t> or </a:t>
            </a:r>
            <a:r>
              <a:rPr lang="en-US" dirty="0" err="1"/>
              <a:t>Tensorflow</a:t>
            </a:r>
            <a:endParaRPr lang="en-US" dirty="0"/>
          </a:p>
          <a:p>
            <a:r>
              <a:rPr lang="en-US" dirty="0"/>
              <a:t>Git hub</a:t>
            </a:r>
          </a:p>
          <a:p>
            <a:pPr lvl="1"/>
            <a:r>
              <a:rPr lang="en-US" dirty="0"/>
              <a:t>Guides:  </a:t>
            </a:r>
            <a:r>
              <a:rPr lang="en-US" dirty="0">
                <a:hlinkClick r:id="rId2"/>
              </a:rPr>
              <a:t>https://guides.github.com/</a:t>
            </a:r>
            <a:endParaRPr lang="en-US" dirty="0"/>
          </a:p>
          <a:p>
            <a:pPr lvl="1"/>
            <a:r>
              <a:rPr lang="en-US" dirty="0"/>
              <a:t>Available on Windows, Mac or Linux (including GCP instances)</a:t>
            </a:r>
          </a:p>
          <a:p>
            <a:pPr lvl="1"/>
            <a:r>
              <a:rPr lang="en-US" dirty="0"/>
              <a:t>All demos will be available on:  </a:t>
            </a:r>
            <a:r>
              <a:rPr lang="en-US" dirty="0">
                <a:hlinkClick r:id="rId3"/>
              </a:rPr>
              <a:t>https://github.com/sdrangan/introml.git</a:t>
            </a:r>
            <a:r>
              <a:rPr lang="en-US" dirty="0"/>
              <a:t>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1DEE569-8231-499D-B648-FB66E2E94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17</a:t>
            </a:fld>
            <a:endParaRPr lang="en-US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56FA202A-69EE-487E-AD96-54E07325B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33791" y="3204627"/>
            <a:ext cx="2760080" cy="685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ensorFlow New Logo PNG vector in SVG, PDF, AI, CDR format">
            <a:extLst>
              <a:ext uri="{FF2B5EF4-FFF2-40B4-BE49-F238E27FC236}">
                <a16:creationId xmlns:a16="http://schemas.microsoft.com/office/drawing/2014/main" id="{05EE8F73-9BBA-3EB0-0397-50B90B49F09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4619" b="37108"/>
          <a:stretch/>
        </p:blipFill>
        <p:spPr bwMode="auto">
          <a:xfrm>
            <a:off x="7751796" y="3920092"/>
            <a:ext cx="4292158" cy="910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87804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ED086D-1C9A-4B43-9F22-05E00BC8D6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People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F0C1C5-E5D1-4EB5-B957-5E2EEDD7AB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Professor</a:t>
            </a:r>
            <a:r>
              <a:rPr lang="en-US" dirty="0"/>
              <a:t>: Sundeep Rangan, </a:t>
            </a:r>
            <a:r>
              <a:rPr lang="en-US" dirty="0">
                <a:hlinkClick r:id="rId2"/>
              </a:rPr>
              <a:t>srangan@nyu.edu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370 Jay St, 9</a:t>
            </a:r>
            <a:r>
              <a:rPr lang="en-US" baseline="30000" dirty="0"/>
              <a:t>th</a:t>
            </a:r>
            <a:r>
              <a:rPr lang="en-US" dirty="0"/>
              <a:t> floor</a:t>
            </a:r>
          </a:p>
          <a:p>
            <a:pPr lvl="1"/>
            <a:r>
              <a:rPr lang="en-US" dirty="0"/>
              <a:t>Office hours:  Wednesdays 16:00 to 17:00 (in my office or on zoom)</a:t>
            </a:r>
          </a:p>
          <a:p>
            <a:r>
              <a:rPr lang="en-US" dirty="0">
                <a:solidFill>
                  <a:schemeClr val="accent1"/>
                </a:solidFill>
              </a:rPr>
              <a:t>Lecture</a:t>
            </a:r>
            <a:r>
              <a:rPr lang="en-US" dirty="0"/>
              <a:t>:  Tuesdays 11:00-13:30, 370 Jay St, Room 202 </a:t>
            </a:r>
          </a:p>
          <a:p>
            <a:pPr lvl="1"/>
            <a:r>
              <a:rPr lang="en-US" dirty="0"/>
              <a:t>All lectures will be on zoom</a:t>
            </a:r>
          </a:p>
          <a:p>
            <a:pPr lvl="1"/>
            <a:r>
              <a:rPr lang="en-US" dirty="0"/>
              <a:t>Attendance (in person or online) is OK.  Attendance is not mandatory</a:t>
            </a:r>
          </a:p>
          <a:p>
            <a:pPr lvl="1"/>
            <a:r>
              <a:rPr lang="en-US" dirty="0"/>
              <a:t>Bring your laptop.  We will do in class exercises</a:t>
            </a:r>
          </a:p>
          <a:p>
            <a:r>
              <a:rPr lang="de-DE" dirty="0">
                <a:solidFill>
                  <a:schemeClr val="accent1"/>
                </a:solidFill>
              </a:rPr>
              <a:t>Course Graders</a:t>
            </a:r>
            <a:r>
              <a:rPr lang="de-DE" dirty="0"/>
              <a:t>:  </a:t>
            </a:r>
          </a:p>
          <a:p>
            <a:pPr lvl="1"/>
            <a:r>
              <a:rPr lang="de-DE" dirty="0"/>
              <a:t>Ask for all questions regarding homeworks and labs</a:t>
            </a:r>
          </a:p>
          <a:p>
            <a:endParaRPr lang="de-DE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B69252-709C-4E31-A546-A53DAAEF3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808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3D0D3-96EB-FDF1-CEEE-CB93179DE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Graders  for Fall 2025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09F3DE-7C5E-727A-FE83-0CDA713D2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4188" y="3494209"/>
            <a:ext cx="9771553" cy="2222645"/>
          </a:xfrm>
        </p:spPr>
        <p:txBody>
          <a:bodyPr/>
          <a:lstStyle/>
          <a:p>
            <a:r>
              <a:rPr lang="en-US" dirty="0"/>
              <a:t>Graders will grade all labs, </a:t>
            </a:r>
            <a:r>
              <a:rPr lang="en-US" dirty="0" err="1"/>
              <a:t>homeworks</a:t>
            </a:r>
            <a:r>
              <a:rPr lang="en-US" dirty="0"/>
              <a:t>, and exams</a:t>
            </a:r>
          </a:p>
          <a:p>
            <a:r>
              <a:rPr lang="en-US" dirty="0"/>
              <a:t>Please contact them if there are any questions</a:t>
            </a:r>
          </a:p>
          <a:p>
            <a:r>
              <a:rPr lang="en-US" dirty="0"/>
              <a:t>Full graders will each have one hour of office hours per week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8CAA67-B308-C534-7F2C-48CCF94B9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8CE57283-16C6-486A-0D8A-9BC2793017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7481774"/>
              </p:ext>
            </p:extLst>
          </p:nvPr>
        </p:nvGraphicFramePr>
        <p:xfrm>
          <a:off x="1164188" y="1537958"/>
          <a:ext cx="6658710" cy="1745107"/>
        </p:xfrm>
        <a:graphic>
          <a:graphicData uri="http://schemas.openxmlformats.org/drawingml/2006/table">
            <a:tbl>
              <a:tblPr firstRow="1" firstCol="1" bandRow="1">
                <a:tableStyleId>{72833802-FEF1-4C79-8D5D-14CF1EAF98D9}</a:tableStyleId>
              </a:tblPr>
              <a:tblGrid>
                <a:gridCol w="2219570">
                  <a:extLst>
                    <a:ext uri="{9D8B030D-6E8A-4147-A177-3AD203B41FA5}">
                      <a16:colId xmlns:a16="http://schemas.microsoft.com/office/drawing/2014/main" val="1541938243"/>
                    </a:ext>
                  </a:extLst>
                </a:gridCol>
                <a:gridCol w="2219570">
                  <a:extLst>
                    <a:ext uri="{9D8B030D-6E8A-4147-A177-3AD203B41FA5}">
                      <a16:colId xmlns:a16="http://schemas.microsoft.com/office/drawing/2014/main" val="1847842239"/>
                    </a:ext>
                  </a:extLst>
                </a:gridCol>
                <a:gridCol w="2219570">
                  <a:extLst>
                    <a:ext uri="{9D8B030D-6E8A-4147-A177-3AD203B41FA5}">
                      <a16:colId xmlns:a16="http://schemas.microsoft.com/office/drawing/2014/main" val="2730639527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Grader name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Email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Allocation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2974389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>
                          <a:effectLst/>
                        </a:rPr>
                        <a:t>Tejdeep Chippa</a:t>
                      </a:r>
                      <a:endParaRPr lang="en-US" sz="16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u="sng">
                          <a:effectLst/>
                          <a:hlinkClick r:id="rId2"/>
                        </a:rPr>
                        <a:t>tejdeep.chippa@nyu.edu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Full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82560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Roshan Nayak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u="sng">
                          <a:effectLst/>
                          <a:hlinkClick r:id="rId3"/>
                        </a:rPr>
                        <a:t>rn2588@nyu.edu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Full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3980529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Akshat Singh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u="sng">
                          <a:effectLst/>
                          <a:hlinkClick r:id="rId4"/>
                        </a:rPr>
                        <a:t>akshat.singh@nyu.edu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Full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1016435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Aadit Anand Fadia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u="sng">
                          <a:effectLst/>
                          <a:hlinkClick r:id="rId5"/>
                        </a:rPr>
                        <a:t>aaf9407@nyu.edu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>
                          <a:effectLst/>
                        </a:rPr>
                        <a:t>Full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2245942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Sheetal Prasad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u="sng">
                          <a:effectLst/>
                          <a:hlinkClick r:id="rId6"/>
                        </a:rPr>
                        <a:t>sheetal.prasad@nyu.edu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Half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0077963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b="0" dirty="0">
                          <a:effectLst/>
                        </a:rPr>
                        <a:t>Raunak Choudhary</a:t>
                      </a:r>
                      <a:endParaRPr lang="en-US" sz="16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u="sng">
                          <a:effectLst/>
                          <a:hlinkClick r:id="rId7"/>
                        </a:rPr>
                        <a:t>rc5553@nyu.edu</a:t>
                      </a:r>
                      <a:endParaRPr lang="en-US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600" dirty="0">
                          <a:effectLst/>
                        </a:rPr>
                        <a:t>Half</a:t>
                      </a:r>
                      <a:endParaRPr lang="en-US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017512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926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Course Learning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Formulate a task as a machine learning problem</a:t>
            </a:r>
          </a:p>
          <a:p>
            <a:pPr lvl="1"/>
            <a:r>
              <a:rPr lang="en-US" dirty="0"/>
              <a:t>Identify learning objectives, source of data, models, …</a:t>
            </a:r>
          </a:p>
          <a:p>
            <a:r>
              <a:rPr lang="en-US" dirty="0"/>
              <a:t>Load, pre-process and extract features from common data sources </a:t>
            </a:r>
          </a:p>
          <a:p>
            <a:pPr lvl="1"/>
            <a:r>
              <a:rPr lang="en-US" dirty="0"/>
              <a:t>images, text, audio, …</a:t>
            </a:r>
          </a:p>
          <a:p>
            <a:r>
              <a:rPr lang="en-US" dirty="0"/>
              <a:t>Mathematically describe simple models of the data</a:t>
            </a:r>
          </a:p>
          <a:p>
            <a:r>
              <a:rPr lang="en-US" dirty="0"/>
              <a:t>Fit the models to data and use models for prediction and estimation </a:t>
            </a:r>
          </a:p>
          <a:p>
            <a:pPr lvl="1"/>
            <a:r>
              <a:rPr lang="en-US" dirty="0"/>
              <a:t>Use common tools</a:t>
            </a:r>
          </a:p>
          <a:p>
            <a:r>
              <a:rPr lang="en-US" dirty="0"/>
              <a:t>Evaluate goodness of fit and refine models</a:t>
            </a:r>
          </a:p>
          <a:p>
            <a:r>
              <a:rPr lang="en-US" dirty="0"/>
              <a:t>Evaluate the performance of methods using statistical techniques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567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DE490-1C1E-4041-9F3B-226D8A920E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 vs Undergrad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7154A5-ADD8-4B2A-8440-D9F053DDAF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Class is simultaneously offered at the graduate and undergraduate level</a:t>
            </a:r>
          </a:p>
          <a:p>
            <a:r>
              <a:rPr lang="en-US" dirty="0"/>
              <a:t>Undergrad EE-UY/CSE-UY 4563:  Intro to Machine Learning</a:t>
            </a:r>
          </a:p>
          <a:p>
            <a:pPr lvl="1"/>
            <a:r>
              <a:rPr lang="en-US" dirty="0"/>
              <a:t>Covers fundamental algorithms and some analysis</a:t>
            </a:r>
          </a:p>
          <a:p>
            <a:pPr lvl="1"/>
            <a:r>
              <a:rPr lang="en-US" dirty="0"/>
              <a:t>In depth coverage of software tools including python, Google Cloud, </a:t>
            </a:r>
            <a:r>
              <a:rPr lang="en-US" dirty="0" err="1"/>
              <a:t>Tensorflow</a:t>
            </a:r>
            <a:endParaRPr lang="en-US" dirty="0"/>
          </a:p>
          <a:p>
            <a:pPr lvl="1"/>
            <a:r>
              <a:rPr lang="en-US" dirty="0"/>
              <a:t>Python-based lab exercises + mandatory project</a:t>
            </a:r>
          </a:p>
          <a:p>
            <a:r>
              <a:rPr lang="en-US" dirty="0"/>
              <a:t>Grad EL</a:t>
            </a:r>
            <a:r>
              <a:rPr lang="es-ES" dirty="0"/>
              <a:t>-GY</a:t>
            </a:r>
            <a:r>
              <a:rPr lang="en-US" dirty="0"/>
              <a:t> 6143:  Intro to Machine Learning</a:t>
            </a:r>
          </a:p>
          <a:p>
            <a:pPr lvl="1"/>
            <a:r>
              <a:rPr lang="en-US" dirty="0"/>
              <a:t>More algorithms and more mathematical analysis.  Faster paced.</a:t>
            </a:r>
          </a:p>
          <a:p>
            <a:pPr lvl="1"/>
            <a:r>
              <a:rPr lang="en-US" dirty="0"/>
              <a:t>Software tools must be learned at home.  Less coverage in class</a:t>
            </a:r>
          </a:p>
          <a:p>
            <a:pPr lvl="1"/>
            <a:r>
              <a:rPr lang="en-US" dirty="0"/>
              <a:t>Python-based lab exercises + optional project</a:t>
            </a:r>
          </a:p>
          <a:p>
            <a:r>
              <a:rPr lang="en-US" dirty="0"/>
              <a:t>Lecture notes are mostly common with supplementary material for grad students indicated</a:t>
            </a:r>
          </a:p>
          <a:p>
            <a:r>
              <a:rPr lang="en-US" dirty="0"/>
              <a:t>Many labs are common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AAA473-4A7A-4E56-A0F3-A86B4C64E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133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Texts and Other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Undergrad:  James, Witten, Hastie and </a:t>
            </a:r>
            <a:r>
              <a:rPr lang="en-US" dirty="0" err="1"/>
              <a:t>Tibshirani</a:t>
            </a:r>
            <a:r>
              <a:rPr lang="en-US" dirty="0"/>
              <a:t>, “An Introduction to Statistical Learning”,  </a:t>
            </a:r>
          </a:p>
          <a:p>
            <a:pPr lvl="1"/>
            <a:r>
              <a:rPr lang="en-US" u="sng" dirty="0">
                <a:hlinkClick r:id="rId2"/>
              </a:rPr>
              <a:t>http://www-bcf.usc.edu/~gareth/ISL/ISLR%20First%20Printing.pdf</a:t>
            </a:r>
            <a:r>
              <a:rPr lang="en-US" u="sng" dirty="0"/>
              <a:t>  </a:t>
            </a:r>
          </a:p>
          <a:p>
            <a:pPr lvl="1"/>
            <a:r>
              <a:rPr lang="en-US" dirty="0"/>
              <a:t>Very clear explanation of concepts.  </a:t>
            </a:r>
          </a:p>
          <a:p>
            <a:pPr lvl="1"/>
            <a:r>
              <a:rPr lang="en-US" dirty="0"/>
              <a:t>But examples are in R.  And there is no review of probability</a:t>
            </a:r>
          </a:p>
          <a:p>
            <a:r>
              <a:rPr lang="en-US" dirty="0"/>
              <a:t>Grad:  Hastie, </a:t>
            </a:r>
            <a:r>
              <a:rPr lang="en-US" dirty="0" err="1"/>
              <a:t>Tibshirani</a:t>
            </a:r>
            <a:r>
              <a:rPr lang="en-US" dirty="0"/>
              <a:t>, Friedman, “Elements of Statistical Learning”</a:t>
            </a:r>
          </a:p>
          <a:p>
            <a:pPr lvl="1"/>
            <a:r>
              <a:rPr lang="en-US" dirty="0">
                <a:hlinkClick r:id="rId3"/>
              </a:rPr>
              <a:t>https://web.stanford.edu/~hastie/Papers/ESLII.pdf</a:t>
            </a:r>
            <a:r>
              <a:rPr lang="en-US" dirty="0"/>
              <a:t>  </a:t>
            </a:r>
          </a:p>
          <a:p>
            <a:pPr lvl="1"/>
            <a:r>
              <a:rPr lang="en-US" dirty="0"/>
              <a:t>More advanced text with more analysis</a:t>
            </a:r>
          </a:p>
          <a:p>
            <a:r>
              <a:rPr lang="en-US" dirty="0"/>
              <a:t> </a:t>
            </a:r>
            <a:r>
              <a:rPr lang="en-US" dirty="0" err="1"/>
              <a:t>Tivandar</a:t>
            </a:r>
            <a:r>
              <a:rPr lang="en-US" dirty="0"/>
              <a:t> Danka, Mathematics of Machine Learning</a:t>
            </a:r>
          </a:p>
          <a:p>
            <a:pPr lvl="1"/>
            <a:r>
              <a:rPr lang="en-US" dirty="0"/>
              <a:t>Nice background of all the mathematics you </a:t>
            </a:r>
            <a:r>
              <a:rPr lang="en-US" dirty="0" err="1"/>
              <a:t>needd</a:t>
            </a:r>
            <a:endParaRPr lang="en-US" dirty="0"/>
          </a:p>
          <a:p>
            <a:r>
              <a:rPr lang="en-US" dirty="0"/>
              <a:t>Bishop, “Pattern Recognition and Machine Learning”  (more advanced)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308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32447-AE2C-4D39-A850-A499A78A9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E958F-BBA4-4EC9-B3EF-5142FD3AA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classes online</a:t>
            </a:r>
          </a:p>
          <a:p>
            <a:r>
              <a:rPr lang="en-US" dirty="0">
                <a:hlinkClick r:id="rId2"/>
              </a:rPr>
              <a:t>Udacity</a:t>
            </a:r>
            <a:r>
              <a:rPr lang="en-US" dirty="0"/>
              <a:t>	</a:t>
            </a:r>
          </a:p>
          <a:p>
            <a:r>
              <a:rPr lang="en-US" dirty="0">
                <a:hlinkClick r:id="rId3"/>
              </a:rPr>
              <a:t>Cornell CS4780</a:t>
            </a:r>
            <a:endParaRPr lang="en-US" dirty="0"/>
          </a:p>
          <a:p>
            <a:pPr lvl="1"/>
            <a:r>
              <a:rPr lang="en-US" dirty="0"/>
              <a:t>YouTube videos</a:t>
            </a:r>
          </a:p>
          <a:p>
            <a:r>
              <a:rPr lang="en-US" dirty="0">
                <a:hlinkClick r:id="rId4"/>
              </a:rPr>
              <a:t>Berkeley Deep Learning</a:t>
            </a:r>
            <a:endParaRPr lang="en-US" dirty="0"/>
          </a:p>
          <a:p>
            <a:pPr lvl="1"/>
            <a:r>
              <a:rPr lang="en-US" dirty="0"/>
              <a:t>Deep learning specifically</a:t>
            </a:r>
          </a:p>
          <a:p>
            <a:r>
              <a:rPr lang="en-US" dirty="0"/>
              <a:t>Andrew Ng’s machine learning class:</a:t>
            </a:r>
          </a:p>
          <a:p>
            <a:pPr lvl="1"/>
            <a:r>
              <a:rPr lang="en-US" dirty="0">
                <a:hlinkClick r:id="rId5"/>
              </a:rPr>
              <a:t>https://www.coursera.org/learn/machine-learning</a:t>
            </a:r>
            <a:endParaRPr lang="en-US" dirty="0"/>
          </a:p>
          <a:p>
            <a:pPr lvl="1"/>
            <a:r>
              <a:rPr lang="en-US" dirty="0"/>
              <a:t>A little less mathematical than this class</a:t>
            </a:r>
          </a:p>
          <a:p>
            <a:r>
              <a:rPr lang="en-US" dirty="0"/>
              <a:t>Many, many others online…</a:t>
            </a:r>
          </a:p>
          <a:p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935313-2585-4328-BA40-93AB4AFBFC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83816B8-39A5-061B-C986-A7B6C6D194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10296" y="1820356"/>
            <a:ext cx="4419827" cy="20670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432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Pre-Requisites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Undergrad probability required for both UG and Grad version:</a:t>
            </a:r>
          </a:p>
          <a:p>
            <a:pPr lvl="1"/>
            <a:r>
              <a:rPr lang="en-US" dirty="0"/>
              <a:t>Basics of random variables, densities, Gaussian distributions, correlation, expectation, </a:t>
            </a:r>
            <a:br>
              <a:rPr lang="en-US" dirty="0"/>
            </a:br>
            <a:r>
              <a:rPr lang="en-US" dirty="0"/>
              <a:t>conditional densities, Bayes’ theorem</a:t>
            </a:r>
          </a:p>
          <a:p>
            <a:pPr lvl="1"/>
            <a:r>
              <a:rPr lang="en-US" dirty="0"/>
              <a:t>Will provide a short review</a:t>
            </a:r>
          </a:p>
          <a:p>
            <a:pPr lvl="1"/>
            <a:r>
              <a:rPr lang="en-US" dirty="0"/>
              <a:t>NYU classes:  Data analysis or Intro Probability are sufficient</a:t>
            </a:r>
          </a:p>
          <a:p>
            <a:r>
              <a:rPr lang="en-US" dirty="0"/>
              <a:t>Undergraduate calculus and linear algebra</a:t>
            </a:r>
          </a:p>
          <a:p>
            <a:pPr lvl="1"/>
            <a:r>
              <a:rPr lang="en-US" dirty="0"/>
              <a:t>Vectors, matrices, partial derivatives, gradients.</a:t>
            </a:r>
          </a:p>
          <a:p>
            <a:pPr lvl="1"/>
            <a:r>
              <a:rPr lang="en-US" dirty="0"/>
              <a:t>Again, we will provide a brief review</a:t>
            </a:r>
          </a:p>
          <a:p>
            <a:r>
              <a:rPr lang="en-US" dirty="0"/>
              <a:t>No machine learning experience is necessary</a:t>
            </a:r>
          </a:p>
          <a:p>
            <a:pPr lvl="1"/>
            <a:r>
              <a:rPr lang="en-US" dirty="0"/>
              <a:t>If you have ML experience, do NOT take this class.  </a:t>
            </a:r>
          </a:p>
          <a:p>
            <a:pPr lvl="1"/>
            <a:r>
              <a:rPr lang="en-US" dirty="0"/>
              <a:t>Take Graduate probability (Fall) then Advanced machine learning (Spring)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6749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Pre-Requisites Programming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Python</a:t>
            </a:r>
          </a:p>
          <a:p>
            <a:pPr lvl="1"/>
            <a:r>
              <a:rPr lang="en-US" dirty="0"/>
              <a:t>All labs are in python, similar to object-oriented MATLAB, but many more libraries.  </a:t>
            </a:r>
          </a:p>
          <a:p>
            <a:pPr lvl="1"/>
            <a:r>
              <a:rPr lang="en-US" dirty="0"/>
              <a:t>And free!</a:t>
            </a:r>
          </a:p>
          <a:p>
            <a:r>
              <a:rPr lang="en-US" dirty="0"/>
              <a:t>What you need to know</a:t>
            </a:r>
          </a:p>
          <a:p>
            <a:pPr lvl="1"/>
            <a:r>
              <a:rPr lang="en-US" dirty="0"/>
              <a:t>You do not need to know python before class.  But we will go over it quickly.</a:t>
            </a:r>
          </a:p>
          <a:p>
            <a:pPr lvl="1"/>
            <a:r>
              <a:rPr lang="en-US" dirty="0"/>
              <a:t>You should have experience in some programming language (</a:t>
            </a:r>
            <a:r>
              <a:rPr lang="en-US" dirty="0" err="1"/>
              <a:t>eg</a:t>
            </a:r>
            <a:r>
              <a:rPr lang="en-US" dirty="0"/>
              <a:t>. MATLAB). </a:t>
            </a:r>
          </a:p>
          <a:p>
            <a:pPr lvl="1"/>
            <a:r>
              <a:rPr lang="en-US" dirty="0"/>
              <a:t>You should know or being willing to learn object-oriented programming </a:t>
            </a:r>
          </a:p>
          <a:p>
            <a:r>
              <a:rPr lang="en-US" dirty="0"/>
              <a:t>Resources:</a:t>
            </a:r>
          </a:p>
          <a:p>
            <a:pPr lvl="1"/>
            <a:r>
              <a:rPr lang="en-US" dirty="0"/>
              <a:t>Installing python and </a:t>
            </a:r>
            <a:r>
              <a:rPr lang="en-US" dirty="0" err="1"/>
              <a:t>ipython</a:t>
            </a:r>
            <a:r>
              <a:rPr lang="en-US" dirty="0"/>
              <a:t> notebook (make sure you install Version 3.12)</a:t>
            </a:r>
            <a:br>
              <a:rPr lang="en-US" dirty="0"/>
            </a:br>
            <a:r>
              <a:rPr lang="en-US" u="sng" dirty="0">
                <a:hlinkClick r:id="rId2"/>
              </a:rPr>
              <a:t>http://jupyter-notebook-beginner-guide.readthedocs.io/en/latest/index.html</a:t>
            </a:r>
            <a:r>
              <a:rPr lang="en-US" dirty="0"/>
              <a:t> </a:t>
            </a:r>
          </a:p>
          <a:p>
            <a:pPr lvl="1"/>
            <a:r>
              <a:rPr lang="es-419" dirty="0"/>
              <a:t>Python tutorial:   </a:t>
            </a:r>
            <a:r>
              <a:rPr lang="es-419" u="sng" dirty="0">
                <a:hlinkClick r:id="rId3"/>
              </a:rPr>
              <a:t>https://docs.python.org/3/tutorial/</a:t>
            </a:r>
            <a:r>
              <a:rPr lang="es-419" dirty="0"/>
              <a:t> </a:t>
            </a:r>
            <a:endParaRPr lang="en-US" dirty="0"/>
          </a:p>
          <a:p>
            <a:pPr lvl="1"/>
            <a:r>
              <a:rPr lang="en-US" dirty="0" err="1"/>
              <a:t>Numpy</a:t>
            </a:r>
            <a:r>
              <a:rPr lang="en-US" dirty="0"/>
              <a:t>:  </a:t>
            </a:r>
            <a:r>
              <a:rPr lang="en-US" dirty="0">
                <a:hlinkClick r:id="rId4"/>
              </a:rPr>
              <a:t>http://cs231n.github.io/python-numpy-tutorial/</a:t>
            </a:r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637A9-119A-49DA-BD12-AAC58B377D8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46830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Violet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8020</TotalTime>
  <Words>1465</Words>
  <Application>Microsoft Office PowerPoint</Application>
  <PresentationFormat>Widescreen</PresentationFormat>
  <Paragraphs>283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Calibri</vt:lpstr>
      <vt:lpstr>Wingdings</vt:lpstr>
      <vt:lpstr>Retrospect</vt:lpstr>
      <vt:lpstr>Course Admin</vt:lpstr>
      <vt:lpstr>People </vt:lpstr>
      <vt:lpstr>Graders  for Fall 2025</vt:lpstr>
      <vt:lpstr>Course Learning Objectives</vt:lpstr>
      <vt:lpstr>Grad vs Undergrad </vt:lpstr>
      <vt:lpstr>Texts and Other Resources</vt:lpstr>
      <vt:lpstr>More Resources</vt:lpstr>
      <vt:lpstr>Pre-Requisites </vt:lpstr>
      <vt:lpstr>Pre-Requisites Programming</vt:lpstr>
      <vt:lpstr>Grading:  Undergraduate</vt:lpstr>
      <vt:lpstr>Grading:  Graduate</vt:lpstr>
      <vt:lpstr>Lecture Sequence</vt:lpstr>
      <vt:lpstr>Machine Learning Project</vt:lpstr>
      <vt:lpstr>Project Grading </vt:lpstr>
      <vt:lpstr>Github</vt:lpstr>
      <vt:lpstr>Google Colab</vt:lpstr>
      <vt:lpstr>Software for Local Machine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Sundeep Rangan</dc:creator>
  <cp:lastModifiedBy>Sundeep Rangan</cp:lastModifiedBy>
  <cp:revision>295</cp:revision>
  <cp:lastPrinted>2018-09-04T12:29:29Z</cp:lastPrinted>
  <dcterms:created xsi:type="dcterms:W3CDTF">2015-03-22T11:15:32Z</dcterms:created>
  <dcterms:modified xsi:type="dcterms:W3CDTF">2025-09-09T03:27:26Z</dcterms:modified>
</cp:coreProperties>
</file>