
<file path=[Content_Types].xml><?xml version="1.0" encoding="utf-8"?>
<Types xmlns="http://schemas.openxmlformats.org/package/2006/content-types">
  <Default Extension="png" ContentType="image/png"/>
  <Default Extension="emf" ContentType="image/x-e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9"/>
  </p:notesMasterIdLst>
  <p:sldIdLst>
    <p:sldId id="258" r:id="rId2"/>
    <p:sldId id="282" r:id="rId3"/>
    <p:sldId id="302" r:id="rId4"/>
    <p:sldId id="264" r:id="rId5"/>
    <p:sldId id="288" r:id="rId6"/>
    <p:sldId id="263" r:id="rId7"/>
    <p:sldId id="296" r:id="rId8"/>
    <p:sldId id="265" r:id="rId9"/>
    <p:sldId id="266" r:id="rId10"/>
    <p:sldId id="267" r:id="rId11"/>
    <p:sldId id="268" r:id="rId12"/>
    <p:sldId id="301" r:id="rId13"/>
    <p:sldId id="270" r:id="rId14"/>
    <p:sldId id="271" r:id="rId15"/>
    <p:sldId id="283" r:id="rId16"/>
    <p:sldId id="300" r:id="rId17"/>
    <p:sldId id="272" r:id="rId18"/>
    <p:sldId id="261" r:id="rId19"/>
    <p:sldId id="286" r:id="rId20"/>
    <p:sldId id="287" r:id="rId21"/>
    <p:sldId id="275" r:id="rId22"/>
    <p:sldId id="276" r:id="rId23"/>
    <p:sldId id="289" r:id="rId24"/>
    <p:sldId id="285" r:id="rId25"/>
    <p:sldId id="277" r:id="rId26"/>
    <p:sldId id="297" r:id="rId27"/>
    <p:sldId id="284" r:id="rId28"/>
    <p:sldId id="295" r:id="rId29"/>
    <p:sldId id="298" r:id="rId30"/>
    <p:sldId id="262" r:id="rId31"/>
    <p:sldId id="278" r:id="rId32"/>
    <p:sldId id="290" r:id="rId33"/>
    <p:sldId id="299" r:id="rId34"/>
    <p:sldId id="280" r:id="rId35"/>
    <p:sldId id="281" r:id="rId36"/>
    <p:sldId id="274" r:id="rId37"/>
    <p:sldId id="294" r:id="rId38"/>
  </p:sldIdLst>
  <p:sldSz cx="12192000" cy="6858000"/>
  <p:notesSz cx="7315200" cy="96012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157" autoAdjust="0"/>
    <p:restoredTop sz="94660"/>
  </p:normalViewPr>
  <p:slideViewPr>
    <p:cSldViewPr snapToGrid="0">
      <p:cViewPr varScale="1">
        <p:scale>
          <a:sx n="74" d="100"/>
          <a:sy n="74" d="100"/>
        </p:scale>
        <p:origin x="768" y="-1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1727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587" y="0"/>
            <a:ext cx="3169920" cy="481727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>
              <a:defRPr sz="1300"/>
            </a:lvl1pPr>
          </a:lstStyle>
          <a:p>
            <a:fld id="{B7D6DDD3-D7E9-488B-B626-1E8285E424D8}" type="datetimeFigureOut">
              <a:rPr lang="en-US" smtClean="0"/>
              <a:t>9/4/2018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77875" y="1200150"/>
            <a:ext cx="5759450" cy="32400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61" tIns="48331" rIns="96661" bIns="48331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520" y="4620577"/>
            <a:ext cx="5852160" cy="3780473"/>
          </a:xfrm>
          <a:prstGeom prst="rect">
            <a:avLst/>
          </a:prstGeom>
        </p:spPr>
        <p:txBody>
          <a:bodyPr vert="horz" lIns="96661" tIns="48331" rIns="96661" bIns="48331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19474"/>
            <a:ext cx="3169920" cy="481726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587" y="9119474"/>
            <a:ext cx="3169920" cy="481726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>
              <a:defRPr sz="1300"/>
            </a:lvl1pPr>
          </a:lstStyle>
          <a:p>
            <a:fld id="{65CF6084-2C3C-4FE7-B181-D16A342905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54252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 userDrawn="1"/>
        </p:nvSpPr>
        <p:spPr>
          <a:xfrm>
            <a:off x="0" y="6171231"/>
            <a:ext cx="12192000" cy="697337"/>
          </a:xfrm>
          <a:prstGeom prst="rect">
            <a:avLst/>
          </a:prstGeom>
          <a:solidFill>
            <a:srgbClr val="57068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/>
          </a:p>
        </p:txBody>
      </p:sp>
      <p:sp>
        <p:nvSpPr>
          <p:cNvPr id="17" name="Rectangle 16"/>
          <p:cNvSpPr/>
          <p:nvPr userDrawn="1"/>
        </p:nvSpPr>
        <p:spPr>
          <a:xfrm>
            <a:off x="15" y="6094179"/>
            <a:ext cx="12191985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1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164" y="6292310"/>
            <a:ext cx="2113225" cy="334949"/>
          </a:xfrm>
          <a:prstGeom prst="rect">
            <a:avLst/>
          </a:prstGeom>
        </p:spPr>
      </p:pic>
      <p:pic>
        <p:nvPicPr>
          <p:cNvPr id="15" name="Picture 14" descr="final-logo-3.eps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61914" y="6270691"/>
            <a:ext cx="1117381" cy="817404"/>
          </a:xfrm>
          <a:prstGeom prst="rect">
            <a:avLst/>
          </a:prstGeom>
        </p:spPr>
      </p:pic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346794" y="6314268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800">
                <a:solidFill>
                  <a:srgbClr val="FFFFFF"/>
                </a:solidFill>
              </a:defRPr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2302"/>
            <a:ext cx="2628900" cy="575989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2302"/>
            <a:ext cx="7734300" cy="5759898"/>
          </a:xfrm>
        </p:spPr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 marL="91440" indent="-91440">
              <a:buSzPct val="100000"/>
              <a:buFont typeface="Wingdings" panose="05000000000000000000" pitchFamily="2" charset="2"/>
              <a:buChar char="q"/>
              <a:defRPr/>
            </a:lvl1pPr>
          </a:lstStyle>
          <a:p>
            <a:pPr lvl="0"/>
            <a:r>
              <a:rPr lang="en-US" dirty="0"/>
              <a:t> 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637A9-119A-49DA-BD12-AAC58B377D80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/>
          <p:cNvSpPr/>
          <p:nvPr userDrawn="1"/>
        </p:nvSpPr>
        <p:spPr>
          <a:xfrm>
            <a:off x="0" y="6339080"/>
            <a:ext cx="12192000" cy="518920"/>
          </a:xfrm>
          <a:prstGeom prst="rect">
            <a:avLst/>
          </a:prstGeom>
          <a:solidFill>
            <a:srgbClr val="57068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dirty="0"/>
          </a:p>
        </p:txBody>
      </p:sp>
      <p:sp>
        <p:nvSpPr>
          <p:cNvPr id="11" name="Rectangle 10"/>
          <p:cNvSpPr/>
          <p:nvPr userDrawn="1"/>
        </p:nvSpPr>
        <p:spPr>
          <a:xfrm>
            <a:off x="15" y="6272596"/>
            <a:ext cx="12191985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7" name="Picture 16" descr="final-logo-3.eps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61914" y="6379551"/>
            <a:ext cx="1117381" cy="817404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045" y="6405564"/>
            <a:ext cx="2113225" cy="334949"/>
          </a:xfrm>
          <a:prstGeom prst="rect">
            <a:avLst/>
          </a:prstGeom>
        </p:spPr>
      </p:pic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346794" y="6314268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800">
                <a:solidFill>
                  <a:srgbClr val="FFFFFF"/>
                </a:solidFill>
              </a:defRPr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05451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8" y="1845734"/>
            <a:ext cx="493776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4"/>
            <a:ext cx="10058400" cy="1060198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477911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214193"/>
            <a:ext cx="4937760" cy="33782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477911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214193"/>
            <a:ext cx="4937760" cy="3378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0" y="6339080"/>
            <a:ext cx="12192000" cy="518920"/>
          </a:xfrm>
          <a:prstGeom prst="rect">
            <a:avLst/>
          </a:prstGeom>
          <a:solidFill>
            <a:srgbClr val="57068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/>
          </a:p>
        </p:txBody>
      </p:sp>
      <p:sp>
        <p:nvSpPr>
          <p:cNvPr id="11" name="Rectangle 10"/>
          <p:cNvSpPr/>
          <p:nvPr userDrawn="1"/>
        </p:nvSpPr>
        <p:spPr>
          <a:xfrm>
            <a:off x="15" y="6272596"/>
            <a:ext cx="12191985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832682" y="6508672"/>
            <a:ext cx="984019" cy="273844"/>
          </a:xfrm>
          <a:prstGeom prst="rect">
            <a:avLst/>
          </a:prstGeom>
        </p:spPr>
        <p:txBody>
          <a:bodyPr vert="horz" lIns="68567" tIns="34289" rIns="68567" bIns="34289" rtlCol="0" anchor="ctr"/>
          <a:lstStyle>
            <a:lvl1pPr algn="r">
              <a:defRPr sz="800">
                <a:solidFill>
                  <a:srgbClr val="FFFFFF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507" y="6405564"/>
            <a:ext cx="2113225" cy="334949"/>
          </a:xfrm>
          <a:prstGeom prst="rect">
            <a:avLst/>
          </a:prstGeom>
        </p:spPr>
      </p:pic>
      <p:pic>
        <p:nvPicPr>
          <p:cNvPr id="16" name="Picture 15" descr="final-logo-3.eps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42543" y="6446621"/>
            <a:ext cx="923615" cy="675657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  <a:prstGeom prst="rect">
            <a:avLst/>
          </a:prstGeom>
        </p:spPr>
        <p:txBody>
          <a:bodyPr/>
          <a:lstStyle>
            <a:lvl1pPr algn="l">
              <a:defRPr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645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solidFill>
            <a:schemeClr val="bg2">
              <a:lumMod val="90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4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em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e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0" y="6160663"/>
            <a:ext cx="12192000" cy="697337"/>
          </a:xfrm>
          <a:prstGeom prst="rect">
            <a:avLst/>
          </a:prstGeom>
          <a:solidFill>
            <a:srgbClr val="57068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dirty="0"/>
          </a:p>
        </p:txBody>
      </p:sp>
      <p:sp>
        <p:nvSpPr>
          <p:cNvPr id="9" name="Rectangle 8"/>
          <p:cNvSpPr/>
          <p:nvPr/>
        </p:nvSpPr>
        <p:spPr>
          <a:xfrm>
            <a:off x="15" y="6094179"/>
            <a:ext cx="12191985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040211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539277"/>
            <a:ext cx="10058400" cy="4329817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346794" y="6314268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800">
                <a:solidFill>
                  <a:srgbClr val="FFFFFF"/>
                </a:solidFill>
              </a:defRPr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1097280" y="14330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307" y="6307398"/>
            <a:ext cx="2113225" cy="334949"/>
          </a:xfrm>
          <a:prstGeom prst="rect">
            <a:avLst/>
          </a:prstGeom>
        </p:spPr>
      </p:pic>
      <p:pic>
        <p:nvPicPr>
          <p:cNvPr id="15" name="Picture 14" descr="final-logo-3.eps"/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61914" y="6270691"/>
            <a:ext cx="1117381" cy="817404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dt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2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0.png"/><Relationship Id="rId4" Type="http://schemas.openxmlformats.org/officeDocument/2006/relationships/image" Target="../media/image13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0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210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7" Type="http://schemas.openxmlformats.org/officeDocument/2006/relationships/image" Target="../media/image26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27.png"/><Relationship Id="rId7" Type="http://schemas.openxmlformats.org/officeDocument/2006/relationships/image" Target="../media/image2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9" Type="http://schemas.openxmlformats.org/officeDocument/2006/relationships/image" Target="../media/image28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0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0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hyperlink" Target="http://stattrek.com/regression/regression-example.aspx?Tutorial=AP" TargetMode="Externa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0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gif"/><Relationship Id="rId2" Type="http://schemas.openxmlformats.org/officeDocument/2006/relationships/image" Target="../media/image350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9.png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3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hyperlink" Target="https://github.com/sdrangan/introml/blob/master/simp_lin_reg/auto_mpg.ipynb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hyperlink" Target="https://archive.ics.uci.edu/ml/datasets.html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6600" dirty="0"/>
              <a:t>Lecture 2 </a:t>
            </a:r>
            <a:br>
              <a:rPr lang="en-US" sz="6600" dirty="0"/>
            </a:br>
            <a:r>
              <a:rPr lang="en-US" sz="6600" dirty="0"/>
              <a:t>Simple Linear Regression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EE-</a:t>
            </a:r>
            <a:r>
              <a:rPr lang="en-US" dirty="0" err="1"/>
              <a:t>uy</a:t>
            </a:r>
            <a:r>
              <a:rPr lang="en-US" dirty="0"/>
              <a:t> 4563/EL-GY 9123: Introduction to machine learning</a:t>
            </a:r>
          </a:p>
          <a:p>
            <a:r>
              <a:rPr lang="en-US" dirty="0"/>
              <a:t>Prof. </a:t>
            </a:r>
            <a:r>
              <a:rPr lang="en-US" dirty="0" err="1"/>
              <a:t>Sundeep</a:t>
            </a:r>
            <a:r>
              <a:rPr lang="en-US" dirty="0"/>
              <a:t> </a:t>
            </a:r>
            <a:r>
              <a:rPr lang="en-US" dirty="0" err="1"/>
              <a:t>rangan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429350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Visualizing the Data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47489" y="1539277"/>
            <a:ext cx="6108192" cy="4329817"/>
          </a:xfrm>
        </p:spPr>
        <p:txBody>
          <a:bodyPr/>
          <a:lstStyle/>
          <a:p>
            <a:r>
              <a:rPr lang="en-US" dirty="0"/>
              <a:t>When possible, look at data before doing anything</a:t>
            </a:r>
          </a:p>
          <a:p>
            <a:r>
              <a:rPr lang="en-US" dirty="0"/>
              <a:t>Python has MATLAB-like plotting </a:t>
            </a:r>
          </a:p>
          <a:p>
            <a:pPr lvl="1"/>
            <a:r>
              <a:rPr lang="en-US" dirty="0" err="1"/>
              <a:t>Matplotlib</a:t>
            </a:r>
            <a:r>
              <a:rPr lang="en-US" dirty="0"/>
              <a:t> module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637A9-119A-49DA-BD12-AAC58B377D80}" type="slidenum">
              <a:rPr lang="en-US" smtClean="0"/>
              <a:t>10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9283" y="1539277"/>
            <a:ext cx="3542265" cy="264231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54167" y="2983226"/>
            <a:ext cx="4272998" cy="28858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075534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Exercise:  Postulate a Model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Break into small groups</a:t>
            </a:r>
          </a:p>
          <a:p>
            <a:r>
              <a:rPr lang="en-US" dirty="0"/>
              <a:t>Try to find a mathematical to predict mpg from displacement, horsepower or acceleration</a:t>
            </a:r>
          </a:p>
          <a:p>
            <a:pPr lvl="1"/>
            <a:r>
              <a:rPr lang="en-US" dirty="0"/>
              <a:t>Make a reasonable / eyeball guess.  No need for program now.</a:t>
            </a:r>
          </a:p>
          <a:p>
            <a:r>
              <a:rPr lang="en-US" dirty="0"/>
              <a:t>What does your model predict when displacement = 200?</a:t>
            </a:r>
          </a:p>
          <a:p>
            <a:r>
              <a:rPr lang="en-US" dirty="0"/>
              <a:t>Is the prediction reasonable?  Can you improve your model?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637A9-119A-49DA-BD12-AAC58B377D80}" type="slidenum">
              <a:rPr lang="en-US" smtClean="0"/>
              <a:t>11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2098" y="3564648"/>
            <a:ext cx="3000021" cy="202613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52253" y="3564648"/>
            <a:ext cx="3223799" cy="208783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76052" y="3603502"/>
            <a:ext cx="3137038" cy="1948424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897398" y="5608585"/>
            <a:ext cx="13335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accent1"/>
                </a:solidFill>
              </a:rPr>
              <a:t>Horsepower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707145" y="5608585"/>
            <a:ext cx="14649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accent1"/>
                </a:solidFill>
              </a:rPr>
              <a:t>Displacement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8077817" y="5551926"/>
            <a:ext cx="13544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accent1"/>
                </a:solidFill>
              </a:rPr>
              <a:t>Acceleration</a:t>
            </a:r>
          </a:p>
        </p:txBody>
      </p:sp>
      <p:sp>
        <p:nvSpPr>
          <p:cNvPr id="11" name="TextBox 10"/>
          <p:cNvSpPr txBox="1"/>
          <p:nvPr/>
        </p:nvSpPr>
        <p:spPr>
          <a:xfrm rot="16200000">
            <a:off x="362443" y="4300810"/>
            <a:ext cx="5998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accent1"/>
                </a:solidFill>
              </a:rPr>
              <a:t>mpg</a:t>
            </a:r>
          </a:p>
        </p:txBody>
      </p:sp>
    </p:spTree>
    <p:extLst>
      <p:ext uri="{BB962C8B-B14F-4D97-AF65-F5344CB8AC3E}">
        <p14:creationId xmlns:p14="http://schemas.microsoft.com/office/powerpoint/2010/main" val="350520913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Motivating Example:  Predicting the mpg of a car</a:t>
            </a:r>
          </a:p>
          <a:p>
            <a:r>
              <a:rPr lang="en-US" dirty="0"/>
              <a:t>Linear Model</a:t>
            </a:r>
          </a:p>
          <a:p>
            <a:r>
              <a:rPr lang="en-US" dirty="0"/>
              <a:t>Least Squares Fit Problem</a:t>
            </a:r>
          </a:p>
          <a:p>
            <a:r>
              <a:rPr lang="en-US" dirty="0"/>
              <a:t>Sample Mean and Variance</a:t>
            </a:r>
          </a:p>
          <a:p>
            <a:r>
              <a:rPr lang="en-US" dirty="0"/>
              <a:t>LS Fit Solution</a:t>
            </a:r>
          </a:p>
          <a:p>
            <a:r>
              <a:rPr lang="en-US" dirty="0"/>
              <a:t>Assessing Goodness of Fit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637A9-119A-49DA-BD12-AAC58B377D80}" type="slidenum">
              <a:rPr lang="en-US" smtClean="0"/>
              <a:t>12</a:t>
            </a:fld>
            <a:endParaRPr lang="en-US" dirty="0"/>
          </a:p>
        </p:txBody>
      </p:sp>
      <p:sp>
        <p:nvSpPr>
          <p:cNvPr id="5" name="Arrow: Right 4"/>
          <p:cNvSpPr/>
          <p:nvPr/>
        </p:nvSpPr>
        <p:spPr>
          <a:xfrm>
            <a:off x="262104" y="1880359"/>
            <a:ext cx="938784" cy="484632"/>
          </a:xfrm>
          <a:prstGeom prst="rightArrow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408789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Data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= variable you are trying to predict.  </a:t>
                </a:r>
              </a:p>
              <a:p>
                <a:pPr lvl="1"/>
                <a:r>
                  <a:rPr lang="en-US" dirty="0"/>
                  <a:t>Called many names:  Dependent variable, response variable, target, </a:t>
                </a:r>
                <a:r>
                  <a:rPr lang="en-US" dirty="0" err="1"/>
                  <a:t>regressand</a:t>
                </a:r>
                <a:r>
                  <a:rPr lang="en-US" dirty="0"/>
                  <a:t>, …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/>
                  <a:t> = what you are using to predict:</a:t>
                </a:r>
              </a:p>
              <a:p>
                <a:pPr lvl="1"/>
                <a:r>
                  <a:rPr lang="en-US" dirty="0"/>
                  <a:t>Predictor, attribute, covariate, </a:t>
                </a:r>
                <a:r>
                  <a:rPr lang="en-US" dirty="0" err="1"/>
                  <a:t>regressor</a:t>
                </a:r>
                <a:r>
                  <a:rPr lang="en-US" dirty="0"/>
                  <a:t>, …</a:t>
                </a:r>
              </a:p>
              <a:p>
                <a:r>
                  <a:rPr lang="en-US" dirty="0"/>
                  <a:t>Data:  Set of points,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=1,…,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Each data point is called a sample.</a:t>
                </a:r>
              </a:p>
              <a:p>
                <a:r>
                  <a:rPr lang="en-US" dirty="0"/>
                  <a:t>Scatter plot 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455" t="-154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637A9-119A-49DA-BD12-AAC58B377D80}" type="slidenum">
              <a:rPr lang="en-US" smtClean="0"/>
              <a:t>13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52653" y="2577548"/>
            <a:ext cx="3223799" cy="2087831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8098669" y="4925887"/>
                <a:ext cx="168700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/>
                  <a:t> = horsepower</a:t>
                </a: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98669" y="4925887"/>
                <a:ext cx="1687000" cy="369332"/>
              </a:xfrm>
              <a:prstGeom prst="rect">
                <a:avLst/>
              </a:prstGeom>
              <a:blipFill>
                <a:blip r:embed="rId4"/>
                <a:stretch>
                  <a:fillRect t="-8197" r="-1449" b="-245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 rot="16200000">
                <a:off x="6398187" y="3353119"/>
                <a:ext cx="954877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US" dirty="0"/>
                  <a:t> = mpg</a:t>
                </a: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6200000">
                <a:off x="6398187" y="3353119"/>
                <a:ext cx="954877" cy="369332"/>
              </a:xfrm>
              <a:prstGeom prst="rect">
                <a:avLst/>
              </a:prstGeom>
              <a:blipFill>
                <a:blip r:embed="rId5"/>
                <a:stretch>
                  <a:fillRect l="-10000" t="-5096" r="-2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4795128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Linear Model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097280" y="1539277"/>
                <a:ext cx="5358384" cy="4329817"/>
              </a:xfrm>
            </p:spPr>
            <p:txBody>
              <a:bodyPr/>
              <a:lstStyle/>
              <a:p>
                <a:r>
                  <a:rPr lang="en-US" dirty="0"/>
                  <a:t>Assume a linear relation</a:t>
                </a:r>
                <a:br>
                  <a:rPr lang="en-US" dirty="0"/>
                </a:b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≈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𝛽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𝛽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endParaRPr lang="en-US" b="0" dirty="0"/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𝛽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dirty="0"/>
                  <a:t> = intercept</a:t>
                </a:r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𝛽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dirty="0"/>
                  <a:t> = slope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𝛽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𝛽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𝛽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dirty="0"/>
                  <a:t> are the </a:t>
                </a:r>
                <a:r>
                  <a:rPr lang="en-US" dirty="0">
                    <a:solidFill>
                      <a:schemeClr val="accent1"/>
                    </a:solidFill>
                  </a:rPr>
                  <a:t>parameters</a:t>
                </a:r>
                <a:r>
                  <a:rPr lang="en-US" dirty="0"/>
                  <a:t> of the model</a:t>
                </a:r>
              </a:p>
              <a:p>
                <a:r>
                  <a:rPr lang="en-US" dirty="0"/>
                  <a:t>What are the units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𝛽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𝛽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dirty="0"/>
                  <a:t>?</a:t>
                </a:r>
              </a:p>
              <a:p>
                <a:r>
                  <a:rPr lang="en-US" dirty="0"/>
                  <a:t>When is this model good?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097280" y="1539277"/>
                <a:ext cx="5358384" cy="4329817"/>
              </a:xfrm>
              <a:blipFill>
                <a:blip r:embed="rId2"/>
                <a:stretch>
                  <a:fillRect l="-2730" t="-154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637A9-119A-49DA-BD12-AAC58B377D80}" type="slidenum">
              <a:rPr lang="en-US" smtClean="0"/>
              <a:t>14</a:t>
            </a:fld>
            <a:endParaRPr lang="en-US" dirty="0"/>
          </a:p>
        </p:txBody>
      </p:sp>
      <p:pic>
        <p:nvPicPr>
          <p:cNvPr id="2050" name="Picture 2" descr="Image result for linear regressio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34182" y="1989423"/>
            <a:ext cx="5195887" cy="34295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9695232" y="3704185"/>
            <a:ext cx="15946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Regression line</a:t>
            </a:r>
          </a:p>
        </p:txBody>
      </p:sp>
      <p:cxnSp>
        <p:nvCxnSpPr>
          <p:cNvPr id="7" name="Straight Arrow Connector 6"/>
          <p:cNvCxnSpPr>
            <a:stCxn id="2050" idx="3"/>
          </p:cNvCxnSpPr>
          <p:nvPr/>
        </p:nvCxnSpPr>
        <p:spPr>
          <a:xfrm flipH="1" flipV="1">
            <a:off x="9764785" y="2827090"/>
            <a:ext cx="565284" cy="87709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3153317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Use a Linear Model?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Many natural phenomena have linear relationship</a:t>
                </a:r>
              </a:p>
              <a:p>
                <a:r>
                  <a:rPr lang="en-US" dirty="0"/>
                  <a:t>Predictor has small variation</a:t>
                </a:r>
              </a:p>
              <a:p>
                <a:pPr lvl="1"/>
                <a:r>
                  <a:rPr lang="en-US" dirty="0"/>
                  <a:t>Suppose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endParaRPr lang="en-US" b="0" dirty="0"/>
              </a:p>
              <a:p>
                <a:pPr lvl="1"/>
                <a:r>
                  <a:rPr lang="en-US" dirty="0"/>
                  <a:t>If variation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/>
                  <a:t> is small around some value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dirty="0"/>
                  <a:t>, then </a:t>
                </a:r>
              </a:p>
              <a:p>
                <a:pPr marL="201168" lvl="1" indent="0">
                  <a:buNone/>
                </a:pPr>
                <a:br>
                  <a:rPr lang="en-US" dirty="0"/>
                </a:b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≈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e>
                      </m:d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𝛽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𝛽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, </m:t>
                      </m:r>
                    </m:oMath>
                  </m:oMathPara>
                </a14:m>
                <a:br>
                  <a:rPr lang="en-US" b="0" i="1" dirty="0">
                    <a:latin typeface="Cambria Math" panose="02040503050406030204" pitchFamily="18" charset="0"/>
                  </a:rPr>
                </a:br>
                <a:endParaRPr lang="en-US" b="0" i="1" dirty="0">
                  <a:latin typeface="Cambria Math" panose="02040503050406030204" pitchFamily="18" charset="0"/>
                </a:endParaRPr>
              </a:p>
              <a:p>
                <a:pPr lvl="1"/>
                <a:endParaRPr lang="en-US" b="0" i="1" dirty="0">
                  <a:latin typeface="Cambria Math" panose="02040503050406030204" pitchFamily="18" charset="0"/>
                </a:endParaRPr>
              </a:p>
              <a:p>
                <a:pPr marL="201168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𝛽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−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e>
                      </m:d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b="0" i="0" smtClean="0">
                          <a:latin typeface="Cambria Math" panose="02040503050406030204" pitchFamily="18" charset="0"/>
                        </a:rPr>
                        <m:t>,  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𝛽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′(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  <a:p>
                <a:r>
                  <a:rPr lang="en-US" dirty="0"/>
                  <a:t>Simple to compute</a:t>
                </a:r>
              </a:p>
              <a:p>
                <a:r>
                  <a:rPr lang="en-US" dirty="0"/>
                  <a:t>Easy to interpret relation</a:t>
                </a:r>
              </a:p>
              <a:p>
                <a:r>
                  <a:rPr lang="en-US" dirty="0"/>
                  <a:t>Gaussian random variables:  If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US" dirty="0"/>
                  <a:t> were Gaussian, optimal estimator of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US" dirty="0"/>
                  <a:t> is linear in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endParaRPr lang="en-US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455" t="-154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637A9-119A-49DA-BD12-AAC58B377D80}" type="slidenum">
              <a:rPr lang="en-US" smtClean="0"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711434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Motivating Example:  Predicting the mpg of a car</a:t>
            </a:r>
          </a:p>
          <a:p>
            <a:r>
              <a:rPr lang="en-US" dirty="0"/>
              <a:t>Linear Model</a:t>
            </a:r>
          </a:p>
          <a:p>
            <a:r>
              <a:rPr lang="en-US" dirty="0"/>
              <a:t>Least Squares Fit Problem</a:t>
            </a:r>
          </a:p>
          <a:p>
            <a:r>
              <a:rPr lang="en-US" dirty="0"/>
              <a:t>Sample Mean and Variance</a:t>
            </a:r>
          </a:p>
          <a:p>
            <a:r>
              <a:rPr lang="en-US" dirty="0"/>
              <a:t>LS Fit Solution</a:t>
            </a:r>
          </a:p>
          <a:p>
            <a:r>
              <a:rPr lang="en-US" dirty="0"/>
              <a:t>Assessing Goodness of Fit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637A9-119A-49DA-BD12-AAC58B377D80}" type="slidenum">
              <a:rPr lang="en-US" smtClean="0"/>
              <a:t>16</a:t>
            </a:fld>
            <a:endParaRPr lang="en-US" dirty="0"/>
          </a:p>
        </p:txBody>
      </p:sp>
      <p:sp>
        <p:nvSpPr>
          <p:cNvPr id="5" name="Arrow: Right 4"/>
          <p:cNvSpPr/>
          <p:nvPr/>
        </p:nvSpPr>
        <p:spPr>
          <a:xfrm>
            <a:off x="287861" y="2408392"/>
            <a:ext cx="938784" cy="484632"/>
          </a:xfrm>
          <a:prstGeom prst="rightArrow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34831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Linear Model Residual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097280" y="1539277"/>
                <a:ext cx="5764914" cy="4329817"/>
              </a:xfrm>
            </p:spPr>
            <p:txBody>
              <a:bodyPr/>
              <a:lstStyle/>
              <a:p>
                <a:r>
                  <a:rPr lang="en-US" dirty="0"/>
                  <a:t>Knowing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/>
                  <a:t> does not exactly predict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Variation in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US" dirty="0"/>
                  <a:t> due to factors other than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endParaRPr lang="en-US" dirty="0"/>
              </a:p>
              <a:p>
                <a:r>
                  <a:rPr lang="en-US" dirty="0"/>
                  <a:t>Add a </a:t>
                </a:r>
                <a:r>
                  <a:rPr lang="en-US" dirty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rPr>
                  <a:t>residual</a:t>
                </a:r>
                <a:r>
                  <a:rPr lang="en-US" dirty="0"/>
                  <a:t> term</a:t>
                </a:r>
                <a:br>
                  <a:rPr lang="en-US" dirty="0"/>
                </a:b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𝛽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𝛽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𝜖</m:t>
                    </m:r>
                  </m:oMath>
                </a14:m>
                <a:endParaRPr lang="en-US" b="0" dirty="0"/>
              </a:p>
              <a:p>
                <a:r>
                  <a:rPr lang="en-US" dirty="0"/>
                  <a:t>Residual = component the model does not explain</a:t>
                </a:r>
              </a:p>
              <a:p>
                <a:pPr lvl="1"/>
                <a:r>
                  <a:rPr lang="en-US" b="0" dirty="0"/>
                  <a:t>Predicted value: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̂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</m:acc>
                      </m:e>
                      <m:sub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i="1" dirty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𝛽</m:t>
                        </m:r>
                      </m:e>
                      <m:sub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i="1" dirty="0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𝛽</m:t>
                        </m:r>
                      </m:e>
                      <m:sub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endParaRPr lang="en-US" b="0" dirty="0"/>
              </a:p>
              <a:p>
                <a:pPr lvl="1"/>
                <a:r>
                  <a:rPr lang="en-US" dirty="0"/>
                  <a:t>Residual: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𝜖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̂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</m:acc>
                      </m:e>
                      <m:sub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endParaRPr lang="en-US" b="0" i="1" dirty="0"/>
              </a:p>
              <a:p>
                <a:r>
                  <a:rPr lang="en-US" dirty="0"/>
                  <a:t>Vertical deviation from the regression line</a:t>
                </a:r>
                <a:endParaRPr lang="en-US" b="0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097280" y="1539277"/>
                <a:ext cx="5764914" cy="4329817"/>
              </a:xfrm>
              <a:blipFill>
                <a:blip r:embed="rId2"/>
                <a:stretch>
                  <a:fillRect l="-2537" t="-154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637A9-119A-49DA-BD12-AAC58B377D80}" type="slidenum">
              <a:rPr lang="en-US" smtClean="0"/>
              <a:t>17</a:t>
            </a:fld>
            <a:endParaRPr lang="en-US" dirty="0"/>
          </a:p>
        </p:txBody>
      </p:sp>
      <p:pic>
        <p:nvPicPr>
          <p:cNvPr id="2050" name="Picture 2" descr="Image result for linear regressio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55664" y="2129631"/>
            <a:ext cx="4559224" cy="30092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6" name="Straight Arrow Connector 5"/>
          <p:cNvCxnSpPr/>
          <p:nvPr/>
        </p:nvCxnSpPr>
        <p:spPr>
          <a:xfrm flipV="1">
            <a:off x="9150096" y="2919984"/>
            <a:ext cx="0" cy="50596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7455355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Least Squares Model Fitting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How do we select parameters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𝛽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=(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𝛽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𝛽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?</a:t>
                </a:r>
              </a:p>
              <a:p>
                <a:r>
                  <a:rPr lang="en-US" dirty="0"/>
                  <a:t>Define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̂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</m:acc>
                      </m:e>
                      <m:sub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𝛽</m:t>
                        </m:r>
                      </m:e>
                      <m:sub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sSub>
                      <m:sSub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𝛽</m:t>
                        </m:r>
                      </m:e>
                      <m:sub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Predicted value on sample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US" dirty="0"/>
                  <a:t> for parameters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𝛽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=(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𝛽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𝛽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:r>
                  <a:rPr lang="en-US" dirty="0"/>
                  <a:t>Define average </a:t>
                </a:r>
                <a:r>
                  <a:rPr lang="en-US" dirty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rPr>
                  <a:t>residual sum of squares</a:t>
                </a:r>
                <a:r>
                  <a:rPr lang="en-US" dirty="0"/>
                  <a:t>:</a:t>
                </a:r>
                <a:br>
                  <a:rPr lang="en-US" dirty="0"/>
                </a:b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RSS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𝛽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𝛽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:=</m:t>
                    </m:r>
                    <m:nary>
                      <m:naryPr>
                        <m:chr m:val="∑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i="1">
                            <a:latin typeface="Cambria Math" panose="02040503050406030204" pitchFamily="18" charset="0"/>
                          </a:rPr>
                          <m:t>𝐼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  <m:e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𝑦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</m:sub>
                                </m:sSub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sSub>
                                  <m:sSub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acc>
                                      <m:accPr>
                                        <m:chr m:val="̂"/>
                                        <m:ctrlP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accPr>
                                      <m:e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  <m:t>𝑦</m:t>
                                        </m:r>
                                      </m:e>
                                    </m:acc>
                                  </m:e>
                                  <m:sub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</m:sub>
                                </m:sSub>
                              </m:e>
                            </m:d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nary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Note that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̂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</m:acc>
                      </m:e>
                      <m:sub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/>
                  <a:t> is implicitly a function of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𝛽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=(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𝛽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𝛽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Also called the sum of </a:t>
                </a:r>
                <a:r>
                  <a:rPr lang="en-US" dirty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rPr>
                  <a:t>squared residuals </a:t>
                </a:r>
                <a:r>
                  <a:rPr lang="en-US" dirty="0"/>
                  <a:t>(SSR) and </a:t>
                </a:r>
                <a:r>
                  <a:rPr lang="en-US" dirty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rPr>
                  <a:t>sum of squared errors </a:t>
                </a:r>
                <a:r>
                  <a:rPr lang="en-US" dirty="0"/>
                  <a:t>(SSE)</a:t>
                </a:r>
              </a:p>
              <a:p>
                <a:r>
                  <a:rPr lang="en-US" dirty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rPr>
                  <a:t>Least squares solution</a:t>
                </a:r>
                <a:r>
                  <a:rPr lang="en-US" dirty="0"/>
                  <a:t>:  Find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𝛽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𝛽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to minimize RSS.</a:t>
                </a:r>
              </a:p>
              <a:p>
                <a:pPr lvl="1"/>
                <a:r>
                  <a:rPr lang="en-US" dirty="0"/>
                  <a:t>Geometrically, minimizes squared distances of samples to regression line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455" t="-154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637A9-119A-49DA-BD12-AAC58B377D80}" type="slidenum">
              <a:rPr lang="en-US" smtClean="0"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07638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3F4E49-8A04-40C4-83C5-D6F1042D29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Finding Parameters via Optimization</a:t>
            </a:r>
            <a:br>
              <a:rPr lang="en-US" dirty="0"/>
            </a:br>
            <a:r>
              <a:rPr lang="en-US" sz="4000" dirty="0"/>
              <a:t>A general ML recipe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52A35B2-AA95-4610-BAB9-1F934F63E4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2069024"/>
            <a:ext cx="4334876" cy="3800070"/>
          </a:xfrm>
        </p:spPr>
        <p:txBody>
          <a:bodyPr/>
          <a:lstStyle/>
          <a:p>
            <a:r>
              <a:rPr lang="en-US" dirty="0"/>
              <a:t>Find a </a:t>
            </a:r>
            <a:r>
              <a:rPr lang="en-US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model</a:t>
            </a:r>
            <a:r>
              <a:rPr lang="en-US" dirty="0"/>
              <a:t> with </a:t>
            </a:r>
            <a:r>
              <a:rPr lang="en-US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parameters</a:t>
            </a:r>
          </a:p>
          <a:p>
            <a:r>
              <a:rPr lang="en-US" dirty="0"/>
              <a:t>Get </a:t>
            </a:r>
            <a:r>
              <a:rPr lang="en-US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data</a:t>
            </a:r>
          </a:p>
          <a:p>
            <a:r>
              <a:rPr lang="en-US" dirty="0"/>
              <a:t>Pick a </a:t>
            </a:r>
            <a:r>
              <a:rPr lang="en-US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loss function</a:t>
            </a:r>
          </a:p>
          <a:p>
            <a:pPr lvl="1"/>
            <a:r>
              <a:rPr lang="en-US" dirty="0"/>
              <a:t>Measures goodness of fit model to data</a:t>
            </a:r>
          </a:p>
          <a:p>
            <a:pPr lvl="1"/>
            <a:r>
              <a:rPr lang="en-US" dirty="0"/>
              <a:t>Function of the parameters</a:t>
            </a:r>
          </a:p>
          <a:p>
            <a:pPr lvl="1"/>
            <a:endParaRPr lang="en-US" dirty="0"/>
          </a:p>
          <a:p>
            <a:r>
              <a:rPr lang="en-US" dirty="0"/>
              <a:t>Find parameters that </a:t>
            </a:r>
            <a:r>
              <a:rPr lang="en-US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minimizes</a:t>
            </a:r>
            <a:r>
              <a:rPr lang="en-US" dirty="0"/>
              <a:t> loss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A52666F-105A-4F08-9EC5-44E8278364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637A9-119A-49DA-BD12-AAC58B377D80}" type="slidenum">
              <a:rPr lang="en-US" smtClean="0"/>
              <a:t>19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2">
                <a:extLst>
                  <a:ext uri="{FF2B5EF4-FFF2-40B4-BE49-F238E27FC236}">
                    <a16:creationId xmlns:a16="http://schemas.microsoft.com/office/drawing/2014/main" id="{964CC669-0E37-468F-8F3D-9120FCB6CA04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6377553" y="2053524"/>
                <a:ext cx="4835470" cy="3800070"/>
              </a:xfrm>
              <a:prstGeom prst="rect">
                <a:avLst/>
              </a:prstGeom>
            </p:spPr>
            <p:txBody>
              <a:bodyPr vert="horz" lIns="0" tIns="45720" rIns="0" bIns="45720" rtlCol="0">
                <a:normAutofit/>
              </a:bodyPr>
              <a:lstStyle>
                <a:lvl1pPr marL="91440" indent="-91440" algn="l" defTabSz="914400" rtl="0" eaLnBrk="1" latinLnBrk="0" hangingPunct="1">
                  <a:lnSpc>
                    <a:spcPct val="90000"/>
                  </a:lnSpc>
                  <a:spcBef>
                    <a:spcPts val="1200"/>
                  </a:spcBef>
                  <a:spcAft>
                    <a:spcPts val="200"/>
                  </a:spcAft>
                  <a:buClr>
                    <a:schemeClr val="accent1"/>
                  </a:buClr>
                  <a:buSzPct val="100000"/>
                  <a:buFont typeface="Wingdings" panose="05000000000000000000" pitchFamily="2" charset="2"/>
                  <a:buChar char="q"/>
                  <a:defRPr sz="20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1pPr>
                <a:lvl2pPr marL="384048" indent="-18288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8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2pPr>
                <a:lvl3pPr marL="566928" indent="-18288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3pPr>
                <a:lvl4pPr marL="749808" indent="-18288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4pPr>
                <a:lvl5pPr marL="932688" indent="-18288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5pPr>
                <a:lvl6pPr marL="1100000" indent="-22860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6pPr>
                <a:lvl7pPr marL="1300000" indent="-22860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7pPr>
                <a:lvl8pPr marL="1500000" indent="-22860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8pPr>
                <a:lvl9pPr marL="1700000" indent="-22860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:r>
                  <a:rPr lang="en-US" dirty="0"/>
                  <a:t>Linear model: 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acc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𝛽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𝛽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Data: 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1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,…,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𝑁</m:t>
                    </m:r>
                  </m:oMath>
                </a14:m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Loss function:  </a:t>
                </a:r>
                <a:br>
                  <a:rPr lang="en-US" b="0" i="1" dirty="0">
                    <a:latin typeface="Cambria Math" panose="02040503050406030204" pitchFamily="18" charset="0"/>
                  </a:rPr>
                </a:b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𝑅𝑆𝑆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𝛽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𝛽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≔∑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𝛽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</m:s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𝛽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e>
                          </m:d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br>
                  <a:rPr lang="en-US" dirty="0"/>
                </a:br>
                <a:r>
                  <a:rPr lang="en-US" dirty="0"/>
                  <a:t>Select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𝛽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𝛽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dirty="0"/>
                  <a:t> to minimize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𝑅𝑆𝑆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𝛽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𝛽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d>
                  </m:oMath>
                </a14:m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5" name="Content Placeholder 2">
                <a:extLst>
                  <a:ext uri="{FF2B5EF4-FFF2-40B4-BE49-F238E27FC236}">
                    <a16:creationId xmlns:a16="http://schemas.microsoft.com/office/drawing/2014/main" id="{964CC669-0E37-468F-8F3D-9120FCB6CA0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77553" y="2053524"/>
                <a:ext cx="4835470" cy="3800070"/>
              </a:xfrm>
              <a:prstGeom prst="rect">
                <a:avLst/>
              </a:prstGeom>
              <a:blipFill>
                <a:blip r:embed="rId2"/>
                <a:stretch>
                  <a:fillRect l="-3153" t="-176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Box 5">
            <a:extLst>
              <a:ext uri="{FF2B5EF4-FFF2-40B4-BE49-F238E27FC236}">
                <a16:creationId xmlns:a16="http://schemas.microsoft.com/office/drawing/2014/main" id="{BE3968EA-E5BE-4E1D-AF03-45BAEED9E8DB}"/>
              </a:ext>
            </a:extLst>
          </p:cNvPr>
          <p:cNvSpPr txBox="1"/>
          <p:nvPr/>
        </p:nvSpPr>
        <p:spPr>
          <a:xfrm>
            <a:off x="1743559" y="1467086"/>
            <a:ext cx="275588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chemeClr val="accent2">
                    <a:lumMod val="75000"/>
                  </a:schemeClr>
                </a:solidFill>
              </a:rPr>
              <a:t>General ML problem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BA7C69C-4A87-49C6-A38D-875A20723BD1}"/>
              </a:ext>
            </a:extLst>
          </p:cNvPr>
          <p:cNvSpPr txBox="1"/>
          <p:nvPr/>
        </p:nvSpPr>
        <p:spPr>
          <a:xfrm>
            <a:off x="6622942" y="1467085"/>
            <a:ext cx="317099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chemeClr val="accent2">
                    <a:lumMod val="75000"/>
                  </a:schemeClr>
                </a:solidFill>
              </a:rPr>
              <a:t>Simple linear regression</a:t>
            </a:r>
          </a:p>
        </p:txBody>
      </p:sp>
      <p:sp>
        <p:nvSpPr>
          <p:cNvPr id="8" name="Arrow: Right 7">
            <a:extLst>
              <a:ext uri="{FF2B5EF4-FFF2-40B4-BE49-F238E27FC236}">
                <a16:creationId xmlns:a16="http://schemas.microsoft.com/office/drawing/2014/main" id="{1F1AF7DD-A149-43E3-BB8B-641C967A686E}"/>
              </a:ext>
            </a:extLst>
          </p:cNvPr>
          <p:cNvSpPr/>
          <p:nvPr/>
        </p:nvSpPr>
        <p:spPr>
          <a:xfrm>
            <a:off x="5199681" y="2169762"/>
            <a:ext cx="978408" cy="15141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Arrow: Right 8">
            <a:extLst>
              <a:ext uri="{FF2B5EF4-FFF2-40B4-BE49-F238E27FC236}">
                <a16:creationId xmlns:a16="http://schemas.microsoft.com/office/drawing/2014/main" id="{97099528-9AD3-42BF-A7BA-644899D08E0B}"/>
              </a:ext>
            </a:extLst>
          </p:cNvPr>
          <p:cNvSpPr/>
          <p:nvPr/>
        </p:nvSpPr>
        <p:spPr>
          <a:xfrm>
            <a:off x="5199681" y="2620167"/>
            <a:ext cx="978408" cy="15141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Arrow: Right 9">
            <a:extLst>
              <a:ext uri="{FF2B5EF4-FFF2-40B4-BE49-F238E27FC236}">
                <a16:creationId xmlns:a16="http://schemas.microsoft.com/office/drawing/2014/main" id="{9F372D1C-0F9C-4222-84A2-BDAABF4A5833}"/>
              </a:ext>
            </a:extLst>
          </p:cNvPr>
          <p:cNvSpPr/>
          <p:nvPr/>
        </p:nvSpPr>
        <p:spPr>
          <a:xfrm>
            <a:off x="5199681" y="3048307"/>
            <a:ext cx="978408" cy="15141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Arrow: Right 10">
            <a:extLst>
              <a:ext uri="{FF2B5EF4-FFF2-40B4-BE49-F238E27FC236}">
                <a16:creationId xmlns:a16="http://schemas.microsoft.com/office/drawing/2014/main" id="{754FDE32-4695-4931-86B1-09272CFD14AC}"/>
              </a:ext>
            </a:extLst>
          </p:cNvPr>
          <p:cNvSpPr/>
          <p:nvPr/>
        </p:nvSpPr>
        <p:spPr>
          <a:xfrm>
            <a:off x="5228094" y="4523875"/>
            <a:ext cx="978408" cy="15141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507754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Learning Objectives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How to load data from a text file</a:t>
                </a:r>
              </a:p>
              <a:p>
                <a:r>
                  <a:rPr lang="en-US" dirty="0"/>
                  <a:t>How to visualize data via a </a:t>
                </a:r>
                <a:r>
                  <a:rPr lang="en-US" dirty="0">
                    <a:solidFill>
                      <a:schemeClr val="tx2">
                        <a:lumMod val="60000"/>
                        <a:lumOff val="40000"/>
                      </a:schemeClr>
                    </a:solidFill>
                  </a:rPr>
                  <a:t>scatter plot</a:t>
                </a:r>
              </a:p>
              <a:p>
                <a:r>
                  <a:rPr lang="en-US" dirty="0"/>
                  <a:t>Describe a </a:t>
                </a:r>
                <a:r>
                  <a:rPr lang="en-US" dirty="0">
                    <a:solidFill>
                      <a:schemeClr val="tx2">
                        <a:lumMod val="60000"/>
                        <a:lumOff val="40000"/>
                      </a:schemeClr>
                    </a:solidFill>
                  </a:rPr>
                  <a:t>linear model </a:t>
                </a:r>
                <a:r>
                  <a:rPr lang="en-US" dirty="0"/>
                  <a:t>for data </a:t>
                </a:r>
              </a:p>
              <a:p>
                <a:pPr lvl="1"/>
                <a:r>
                  <a:rPr lang="en-US" dirty="0"/>
                  <a:t>Identify the </a:t>
                </a:r>
                <a:r>
                  <a:rPr lang="en-US" dirty="0">
                    <a:solidFill>
                      <a:schemeClr val="tx2">
                        <a:lumMod val="60000"/>
                        <a:lumOff val="40000"/>
                      </a:schemeClr>
                    </a:solidFill>
                  </a:rPr>
                  <a:t>target variable </a:t>
                </a:r>
                <a:r>
                  <a:rPr lang="en-US" dirty="0"/>
                  <a:t>and </a:t>
                </a:r>
                <a:r>
                  <a:rPr lang="en-US" dirty="0">
                    <a:solidFill>
                      <a:schemeClr val="tx2">
                        <a:lumMod val="60000"/>
                        <a:lumOff val="40000"/>
                      </a:schemeClr>
                    </a:solidFill>
                  </a:rPr>
                  <a:t>predictor</a:t>
                </a:r>
              </a:p>
              <a:p>
                <a:r>
                  <a:rPr lang="en-US" dirty="0"/>
                  <a:t>Compute optimal parameters for the model using the regression formula</a:t>
                </a:r>
              </a:p>
              <a:p>
                <a:r>
                  <a:rPr lang="en-US" dirty="0"/>
                  <a:t>Fit parameters for related models by minimizing the residual sum of squares </a:t>
                </a:r>
              </a:p>
              <a:p>
                <a:r>
                  <a:rPr lang="en-US" dirty="0"/>
                  <a:t>Compute the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p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dirty="0"/>
                  <a:t> measure of fit</a:t>
                </a:r>
              </a:p>
              <a:p>
                <a:r>
                  <a:rPr lang="en-US" dirty="0"/>
                  <a:t>Visually determine goodness of fit and identify different causes for poor fit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455" t="-154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637A9-119A-49DA-BD12-AAC58B377D80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730368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Motivating Example:  Predicting the mpg of a car</a:t>
            </a:r>
          </a:p>
          <a:p>
            <a:r>
              <a:rPr lang="en-US" dirty="0"/>
              <a:t>Linear Model</a:t>
            </a:r>
          </a:p>
          <a:p>
            <a:r>
              <a:rPr lang="en-US" dirty="0"/>
              <a:t>Least Squares Fit Problem</a:t>
            </a:r>
          </a:p>
          <a:p>
            <a:r>
              <a:rPr lang="en-US" dirty="0"/>
              <a:t>Sample Mean and Variance</a:t>
            </a:r>
          </a:p>
          <a:p>
            <a:r>
              <a:rPr lang="en-US" dirty="0"/>
              <a:t>LS Fit Solution</a:t>
            </a:r>
          </a:p>
          <a:p>
            <a:r>
              <a:rPr lang="en-US" dirty="0"/>
              <a:t>Assessing Goodness of Fit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637A9-119A-49DA-BD12-AAC58B377D80}" type="slidenum">
              <a:rPr lang="en-US" smtClean="0"/>
              <a:t>20</a:t>
            </a:fld>
            <a:endParaRPr lang="en-US" dirty="0"/>
          </a:p>
        </p:txBody>
      </p:sp>
      <p:sp>
        <p:nvSpPr>
          <p:cNvPr id="5" name="Arrow: Right 4"/>
          <p:cNvSpPr/>
          <p:nvPr/>
        </p:nvSpPr>
        <p:spPr>
          <a:xfrm>
            <a:off x="326497" y="2794758"/>
            <a:ext cx="938784" cy="484632"/>
          </a:xfrm>
          <a:prstGeom prst="rightArrow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692677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Sample Mean and Standard Deviations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097280" y="1539277"/>
                <a:ext cx="6603814" cy="4329817"/>
              </a:xfrm>
            </p:spPr>
            <p:txBody>
              <a:bodyPr>
                <a:normAutofit fontScale="92500" lnSpcReduction="20000"/>
              </a:bodyPr>
              <a:lstStyle/>
              <a:p>
                <a:r>
                  <a:rPr lang="en-US" dirty="0"/>
                  <a:t>Given data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=1,…,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𝑁</m:t>
                    </m:r>
                  </m:oMath>
                </a14:m>
                <a:endParaRPr lang="en-US" dirty="0"/>
              </a:p>
              <a:p>
                <a:r>
                  <a:rPr lang="en-US" dirty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rPr>
                  <a:t>Sample mean</a:t>
                </a:r>
                <a:br>
                  <a:rPr lang="en-US" dirty="0"/>
                </a:b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acc>
                      <m:accPr>
                        <m:chr m:val="̅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acc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𝑁</m:t>
                        </m:r>
                      </m:den>
                    </m:f>
                    <m:nary>
                      <m:naryPr>
                        <m:chr m:val="∑"/>
                        <m:limLoc m:val="subSup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5"/>
                          </m:rP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𝑁</m:t>
                        </m:r>
                      </m:sup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nary>
                    <m:r>
                      <a:rPr lang="en-US" b="0" i="1" smtClean="0">
                        <a:latin typeface="Cambria Math" panose="02040503050406030204" pitchFamily="18" charset="0"/>
                      </a:rPr>
                      <m:t>,  </m:t>
                    </m:r>
                    <m:acc>
                      <m:accPr>
                        <m:chr m:val="̅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acc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</a:rPr>
                          <m:t>𝑁</m:t>
                        </m:r>
                      </m:den>
                    </m:f>
                    <m:nary>
                      <m:naryPr>
                        <m:chr m:val="∑"/>
                        <m:limLoc m:val="subSup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5"/>
                          </m:rPr>
                          <a:rPr lang="en-US" i="1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𝑁</m:t>
                        </m:r>
                      </m:sup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nary>
                  </m:oMath>
                </a14:m>
                <a:endParaRPr lang="en-US" dirty="0"/>
              </a:p>
              <a:p>
                <a:r>
                  <a:rPr lang="en-US" dirty="0"/>
                  <a:t>Sample variances</a:t>
                </a:r>
                <a:br>
                  <a:rPr lang="en-US" dirty="0"/>
                </a:br>
                <a:br>
                  <a:rPr lang="en-US" dirty="0"/>
                </a:br>
                <a14:m>
                  <m:oMath xmlns:m="http://schemas.openxmlformats.org/officeDocument/2006/math">
                    <m:sSubSup>
                      <m:sSub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sub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bSup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</a:rPr>
                          <m:t>𝑁</m:t>
                        </m:r>
                      </m:den>
                    </m:f>
                    <m:nary>
                      <m:naryPr>
                        <m:chr m:val="∑"/>
                        <m:limLoc m:val="subSup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5"/>
                          </m:rPr>
                          <a:rPr lang="en-US" i="1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𝑁</m:t>
                        </m:r>
                      </m:sup>
                      <m:e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</m:sub>
                                </m:s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acc>
                                  <m:accPr>
                                    <m:chr m:val="̅"/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</m:acc>
                              </m:e>
                            </m:d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nary>
                    <m:r>
                      <a:rPr lang="en-US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  </m:t>
                    </m:r>
                    <m:sSubSup>
                      <m:sSub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sub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bSup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</a:rPr>
                          <m:t>𝑁</m:t>
                        </m:r>
                      </m:den>
                    </m:f>
                    <m:nary>
                      <m:naryPr>
                        <m:chr m:val="∑"/>
                        <m:limLoc m:val="subSup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5"/>
                          </m:rPr>
                          <a:rPr lang="en-US" i="1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𝑁</m:t>
                        </m:r>
                      </m:sup>
                      <m:e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𝑦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</m:sub>
                                </m:sSub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acc>
                                  <m:accPr>
                                    <m:chr m:val="̅"/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𝑦</m:t>
                                    </m:r>
                                  </m:e>
                                </m:acc>
                              </m:e>
                            </m:d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nary>
                  </m:oMath>
                </a14:m>
                <a:endParaRPr lang="en-US" dirty="0"/>
              </a:p>
              <a:p>
                <a:endParaRPr lang="en-US" dirty="0"/>
              </a:p>
              <a:p>
                <a:pPr lvl="1"/>
                <a:r>
                  <a:rPr lang="en-US" dirty="0"/>
                  <a:t>Some formulae have a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𝑁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−1</m:t>
                    </m:r>
                  </m:oMath>
                </a14:m>
                <a:r>
                  <a:rPr lang="en-US" dirty="0"/>
                  <a:t> on denominator</a:t>
                </a:r>
              </a:p>
              <a:p>
                <a:pPr lvl="1"/>
                <a:r>
                  <a:rPr lang="en-US" dirty="0"/>
                  <a:t>For technical reasons, above formulae are called the biased variances.  </a:t>
                </a:r>
              </a:p>
              <a:p>
                <a:r>
                  <a:rPr lang="en-US" dirty="0"/>
                  <a:t>Sample standard deviation</a:t>
                </a:r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, 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sub>
                    </m:sSub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Square root of variances</a:t>
                </a:r>
              </a:p>
              <a:p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097280" y="1539277"/>
                <a:ext cx="6603814" cy="4329817"/>
              </a:xfrm>
              <a:blipFill>
                <a:blip r:embed="rId2"/>
                <a:stretch>
                  <a:fillRect l="-2031" t="-13521" r="-175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637A9-119A-49DA-BD12-AAC58B377D80}" type="slidenum">
              <a:rPr lang="en-US" smtClean="0"/>
              <a:t>21</a:t>
            </a:fld>
            <a:endParaRPr lang="en-US" dirty="0"/>
          </a:p>
        </p:txBody>
      </p:sp>
      <p:pic>
        <p:nvPicPr>
          <p:cNvPr id="1026" name="Picture 2" descr="https://upload.wikimedia.org/wikipedia/commons/thumb/f/f9/Comparison_standard_deviations.svg/400px-Comparison_standard_deviations.svg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97806" y="2084614"/>
            <a:ext cx="3810000" cy="2819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6777449" y="5116477"/>
            <a:ext cx="485088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Visualizing standard deviation</a:t>
            </a:r>
          </a:p>
          <a:p>
            <a:r>
              <a:rPr lang="en-US" dirty="0"/>
              <a:t>https://en.wikipedia.org/wiki/Standard_deviation</a:t>
            </a:r>
            <a:br>
              <a:rPr lang="en-US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051277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040211"/>
          </a:xfrm>
        </p:spPr>
        <p:txBody>
          <a:bodyPr>
            <a:normAutofit fontScale="90000"/>
          </a:bodyPr>
          <a:lstStyle/>
          <a:p>
            <a:r>
              <a:rPr lang="en-US" dirty="0"/>
              <a:t>Visualizing Mean and SD on Scatter Plot</a:t>
            </a:r>
            <a:br>
              <a:rPr lang="en-US" dirty="0"/>
            </a:br>
            <a:r>
              <a:rPr lang="en-US" sz="4000" dirty="0"/>
              <a:t>Question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097280" y="1539277"/>
                <a:ext cx="10058400" cy="4329817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en-US" dirty="0"/>
                  <a:t>Using the picture only (no calculators), estimate the following (roughly):</a:t>
                </a:r>
              </a:p>
              <a:p>
                <a:endParaRPr lang="en-US" dirty="0"/>
              </a:p>
              <a:p>
                <a:r>
                  <a:rPr lang="en-US" dirty="0"/>
                  <a:t>The sample mean mpg and horsepower: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acc>
                  </m:oMath>
                </a14:m>
                <a:r>
                  <a:rPr lang="en-US" dirty="0"/>
                  <a:t>,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acc>
                  </m:oMath>
                </a14:m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The sample </a:t>
                </a:r>
                <a:r>
                  <a:rPr lang="en-US" dirty="0" err="1"/>
                  <a:t>std</a:t>
                </a:r>
                <a:r>
                  <a:rPr lang="en-US" dirty="0"/>
                  <a:t> deviations: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, 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sub>
                    </m:sSub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097280" y="1539277"/>
                <a:ext cx="10058400" cy="4329817"/>
              </a:xfrm>
              <a:blipFill>
                <a:blip r:embed="rId2"/>
                <a:stretch>
                  <a:fillRect l="-1515" t="-154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9346794" y="6314268"/>
            <a:ext cx="1312025" cy="365125"/>
          </a:xfrm>
        </p:spPr>
        <p:txBody>
          <a:bodyPr/>
          <a:lstStyle/>
          <a:p>
            <a:fld id="{629637A9-119A-49DA-BD12-AAC58B377D80}" type="slidenum">
              <a:rPr lang="en-US" smtClean="0"/>
              <a:t>22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65010" y="2260307"/>
            <a:ext cx="4563567" cy="29555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278183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Visualizing Mean and SD on Scatter Plot</a:t>
            </a:r>
            <a:br>
              <a:rPr lang="en-US" dirty="0"/>
            </a:br>
            <a:r>
              <a:rPr lang="en-US" sz="4000" dirty="0"/>
              <a:t>Approximate answer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097281" y="1539277"/>
                <a:ext cx="4717580" cy="3799889"/>
              </a:xfrm>
            </p:spPr>
            <p:txBody>
              <a:bodyPr>
                <a:normAutofit/>
              </a:bodyPr>
              <a:lstStyle/>
              <a:p>
                <a:r>
                  <a:rPr lang="en-US" dirty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rPr>
                  <a:t>Means</a:t>
                </a:r>
                <a:r>
                  <a:rPr lang="en-US" dirty="0"/>
                  <a:t>: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acc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acc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Weighted center of the points in each axis</a:t>
                </a:r>
              </a:p>
              <a:p>
                <a:pPr lvl="1"/>
                <a:endParaRPr lang="en-US" dirty="0"/>
              </a:p>
              <a:p>
                <a:r>
                  <a:rPr lang="en-US" dirty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rPr>
                  <a:t>Standard deviations</a:t>
                </a:r>
                <a:r>
                  <a:rPr lang="en-US" dirty="0"/>
                  <a:t>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sub>
                    </m:sSub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Represents “variation” in each axis from mean</a:t>
                </a:r>
              </a:p>
              <a:p>
                <a:pPr lvl="1"/>
                <a:r>
                  <a:rPr lang="en-US" dirty="0"/>
                  <a:t>With Gaussian distributions:</a:t>
                </a:r>
                <a:br>
                  <a:rPr lang="en-US" dirty="0"/>
                </a:br>
                <a:r>
                  <a:rPr lang="en-US" dirty="0"/>
                  <a:t>0.27% of points are 3 SDs from mean</a:t>
                </a:r>
              </a:p>
              <a:p>
                <a:pPr lvl="1"/>
                <a:endParaRPr lang="en-US" dirty="0"/>
              </a:p>
              <a:p>
                <a:pPr marL="201168" lvl="1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097281" y="1539277"/>
                <a:ext cx="4717580" cy="3799889"/>
              </a:xfrm>
              <a:blipFill rotWithShape="0">
                <a:blip r:embed="rId2"/>
                <a:stretch>
                  <a:fillRect l="-3101" t="-1766" r="-219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637A9-119A-49DA-BD12-AAC58B377D80}" type="slidenum">
              <a:rPr lang="en-US" smtClean="0"/>
              <a:t>23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51366" y="1739014"/>
            <a:ext cx="5390436" cy="3491012"/>
          </a:xfrm>
          <a:prstGeom prst="rect">
            <a:avLst/>
          </a:prstGeom>
        </p:spPr>
      </p:pic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EA6D4CB0-D8F1-4CC8-AA01-F0380C2CEEE5}"/>
              </a:ext>
            </a:extLst>
          </p:cNvPr>
          <p:cNvCxnSpPr>
            <a:cxnSpLocks/>
          </p:cNvCxnSpPr>
          <p:nvPr/>
        </p:nvCxnSpPr>
        <p:spPr>
          <a:xfrm>
            <a:off x="9198746" y="3811147"/>
            <a:ext cx="0" cy="146227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660153AA-30E3-4386-AA2B-5E2AB65E7E30}"/>
              </a:ext>
            </a:extLst>
          </p:cNvPr>
          <p:cNvCxnSpPr>
            <a:cxnSpLocks/>
          </p:cNvCxnSpPr>
          <p:nvPr/>
        </p:nvCxnSpPr>
        <p:spPr>
          <a:xfrm flipH="1">
            <a:off x="6618514" y="3740707"/>
            <a:ext cx="2658793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9C9E5F9F-EC8A-46AC-AF9B-12D7F11F9564}"/>
              </a:ext>
            </a:extLst>
          </p:cNvPr>
          <p:cNvCxnSpPr>
            <a:cxnSpLocks/>
          </p:cNvCxnSpPr>
          <p:nvPr/>
        </p:nvCxnSpPr>
        <p:spPr>
          <a:xfrm flipV="1">
            <a:off x="6272613" y="3240152"/>
            <a:ext cx="0" cy="1001110"/>
          </a:xfrm>
          <a:prstGeom prst="line">
            <a:avLst/>
          </a:prstGeom>
          <a:ln w="28575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C83269DB-AB31-4423-B115-91CBB6C0E4C2}"/>
              </a:ext>
            </a:extLst>
          </p:cNvPr>
          <p:cNvCxnSpPr>
            <a:cxnSpLocks/>
          </p:cNvCxnSpPr>
          <p:nvPr/>
        </p:nvCxnSpPr>
        <p:spPr>
          <a:xfrm flipH="1">
            <a:off x="6796007" y="3727419"/>
            <a:ext cx="2402739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CB94E085-5EF1-48CE-AF24-A919D7B9DC2F}"/>
              </a:ext>
            </a:extLst>
          </p:cNvPr>
          <p:cNvCxnSpPr>
            <a:cxnSpLocks/>
          </p:cNvCxnSpPr>
          <p:nvPr/>
        </p:nvCxnSpPr>
        <p:spPr>
          <a:xfrm>
            <a:off x="8608527" y="5735082"/>
            <a:ext cx="1125318" cy="0"/>
          </a:xfrm>
          <a:prstGeom prst="line">
            <a:avLst/>
          </a:prstGeom>
          <a:ln w="28575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4502452B-A74D-4CEE-8F37-186351BB9F7F}"/>
                  </a:ext>
                </a:extLst>
              </p:cNvPr>
              <p:cNvSpPr txBox="1"/>
              <p:nvPr/>
            </p:nvSpPr>
            <p:spPr>
              <a:xfrm>
                <a:off x="6162697" y="3434011"/>
                <a:ext cx="685536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̅"/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</m:acc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4502452B-A74D-4CEE-8F37-186351BB9F7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62697" y="3434011"/>
                <a:ext cx="685536" cy="461665"/>
              </a:xfrm>
              <a:prstGeom prst="rect">
                <a:avLst/>
              </a:prstGeom>
              <a:blipFill>
                <a:blip r:embed="rId4"/>
                <a:stretch>
                  <a:fillRect r="-21429" b="-105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52A0CCC3-2C52-4D9F-9285-540D364A1D98}"/>
                  </a:ext>
                </a:extLst>
              </p:cNvPr>
              <p:cNvSpPr txBox="1"/>
              <p:nvPr/>
            </p:nvSpPr>
            <p:spPr>
              <a:xfrm>
                <a:off x="8861048" y="5258472"/>
                <a:ext cx="685536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̅"/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acc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52A0CCC3-2C52-4D9F-9285-540D364A1D9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61048" y="5258472"/>
                <a:ext cx="685536" cy="461665"/>
              </a:xfrm>
              <a:prstGeom prst="rect">
                <a:avLst/>
              </a:prstGeom>
              <a:blipFill>
                <a:blip r:embed="rId5"/>
                <a:stretch>
                  <a:fillRect r="-2946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7BD1609F-EE96-43E1-BCA4-6C8D177C86B2}"/>
                  </a:ext>
                </a:extLst>
              </p:cNvPr>
              <p:cNvSpPr txBox="1"/>
              <p:nvPr/>
            </p:nvSpPr>
            <p:spPr>
              <a:xfrm>
                <a:off x="9801374" y="5443898"/>
                <a:ext cx="685536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±</m:t>
                      </m:r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sub>
                      </m:sSub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7BD1609F-EE96-43E1-BCA4-6C8D177C86B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801374" y="5443898"/>
                <a:ext cx="685536" cy="461665"/>
              </a:xfrm>
              <a:prstGeom prst="rect">
                <a:avLst/>
              </a:prstGeom>
              <a:blipFill>
                <a:blip r:embed="rId6"/>
                <a:stretch>
                  <a:fillRect l="-3571" b="-26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4FDAB048-EBB4-431A-89CE-91A670C8C65E}"/>
                  </a:ext>
                </a:extLst>
              </p:cNvPr>
              <p:cNvSpPr txBox="1"/>
              <p:nvPr/>
            </p:nvSpPr>
            <p:spPr>
              <a:xfrm>
                <a:off x="5819929" y="2700299"/>
                <a:ext cx="685536" cy="49084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±</m:t>
                      </m:r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sub>
                      </m:sSub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4FDAB048-EBB4-431A-89CE-91A670C8C65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19929" y="2700299"/>
                <a:ext cx="685536" cy="490840"/>
              </a:xfrm>
              <a:prstGeom prst="rect">
                <a:avLst/>
              </a:prstGeom>
              <a:blipFill>
                <a:blip r:embed="rId7"/>
                <a:stretch>
                  <a:fillRect l="-3571" b="-62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9709469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Computing Means and SD in Python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7280" y="1539277"/>
            <a:ext cx="5175333" cy="1195377"/>
          </a:xfrm>
        </p:spPr>
        <p:txBody>
          <a:bodyPr>
            <a:normAutofit/>
          </a:bodyPr>
          <a:lstStyle/>
          <a:p>
            <a:r>
              <a:rPr lang="en-US" dirty="0"/>
              <a:t>Exact answer can be computed in python</a:t>
            </a:r>
          </a:p>
          <a:p>
            <a:pPr marL="201168" lvl="1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637A9-119A-49DA-BD12-AAC58B377D80}" type="slidenum">
              <a:rPr lang="en-US" smtClean="0"/>
              <a:t>24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1366" y="1739014"/>
            <a:ext cx="5390436" cy="349101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E03F22E-4ECA-43A4-98E6-51456132DC5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4623" y="1861177"/>
            <a:ext cx="3657200" cy="2088751"/>
          </a:xfrm>
          <a:prstGeom prst="rect">
            <a:avLst/>
          </a:prstGeom>
        </p:spPr>
      </p:pic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EA6D4CB0-D8F1-4CC8-AA01-F0380C2CEEE5}"/>
              </a:ext>
            </a:extLst>
          </p:cNvPr>
          <p:cNvCxnSpPr>
            <a:cxnSpLocks/>
          </p:cNvCxnSpPr>
          <p:nvPr/>
        </p:nvCxnSpPr>
        <p:spPr>
          <a:xfrm>
            <a:off x="9198746" y="3811147"/>
            <a:ext cx="0" cy="146227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660153AA-30E3-4386-AA2B-5E2AB65E7E30}"/>
              </a:ext>
            </a:extLst>
          </p:cNvPr>
          <p:cNvCxnSpPr>
            <a:cxnSpLocks/>
          </p:cNvCxnSpPr>
          <p:nvPr/>
        </p:nvCxnSpPr>
        <p:spPr>
          <a:xfrm flipH="1">
            <a:off x="6618514" y="3740707"/>
            <a:ext cx="2658793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9C9E5F9F-EC8A-46AC-AF9B-12D7F11F9564}"/>
              </a:ext>
            </a:extLst>
          </p:cNvPr>
          <p:cNvCxnSpPr>
            <a:cxnSpLocks/>
          </p:cNvCxnSpPr>
          <p:nvPr/>
        </p:nvCxnSpPr>
        <p:spPr>
          <a:xfrm flipV="1">
            <a:off x="6272613" y="3240152"/>
            <a:ext cx="0" cy="1001110"/>
          </a:xfrm>
          <a:prstGeom prst="line">
            <a:avLst/>
          </a:prstGeom>
          <a:ln w="28575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C83269DB-AB31-4423-B115-91CBB6C0E4C2}"/>
              </a:ext>
            </a:extLst>
          </p:cNvPr>
          <p:cNvCxnSpPr>
            <a:cxnSpLocks/>
          </p:cNvCxnSpPr>
          <p:nvPr/>
        </p:nvCxnSpPr>
        <p:spPr>
          <a:xfrm flipH="1">
            <a:off x="6796007" y="3727419"/>
            <a:ext cx="2402739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CB94E085-5EF1-48CE-AF24-A919D7B9DC2F}"/>
              </a:ext>
            </a:extLst>
          </p:cNvPr>
          <p:cNvCxnSpPr>
            <a:cxnSpLocks/>
          </p:cNvCxnSpPr>
          <p:nvPr/>
        </p:nvCxnSpPr>
        <p:spPr>
          <a:xfrm>
            <a:off x="8608527" y="5735082"/>
            <a:ext cx="1125318" cy="0"/>
          </a:xfrm>
          <a:prstGeom prst="line">
            <a:avLst/>
          </a:prstGeom>
          <a:ln w="28575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4502452B-A74D-4CEE-8F37-186351BB9F7F}"/>
                  </a:ext>
                </a:extLst>
              </p:cNvPr>
              <p:cNvSpPr txBox="1"/>
              <p:nvPr/>
            </p:nvSpPr>
            <p:spPr>
              <a:xfrm>
                <a:off x="6162697" y="3434011"/>
                <a:ext cx="685536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̅"/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</m:acc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4502452B-A74D-4CEE-8F37-186351BB9F7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62697" y="3434011"/>
                <a:ext cx="685536" cy="461665"/>
              </a:xfrm>
              <a:prstGeom prst="rect">
                <a:avLst/>
              </a:prstGeom>
              <a:blipFill>
                <a:blip r:embed="rId5"/>
                <a:stretch>
                  <a:fillRect r="-21429" b="-105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52A0CCC3-2C52-4D9F-9285-540D364A1D98}"/>
                  </a:ext>
                </a:extLst>
              </p:cNvPr>
              <p:cNvSpPr txBox="1"/>
              <p:nvPr/>
            </p:nvSpPr>
            <p:spPr>
              <a:xfrm>
                <a:off x="8861048" y="5258472"/>
                <a:ext cx="685536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̅"/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acc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52A0CCC3-2C52-4D9F-9285-540D364A1D9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61048" y="5258472"/>
                <a:ext cx="685536" cy="461665"/>
              </a:xfrm>
              <a:prstGeom prst="rect">
                <a:avLst/>
              </a:prstGeom>
              <a:blipFill>
                <a:blip r:embed="rId6"/>
                <a:stretch>
                  <a:fillRect r="-2946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7BD1609F-EE96-43E1-BCA4-6C8D177C86B2}"/>
                  </a:ext>
                </a:extLst>
              </p:cNvPr>
              <p:cNvSpPr txBox="1"/>
              <p:nvPr/>
            </p:nvSpPr>
            <p:spPr>
              <a:xfrm>
                <a:off x="9801374" y="5443898"/>
                <a:ext cx="685536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±</m:t>
                      </m:r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sub>
                      </m:sSub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7BD1609F-EE96-43E1-BCA4-6C8D177C86B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801374" y="5443898"/>
                <a:ext cx="685536" cy="461665"/>
              </a:xfrm>
              <a:prstGeom prst="rect">
                <a:avLst/>
              </a:prstGeom>
              <a:blipFill>
                <a:blip r:embed="rId7"/>
                <a:stretch>
                  <a:fillRect l="-3571" b="-26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4FDAB048-EBB4-431A-89CE-91A670C8C65E}"/>
                  </a:ext>
                </a:extLst>
              </p:cNvPr>
              <p:cNvSpPr txBox="1"/>
              <p:nvPr/>
            </p:nvSpPr>
            <p:spPr>
              <a:xfrm>
                <a:off x="5819929" y="2700299"/>
                <a:ext cx="685536" cy="49084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±</m:t>
                      </m:r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sub>
                      </m:sSub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4FDAB048-EBB4-431A-89CE-91A670C8C65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19929" y="2700299"/>
                <a:ext cx="685536" cy="490840"/>
              </a:xfrm>
              <a:prstGeom prst="rect">
                <a:avLst/>
              </a:prstGeom>
              <a:blipFill>
                <a:blip r:embed="rId8"/>
                <a:stretch>
                  <a:fillRect l="-3571" b="-62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9" name="Picture 8">
            <a:extLst>
              <a:ext uri="{FF2B5EF4-FFF2-40B4-BE49-F238E27FC236}">
                <a16:creationId xmlns:a16="http://schemas.microsoft.com/office/drawing/2014/main" id="{6808EE9D-F3E7-49B0-84E5-D5C2118F2FED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074623" y="4363389"/>
            <a:ext cx="5819775" cy="819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244875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Sample Covariance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/>
                  <a:t>Sample covariance:</a:t>
                </a:r>
                <a:br>
                  <a:rPr lang="en-US" dirty="0"/>
                </a:b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𝑥𝑦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𝑁</m:t>
                        </m:r>
                      </m:den>
                    </m:f>
                    <m:nary>
                      <m:naryPr>
                        <m:chr m:val="∑"/>
                        <m:limLoc m:val="subSup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5"/>
                          </m:rP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𝑁</m:t>
                        </m:r>
                      </m:sup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acc>
                          <m:accPr>
                            <m:chr m:val="̅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acc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)(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acc>
                          <m:accPr>
                            <m:chr m:val="̅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</m:acc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nary>
                  </m:oMath>
                </a14:m>
                <a:endParaRPr lang="en-US" b="0" dirty="0"/>
              </a:p>
              <a:p>
                <a:endParaRPr lang="en-US" dirty="0"/>
              </a:p>
              <a:p>
                <a:r>
                  <a:rPr lang="en-US" dirty="0"/>
                  <a:t>Will interpret this momentarily</a:t>
                </a:r>
              </a:p>
              <a:p>
                <a:r>
                  <a:rPr lang="en-US" dirty="0"/>
                  <a:t>Cauchy-</a:t>
                </a:r>
                <a:r>
                  <a:rPr lang="en-US" dirty="0" err="1"/>
                  <a:t>Schartz</a:t>
                </a:r>
                <a:r>
                  <a:rPr lang="en-US" dirty="0"/>
                  <a:t> Law: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|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𝑥𝑦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|&lt;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sub>
                    </m:sSub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sub>
                    </m:sSub>
                  </m:oMath>
                </a14:m>
                <a:endParaRPr lang="en-US" dirty="0"/>
              </a:p>
              <a:p>
                <a:r>
                  <a:rPr lang="en-US" dirty="0"/>
                  <a:t>Sample correlation coefficient</a:t>
                </a:r>
                <a:br>
                  <a:rPr lang="en-US" dirty="0"/>
                </a:b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𝑥𝑦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𝑥𝑦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sub>
                        </m:sSub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</m:sub>
                        </m:sSub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∈[−1,1]</m:t>
                    </m:r>
                  </m:oMath>
                </a14:m>
                <a:endParaRPr lang="en-US" dirty="0"/>
              </a:p>
              <a:p>
                <a:pPr marL="0" indent="0">
                  <a:buNone/>
                </a:pPr>
                <a:br>
                  <a:rPr lang="en-US" dirty="0"/>
                </a:b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455" t="-154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637A9-119A-49DA-BD12-AAC58B377D80}" type="slidenum">
              <a:rPr lang="en-US" smtClean="0"/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353234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C8577C-218C-481F-8234-7C8F878DC8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Statistics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C2CB76B-6912-4537-BD72-A8A5AC2E8DAB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Often need to compute averages of other functions of data</a:t>
                </a:r>
              </a:p>
              <a:p>
                <a:r>
                  <a:rPr lang="en-US" dirty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rPr>
                  <a:t>Definition</a:t>
                </a:r>
                <a:r>
                  <a:rPr lang="en-US" dirty="0"/>
                  <a:t>:  The sample mean of a function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𝑔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is:</a:t>
                </a:r>
                <a:br>
                  <a:rPr lang="en-US" dirty="0"/>
                </a:br>
                <a:br>
                  <a:rPr lang="en-US" dirty="0"/>
                </a:br>
                <a14:m>
                  <m:oMath xmlns:m="http://schemas.openxmlformats.org/officeDocument/2006/math">
                    <m:d>
                      <m:dPr>
                        <m:begChr m:val="⟨"/>
                        <m:endChr m:val="⟩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𝑔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≔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𝑁</m:t>
                        </m:r>
                      </m:den>
                    </m:f>
                    <m:nary>
                      <m:naryPr>
                        <m:chr m:val="∑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𝑁</m:t>
                        </m:r>
                      </m:sup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𝑔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nary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Represents the average of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𝑔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on the data </a:t>
                </a:r>
              </a:p>
              <a:p>
                <a:pPr lvl="1"/>
                <a:r>
                  <a:rPr lang="en-US" dirty="0"/>
                  <a:t>Function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𝑔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is called a </a:t>
                </a:r>
                <a:r>
                  <a:rPr lang="en-US" dirty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rPr>
                  <a:t>statistic</a:t>
                </a:r>
              </a:p>
              <a:p>
                <a:r>
                  <a:rPr lang="en-US" dirty="0"/>
                  <a:t>With this notation:</a:t>
                </a:r>
              </a:p>
              <a:p>
                <a:pPr lvl="1"/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acc>
                    <m:r>
                      <a:rPr lang="en-US" b="0" i="0" smtClean="0">
                        <a:latin typeface="Cambria Math" panose="02040503050406030204" pitchFamily="18" charset="0"/>
                      </a:rPr>
                      <m:t>= </m:t>
                    </m:r>
                    <m:d>
                      <m:dPr>
                        <m:begChr m:val="⟨"/>
                        <m:endChr m:val="⟩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,   </m:t>
                    </m:r>
                    <m:acc>
                      <m:accPr>
                        <m:chr m:val="̅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acc>
                    <m:r>
                      <a:rPr lang="en-US">
                        <a:latin typeface="Cambria Math" panose="02040503050406030204" pitchFamily="18" charset="0"/>
                      </a:rPr>
                      <m:t>= </m:t>
                    </m:r>
                    <m:d>
                      <m:dPr>
                        <m:begChr m:val="⟨"/>
                        <m:endChr m:val="⟩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d>
                  </m:oMath>
                </a14:m>
                <a:endParaRPr lang="en-US" dirty="0"/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𝑥𝑥</m:t>
                        </m:r>
                      </m:sub>
                    </m:sSub>
                    <m:r>
                      <a:rPr lang="en-US">
                        <a:latin typeface="Cambria Math" panose="02040503050406030204" pitchFamily="18" charset="0"/>
                      </a:rPr>
                      <m:t>= </m:t>
                    </m:r>
                    <m:d>
                      <m:dPr>
                        <m:begChr m:val="⟨"/>
                        <m:endChr m:val="⟩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</m:sub>
                                </m:s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acc>
                                  <m:accPr>
                                    <m:chr m:val="̅"/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</m:acc>
                              </m:e>
                            </m:d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 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𝑦𝑦</m:t>
                        </m:r>
                      </m:sub>
                    </m:sSub>
                    <m:r>
                      <a:rPr lang="en-US">
                        <a:latin typeface="Cambria Math" panose="02040503050406030204" pitchFamily="18" charset="0"/>
                      </a:rPr>
                      <m:t>= </m:t>
                    </m:r>
                    <m:d>
                      <m:dPr>
                        <m:begChr m:val="⟨"/>
                        <m:endChr m:val="⟩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𝑦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</m:sub>
                                </m:sSub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acc>
                                  <m:accPr>
                                    <m:chr m:val="̅"/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𝑦</m:t>
                                    </m:r>
                                  </m:e>
                                </m:acc>
                              </m:e>
                            </m:d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d>
                  </m:oMath>
                </a14:m>
                <a:endParaRPr lang="en-US" dirty="0"/>
              </a:p>
              <a:p>
                <a:pPr lvl="1"/>
                <a:endParaRPr lang="en-US" dirty="0"/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C2CB76B-6912-4537-BD72-A8A5AC2E8DA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455" t="-154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489D87C-8FF4-4740-B4B5-168669D694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637A9-119A-49DA-BD12-AAC58B377D80}" type="slidenum">
              <a:rPr lang="en-US" smtClean="0"/>
              <a:t>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725559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Alternate Equation for Variance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/>
                  <a:t>Alternate equations for variance and sample co-variance:</a:t>
                </a:r>
              </a:p>
              <a:p>
                <a:pPr lvl="1"/>
                <a:r>
                  <a:rPr lang="en-US" b="0" dirty="0"/>
                  <a:t>Sample variances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𝑥𝑥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⟨"/>
                        <m:endChr m:val="⟩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Sup>
                          <m:sSub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bSup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⟨"/>
                            <m:endChr m:val="⟩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</m:e>
                        </m:d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,  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𝑦𝑦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⟨"/>
                        <m:endChr m:val="⟩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Sup>
                          <m:sSub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bSup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−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⟨"/>
                            <m:endChr m:val="⟩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</m:e>
                        </m:d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Sample co-variance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⟨"/>
                        <m:endChr m:val="⟩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−</m:t>
                    </m:r>
                    <m:d>
                      <m:dPr>
                        <m:begChr m:val="⟨"/>
                        <m:endChr m:val="⟩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d>
                    <m:d>
                      <m:dPr>
                        <m:begChr m:val="⟨"/>
                        <m:endChr m:val="⟩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d>
                  </m:oMath>
                </a14:m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Proof:</a:t>
                </a:r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𝑥𝑥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</a:rPr>
                          <m:t>𝑁</m:t>
                        </m:r>
                      </m:den>
                    </m:f>
                    <m:nary>
                      <m:naryPr>
                        <m:chr m:val="∑"/>
                        <m:subHide m:val="on"/>
                        <m:supHide m:val="on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naryPr>
                      <m:sub/>
                      <m:sup/>
                      <m:e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</m:sub>
                                </m:sSub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acc>
                                  <m:accPr>
                                    <m:chr m:val="̅"/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</m:acc>
                              </m:e>
                            </m:d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nary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</a:rPr>
                          <m:t>𝑁</m:t>
                        </m:r>
                      </m:den>
                    </m:f>
                    <m:nary>
                      <m:naryPr>
                        <m:chr m:val="∑"/>
                        <m:subHide m:val="on"/>
                        <m:supHide m:val="on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naryPr>
                      <m:sub/>
                      <m:sup/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sSubSup>
                          <m:sSub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bSup>
                        <m:r>
                          <a:rPr lang="en-US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acc>
                          <m:accPr>
                            <m:chr m:val="̅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acc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acc>
                              <m:accPr>
                                <m:chr m:val="̅"/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</m:acc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nary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⟨"/>
                        <m:endChr m:val="⟩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Sup>
                          <m:sSub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bSup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−2</m:t>
                    </m:r>
                    <m:acc>
                      <m:accPr>
                        <m:chr m:val="̅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acc>
                    <m:d>
                      <m:dPr>
                        <m:begChr m:val="⟨"/>
                        <m:endChr m:val="⟩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acc>
                          <m:accPr>
                            <m:chr m:val="̅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acc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en-US" b="0" dirty="0"/>
              </a:p>
              <a:p>
                <a:pPr lvl="1"/>
                <a:r>
                  <a:rPr lang="en-US" dirty="0"/>
                  <a:t>Recall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acc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dirty="0"/>
                  <a:t> </a:t>
                </a:r>
                <a14:m>
                  <m:oMath xmlns:m="http://schemas.openxmlformats.org/officeDocument/2006/math">
                    <m:d>
                      <m:dPr>
                        <m:begChr m:val="⟨"/>
                        <m:endChr m:val="⟩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d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Therefore,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𝑥𝑥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⟨"/>
                        <m:endChr m:val="⟩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Sup>
                          <m:sSub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bSup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⟨"/>
                            <m:endChr m:val="⟩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</m:e>
                        </m:d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Other relations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𝑦𝑦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⟨"/>
                        <m:endChr m:val="⟩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Sup>
                          <m:sSub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bSup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−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⟨"/>
                            <m:endChr m:val="⟩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</m:e>
                        </m:d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𝑦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⟨"/>
                        <m:endChr m:val="⟩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−</m:t>
                    </m:r>
                    <m:d>
                      <m:dPr>
                        <m:begChr m:val="⟨"/>
                        <m:endChr m:val="⟩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d>
                    <m:d>
                      <m:dPr>
                        <m:begChr m:val="⟨"/>
                        <m:endChr m:val="⟩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dirty="0"/>
                  <a:t> proved similarly</a:t>
                </a:r>
              </a:p>
              <a:p>
                <a:pPr lvl="1"/>
                <a:endParaRPr lang="en-US" dirty="0"/>
              </a:p>
              <a:p>
                <a:pPr lvl="1"/>
                <a:endParaRPr lang="en-US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455" t="-154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637A9-119A-49DA-BD12-AAC58B377D80}" type="slidenum">
              <a:rPr lang="en-US" smtClean="0"/>
              <a:t>27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062545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425731-EAEB-4609-A3FE-B30401F8A6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Notation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A4BC5EE-AC37-47AD-A9C4-C0B9B82F7B3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This class will use the following notation</a:t>
            </a:r>
          </a:p>
          <a:p>
            <a:r>
              <a:rPr lang="en-US" dirty="0"/>
              <a:t>We will try to be consistent </a:t>
            </a:r>
          </a:p>
          <a:p>
            <a:r>
              <a:rPr lang="en-US" dirty="0"/>
              <a:t>Note: Other texts use different notations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90C78EC-4503-4AF9-87C0-FCA6C44A70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637A9-119A-49DA-BD12-AAC58B377D80}" type="slidenum">
              <a:rPr lang="en-US" smtClean="0"/>
              <a:t>28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5" name="Table 4">
                <a:extLst>
                  <a:ext uri="{FF2B5EF4-FFF2-40B4-BE49-F238E27FC236}">
                    <a16:creationId xmlns:a16="http://schemas.microsoft.com/office/drawing/2014/main" id="{91086DA0-EC5B-4F6B-BCE7-07F76E485BB7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404685803"/>
                  </p:ext>
                </p:extLst>
              </p:nvPr>
            </p:nvGraphicFramePr>
            <p:xfrm>
              <a:off x="1211127" y="3262694"/>
              <a:ext cx="9447692" cy="2446593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2361923">
                      <a:extLst>
                        <a:ext uri="{9D8B030D-6E8A-4147-A177-3AD203B41FA5}">
                          <a16:colId xmlns:a16="http://schemas.microsoft.com/office/drawing/2014/main" val="874407200"/>
                        </a:ext>
                      </a:extLst>
                    </a:gridCol>
                    <a:gridCol w="1640849">
                      <a:extLst>
                        <a:ext uri="{9D8B030D-6E8A-4147-A177-3AD203B41FA5}">
                          <a16:colId xmlns:a16="http://schemas.microsoft.com/office/drawing/2014/main" val="664001961"/>
                        </a:ext>
                      </a:extLst>
                    </a:gridCol>
                    <a:gridCol w="3082997">
                      <a:extLst>
                        <a:ext uri="{9D8B030D-6E8A-4147-A177-3AD203B41FA5}">
                          <a16:colId xmlns:a16="http://schemas.microsoft.com/office/drawing/2014/main" val="2377827774"/>
                        </a:ext>
                      </a:extLst>
                    </a:gridCol>
                    <a:gridCol w="2361923">
                      <a:extLst>
                        <a:ext uri="{9D8B030D-6E8A-4147-A177-3AD203B41FA5}">
                          <a16:colId xmlns:a16="http://schemas.microsoft.com/office/drawing/2014/main" val="4127077390"/>
                        </a:ext>
                      </a:extLst>
                    </a:gridCol>
                  </a:tblGrid>
                  <a:tr h="0"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Statistic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US" dirty="0"/>
                            <a:t>Notation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Formula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Python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99602927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Sample mean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/>
                          <a14:m>
                            <m:oMath xmlns:m="http://schemas.openxmlformats.org/officeDocument/2006/math">
                              <m:acc>
                                <m:accPr>
                                  <m:chr m:val="̅"/>
                                  <m:ctrlPr>
                                    <a:rPr lang="en-US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</m:acc>
                            </m:oMath>
                          </a14:m>
                          <a:r>
                            <a:rPr lang="en-US" dirty="0"/>
                            <a:t> 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14:m>
                            <m:oMath xmlns:m="http://schemas.openxmlformats.org/officeDocument/2006/math"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f>
                                <m:f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den>
                              </m:f>
                              <m:nary>
                                <m:naryPr>
                                  <m:chr m:val="∑"/>
                                  <m:limLoc m:val="subSup"/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naryPr>
                                <m:sub>
                                  <m:r>
                                    <m:rPr>
                                      <m:brk m:alnAt="25"/>
                                    </m:r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=1</m:t>
                                  </m:r>
                                </m:sub>
                                <m:sup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sup>
                                <m:e>
                                  <m:sSub>
                                    <m:sSub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</m:e>
                              </m:nary>
                            </m:oMath>
                          </a14:m>
                          <a:r>
                            <a:rPr lang="en-US" dirty="0"/>
                            <a:t> 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err="1">
                              <a:latin typeface="Courier New" panose="02070309020205020404" pitchFamily="49" charset="0"/>
                              <a:cs typeface="Courier New" panose="02070309020205020404" pitchFamily="49" charset="0"/>
                            </a:rPr>
                            <a:t>xm</a:t>
                          </a:r>
                          <a:endParaRPr lang="en-US" dirty="0">
                            <a:latin typeface="Courier New" panose="02070309020205020404" pitchFamily="49" charset="0"/>
                            <a:cs typeface="Courier New" panose="02070309020205020404" pitchFamily="49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011650254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Sample variance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/>
                          <a14:m>
                            <m:oMath xmlns:m="http://schemas.openxmlformats.org/officeDocument/2006/math">
                              <m:sSubSup>
                                <m:sSubSup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i="1" smtClean="0">
                                      <a:latin typeface="Cambria Math" panose="02040503050406030204" pitchFamily="18" charset="0"/>
                                    </a:rPr>
                                    <m:t>𝑠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sub>
                                <m:sup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b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𝑠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𝑥𝑥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dirty="0"/>
                            <a:t> 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den>
                              </m:f>
                              <m:nary>
                                <m:naryPr>
                                  <m:chr m:val="∑"/>
                                  <m:limLoc m:val="subSup"/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naryPr>
                                <m:sub>
                                  <m:r>
                                    <m:rPr>
                                      <m:brk m:alnAt="25"/>
                                    </m:r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=1</m:t>
                                  </m:r>
                                </m:sub>
                                <m:sup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sup>
                                <m:e>
                                  <m:sSup>
                                    <m:sSup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d>
                                        <m:dPr>
                                          <m:ctrlPr>
                                            <a:rPr lang="en-US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sSub>
                                            <m:sSubPr>
                                              <m:ctrlPr>
                                                <a:rPr lang="en-US" b="0" i="1" smtClean="0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n-US" b="0" i="1" smtClean="0">
                                                  <a:latin typeface="Cambria Math" panose="02040503050406030204" pitchFamily="18" charset="0"/>
                                                </a:rPr>
                                                <m:t>𝑥</m:t>
                                              </m:r>
                                            </m:e>
                                            <m:sub>
                                              <m:r>
                                                <a:rPr lang="en-US" b="0" i="1" smtClean="0">
                                                  <a:latin typeface="Cambria Math" panose="02040503050406030204" pitchFamily="18" charset="0"/>
                                                </a:rPr>
                                                <m:t>𝑖</m:t>
                                              </m:r>
                                            </m:sub>
                                          </m:sSub>
                                          <m:r>
                                            <a:rPr lang="en-US" b="0" i="1" smtClean="0">
                                              <a:latin typeface="Cambria Math" panose="02040503050406030204" pitchFamily="18" charset="0"/>
                                            </a:rPr>
                                            <m:t>−</m:t>
                                          </m:r>
                                          <m:acc>
                                            <m:accPr>
                                              <m:chr m:val="̅"/>
                                              <m:ctrlPr>
                                                <a:rPr lang="en-US" b="0" i="1" smtClean="0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accPr>
                                            <m:e>
                                              <m:r>
                                                <a:rPr lang="en-US" b="0" i="1" smtClean="0">
                                                  <a:latin typeface="Cambria Math" panose="02040503050406030204" pitchFamily="18" charset="0"/>
                                                </a:rPr>
                                                <m:t>𝑥</m:t>
                                              </m:r>
                                            </m:e>
                                          </m:acc>
                                        </m:e>
                                      </m:d>
                                    </m:e>
                                    <m:sup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</m:e>
                              </m:nary>
                            </m:oMath>
                          </a14:m>
                          <a:r>
                            <a:rPr lang="en-US" dirty="0"/>
                            <a:t> 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dirty="0" err="1">
                              <a:latin typeface="Courier New" panose="02070309020205020404" pitchFamily="49" charset="0"/>
                              <a:cs typeface="Courier New" panose="02070309020205020404" pitchFamily="49" charset="0"/>
                            </a:rPr>
                            <a:t>sxx</a:t>
                          </a:r>
                          <a:endParaRPr lang="en-US" dirty="0">
                            <a:latin typeface="Courier New" panose="02070309020205020404" pitchFamily="49" charset="0"/>
                            <a:cs typeface="Courier New" panose="02070309020205020404" pitchFamily="49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070725496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Sample standard deviation 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/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𝑠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sub>
                              </m:s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ad>
                                <m:radPr>
                                  <m:degHide m:val="on"/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sSub>
                                    <m:sSub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𝑠</m:t>
                                      </m:r>
                                    </m:e>
                                    <m:sub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𝑥𝑥</m:t>
                                      </m:r>
                                    </m:sub>
                                  </m:sSub>
                                </m:e>
                              </m:rad>
                            </m:oMath>
                          </a14:m>
                          <a:r>
                            <a:rPr lang="en-US" dirty="0"/>
                            <a:t> 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𝑠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sub>
                              </m:s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ad>
                                <m:radPr>
                                  <m:degHide m:val="on"/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sSub>
                                    <m:sSub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𝑠</m:t>
                                      </m:r>
                                    </m:e>
                                    <m:sub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𝑥𝑥</m:t>
                                      </m:r>
                                    </m:sub>
                                  </m:sSub>
                                </m:e>
                              </m:rad>
                            </m:oMath>
                          </a14:m>
                          <a:r>
                            <a:rPr lang="en-US" dirty="0"/>
                            <a:t> 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dirty="0" err="1">
                              <a:latin typeface="Courier New" panose="02070309020205020404" pitchFamily="49" charset="0"/>
                              <a:cs typeface="Courier New" panose="02070309020205020404" pitchFamily="49" charset="0"/>
                            </a:rPr>
                            <a:t>sx</a:t>
                          </a:r>
                          <a:endParaRPr lang="en-US" dirty="0">
                            <a:latin typeface="Courier New" panose="02070309020205020404" pitchFamily="49" charset="0"/>
                            <a:cs typeface="Courier New" panose="02070309020205020404" pitchFamily="49" charset="0"/>
                          </a:endParaRPr>
                        </a:p>
                        <a:p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925780785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Sample covariance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/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𝑠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𝑥𝑦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dirty="0"/>
                            <a:t> 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den>
                              </m:f>
                              <m:nary>
                                <m:naryPr>
                                  <m:chr m:val="∑"/>
                                  <m:limLoc m:val="subSup"/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naryPr>
                                <m:sub>
                                  <m:r>
                                    <m:rPr>
                                      <m:brk m:alnAt="25"/>
                                    </m:r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=1</m:t>
                                  </m:r>
                                </m:sub>
                                <m:sup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sup>
                                <m:e>
                                  <m:d>
                                    <m:d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lang="en-US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b="0" i="1" smtClean="0">
                                              <a:latin typeface="Cambria Math" panose="02040503050406030204" pitchFamily="18" charset="0"/>
                                            </a:rPr>
                                            <m:t>𝑥</m:t>
                                          </m:r>
                                        </m:e>
                                        <m:sub>
                                          <m:r>
                                            <a:rPr lang="en-US" b="0" i="1" smtClean="0">
                                              <a:latin typeface="Cambria Math" panose="02040503050406030204" pitchFamily="18" charset="0"/>
                                            </a:rPr>
                                            <m:t>𝑖</m:t>
                                          </m:r>
                                        </m:sub>
                                      </m:sSub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−</m:t>
                                      </m:r>
                                      <m:acc>
                                        <m:accPr>
                                          <m:chr m:val="̅"/>
                                          <m:ctrlPr>
                                            <a:rPr lang="en-US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accPr>
                                        <m:e>
                                          <m:r>
                                            <a:rPr lang="en-US" b="0" i="1" smtClean="0">
                                              <a:latin typeface="Cambria Math" panose="02040503050406030204" pitchFamily="18" charset="0"/>
                                            </a:rPr>
                                            <m:t>𝑥</m:t>
                                          </m:r>
                                        </m:e>
                                      </m:acc>
                                    </m:e>
                                  </m:d>
                                  <m:d>
                                    <m:d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lang="en-US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b="0" i="1" smtClean="0">
                                              <a:latin typeface="Cambria Math" panose="02040503050406030204" pitchFamily="18" charset="0"/>
                                            </a:rPr>
                                            <m:t>𝑦</m:t>
                                          </m:r>
                                        </m:e>
                                        <m:sub>
                                          <m:r>
                                            <a:rPr lang="en-US" b="0" i="1" smtClean="0">
                                              <a:latin typeface="Cambria Math" panose="02040503050406030204" pitchFamily="18" charset="0"/>
                                            </a:rPr>
                                            <m:t>𝑖</m:t>
                                          </m:r>
                                        </m:sub>
                                      </m:sSub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−</m:t>
                                      </m:r>
                                      <m:acc>
                                        <m:accPr>
                                          <m:chr m:val="̅"/>
                                          <m:ctrlPr>
                                            <a:rPr lang="en-US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accPr>
                                        <m:e>
                                          <m:r>
                                            <a:rPr lang="en-US" b="0" i="1" smtClean="0">
                                              <a:latin typeface="Cambria Math" panose="02040503050406030204" pitchFamily="18" charset="0"/>
                                            </a:rPr>
                                            <m:t>𝑦</m:t>
                                          </m:r>
                                        </m:e>
                                      </m:acc>
                                    </m:e>
                                  </m:d>
                                </m:e>
                              </m:nary>
                            </m:oMath>
                          </a14:m>
                          <a:r>
                            <a:rPr lang="en-US" dirty="0"/>
                            <a:t> 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dirty="0" err="1">
                              <a:latin typeface="Courier New" panose="02070309020205020404" pitchFamily="49" charset="0"/>
                              <a:cs typeface="Courier New" panose="02070309020205020404" pitchFamily="49" charset="0"/>
                            </a:rPr>
                            <a:t>sxy</a:t>
                          </a:r>
                          <a:endParaRPr lang="en-US" dirty="0">
                            <a:latin typeface="Courier New" panose="02070309020205020404" pitchFamily="49" charset="0"/>
                            <a:cs typeface="Courier New" panose="02070309020205020404" pitchFamily="49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2612842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5" name="Table 4">
                <a:extLst>
                  <a:ext uri="{FF2B5EF4-FFF2-40B4-BE49-F238E27FC236}">
                    <a16:creationId xmlns:a16="http://schemas.microsoft.com/office/drawing/2014/main" id="{91086DA0-EC5B-4F6B-BCE7-07F76E485BB7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404685803"/>
                  </p:ext>
                </p:extLst>
              </p:nvPr>
            </p:nvGraphicFramePr>
            <p:xfrm>
              <a:off x="1211127" y="3262694"/>
              <a:ext cx="9447692" cy="2446593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2361923">
                      <a:extLst>
                        <a:ext uri="{9D8B030D-6E8A-4147-A177-3AD203B41FA5}">
                          <a16:colId xmlns:a16="http://schemas.microsoft.com/office/drawing/2014/main" val="874407200"/>
                        </a:ext>
                      </a:extLst>
                    </a:gridCol>
                    <a:gridCol w="1640849">
                      <a:extLst>
                        <a:ext uri="{9D8B030D-6E8A-4147-A177-3AD203B41FA5}">
                          <a16:colId xmlns:a16="http://schemas.microsoft.com/office/drawing/2014/main" val="664001961"/>
                        </a:ext>
                      </a:extLst>
                    </a:gridCol>
                    <a:gridCol w="3082997">
                      <a:extLst>
                        <a:ext uri="{9D8B030D-6E8A-4147-A177-3AD203B41FA5}">
                          <a16:colId xmlns:a16="http://schemas.microsoft.com/office/drawing/2014/main" val="2377827774"/>
                        </a:ext>
                      </a:extLst>
                    </a:gridCol>
                    <a:gridCol w="2361923">
                      <a:extLst>
                        <a:ext uri="{9D8B030D-6E8A-4147-A177-3AD203B41FA5}">
                          <a16:colId xmlns:a16="http://schemas.microsoft.com/office/drawing/2014/main" val="4127077390"/>
                        </a:ext>
                      </a:extLst>
                    </a:gridCol>
                  </a:tblGrid>
                  <a:tr h="365760"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Statistic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US" dirty="0"/>
                            <a:t>Notation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Formula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Python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99602927"/>
                      </a:ext>
                    </a:extLst>
                  </a:tr>
                  <a:tr h="480251"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Sample mean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44610" t="-82278" r="-333829" b="-46455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30040" t="-82278" r="-77470" b="-46455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err="1">
                              <a:latin typeface="Courier New" panose="02070309020205020404" pitchFamily="49" charset="0"/>
                              <a:cs typeface="Courier New" panose="02070309020205020404" pitchFamily="49" charset="0"/>
                            </a:rPr>
                            <a:t>xm</a:t>
                          </a:r>
                          <a:endParaRPr lang="en-US" dirty="0">
                            <a:latin typeface="Courier New" panose="02070309020205020404" pitchFamily="49" charset="0"/>
                            <a:cs typeface="Courier New" panose="02070309020205020404" pitchFamily="49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011650254"/>
                      </a:ext>
                    </a:extLst>
                  </a:tr>
                  <a:tr h="480251"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Sample variance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44610" t="-182278" r="-333829" b="-36455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30040" t="-182278" r="-77470" b="-36455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dirty="0" err="1">
                              <a:latin typeface="Courier New" panose="02070309020205020404" pitchFamily="49" charset="0"/>
                              <a:cs typeface="Courier New" panose="02070309020205020404" pitchFamily="49" charset="0"/>
                            </a:rPr>
                            <a:t>sxx</a:t>
                          </a:r>
                          <a:endParaRPr lang="en-US" dirty="0">
                            <a:latin typeface="Courier New" panose="02070309020205020404" pitchFamily="49" charset="0"/>
                            <a:cs typeface="Courier New" panose="02070309020205020404" pitchFamily="49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070725496"/>
                      </a:ext>
                    </a:extLst>
                  </a:tr>
                  <a:tr h="640080"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Sample standard deviation 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44610" t="-212381" r="-333829" b="-17428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30040" t="-212381" r="-77470" b="-17428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dirty="0" err="1">
                              <a:latin typeface="Courier New" panose="02070309020205020404" pitchFamily="49" charset="0"/>
                              <a:cs typeface="Courier New" panose="02070309020205020404" pitchFamily="49" charset="0"/>
                            </a:rPr>
                            <a:t>sx</a:t>
                          </a:r>
                          <a:endParaRPr lang="en-US" dirty="0">
                            <a:latin typeface="Courier New" panose="02070309020205020404" pitchFamily="49" charset="0"/>
                            <a:cs typeface="Courier New" panose="02070309020205020404" pitchFamily="49" charset="0"/>
                          </a:endParaRPr>
                        </a:p>
                        <a:p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925780785"/>
                      </a:ext>
                    </a:extLst>
                  </a:tr>
                  <a:tr h="480251"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Sample covariance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44610" t="-415190" r="-333829" b="-13164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30040" t="-415190" r="-77470" b="-13164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dirty="0" err="1">
                              <a:latin typeface="Courier New" panose="02070309020205020404" pitchFamily="49" charset="0"/>
                              <a:cs typeface="Courier New" panose="02070309020205020404" pitchFamily="49" charset="0"/>
                            </a:rPr>
                            <a:t>sxy</a:t>
                          </a:r>
                          <a:endParaRPr lang="en-US" dirty="0">
                            <a:latin typeface="Courier New" panose="02070309020205020404" pitchFamily="49" charset="0"/>
                            <a:cs typeface="Courier New" panose="02070309020205020404" pitchFamily="49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2612842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242649296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Motivating Example:  Predicting the mpg of a car</a:t>
            </a:r>
          </a:p>
          <a:p>
            <a:r>
              <a:rPr lang="en-US" dirty="0"/>
              <a:t>Linear Model</a:t>
            </a:r>
          </a:p>
          <a:p>
            <a:r>
              <a:rPr lang="en-US" dirty="0"/>
              <a:t>Least Squares Fit Problem</a:t>
            </a:r>
          </a:p>
          <a:p>
            <a:r>
              <a:rPr lang="en-US" dirty="0"/>
              <a:t>Sample Mean and Variance</a:t>
            </a:r>
          </a:p>
          <a:p>
            <a:r>
              <a:rPr lang="en-US" dirty="0"/>
              <a:t>LS Fit Solution</a:t>
            </a:r>
          </a:p>
          <a:p>
            <a:r>
              <a:rPr lang="en-US" dirty="0"/>
              <a:t>Assessing Goodness of Fit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637A9-119A-49DA-BD12-AAC58B377D80}" type="slidenum">
              <a:rPr lang="en-US" smtClean="0"/>
              <a:t>29</a:t>
            </a:fld>
            <a:endParaRPr lang="en-US" dirty="0"/>
          </a:p>
        </p:txBody>
      </p:sp>
      <p:sp>
        <p:nvSpPr>
          <p:cNvPr id="5" name="Arrow: Right 4"/>
          <p:cNvSpPr/>
          <p:nvPr/>
        </p:nvSpPr>
        <p:spPr>
          <a:xfrm>
            <a:off x="352255" y="3322792"/>
            <a:ext cx="938784" cy="484632"/>
          </a:xfrm>
          <a:prstGeom prst="rightArrow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7183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Motivating Example:  Predicting the mpg of a car</a:t>
            </a:r>
          </a:p>
          <a:p>
            <a:r>
              <a:rPr lang="en-US" dirty="0"/>
              <a:t>Linear Model</a:t>
            </a:r>
          </a:p>
          <a:p>
            <a:r>
              <a:rPr lang="en-US" dirty="0"/>
              <a:t>Least Squares Fit Problem</a:t>
            </a:r>
          </a:p>
          <a:p>
            <a:r>
              <a:rPr lang="en-US" dirty="0"/>
              <a:t>Sample Mean and Variance</a:t>
            </a:r>
          </a:p>
          <a:p>
            <a:r>
              <a:rPr lang="en-US" dirty="0"/>
              <a:t>LS Fit Solution</a:t>
            </a:r>
          </a:p>
          <a:p>
            <a:r>
              <a:rPr lang="en-US" dirty="0"/>
              <a:t>Assessing Goodness of Fit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637A9-119A-49DA-BD12-AAC58B377D80}" type="slidenum">
              <a:rPr lang="en-US" smtClean="0"/>
              <a:t>3</a:t>
            </a:fld>
            <a:endParaRPr lang="en-US" dirty="0"/>
          </a:p>
        </p:txBody>
      </p:sp>
      <p:sp>
        <p:nvSpPr>
          <p:cNvPr id="5" name="Arrow: Right 4"/>
          <p:cNvSpPr/>
          <p:nvPr/>
        </p:nvSpPr>
        <p:spPr>
          <a:xfrm>
            <a:off x="326498" y="1449124"/>
            <a:ext cx="938784" cy="484632"/>
          </a:xfrm>
          <a:prstGeom prst="rightArrow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590701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Minimizing RSS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To minimize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</a:rPr>
                      <m:t>RSS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𝛽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𝛽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dirty="0"/>
                  <a:t> take partial derivatives:</a:t>
                </a:r>
                <a:br>
                  <a:rPr lang="en-US" dirty="0"/>
                </a:br>
                <a14:m>
                  <m:oMath xmlns:m="http://schemas.openxmlformats.org/officeDocument/2006/math"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𝜕</m:t>
                        </m:r>
                        <m:r>
                          <m:rPr>
                            <m:nor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RSS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𝜕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𝛽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=0,   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</a:rPr>
                          <m:t>𝜕</m:t>
                        </m:r>
                        <m:r>
                          <m:rPr>
                            <m:nor/>
                          </m:rPr>
                          <a:rPr lang="en-US">
                            <a:latin typeface="Cambria Math" panose="02040503050406030204" pitchFamily="18" charset="0"/>
                          </a:rPr>
                          <m:t>RSS</m:t>
                        </m:r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</a:rPr>
                          <m:t>𝜕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𝛽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den>
                    </m:f>
                    <m:r>
                      <a:rPr lang="en-US" i="1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endParaRPr lang="en-US" dirty="0"/>
              </a:p>
              <a:p>
                <a:r>
                  <a:rPr lang="en-US" dirty="0"/>
                  <a:t>Taking derivatives we get two conditions (proof on board):</a:t>
                </a:r>
                <a:br>
                  <a:rPr lang="en-US" dirty="0"/>
                </a:br>
                <a14:m>
                  <m:oMath xmlns:m="http://schemas.openxmlformats.org/officeDocument/2006/math">
                    <m:nary>
                      <m:naryPr>
                        <m:chr m:val="∑"/>
                        <m:limLoc m:val="subSup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5"/>
                          </m:rP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𝑁</m:t>
                        </m:r>
                      </m:sup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𝜖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nary>
                    <m:r>
                      <a:rPr lang="en-US" b="0" i="1" smtClean="0">
                        <a:latin typeface="Cambria Math" panose="02040503050406030204" pitchFamily="18" charset="0"/>
                      </a:rPr>
                      <m:t>=0,  </m:t>
                    </m:r>
                    <m:nary>
                      <m:naryPr>
                        <m:chr m:val="∑"/>
                        <m:limLoc m:val="subSup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5"/>
                          </m:rPr>
                          <a:rPr lang="en-US" i="1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𝑁</m:t>
                        </m:r>
                      </m:sup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sSub>
                              <m:sSub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𝜖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nary>
                    <m:r>
                      <a:rPr lang="en-US" i="1">
                        <a:latin typeface="Cambria Math" panose="02040503050406030204" pitchFamily="18" charset="0"/>
                      </a:rPr>
                      <m:t>=0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  </m:t>
                    </m:r>
                    <m:r>
                      <m:rPr>
                        <m:nor/>
                      </m:rPr>
                      <a:rPr lang="en-US" b="0" i="0" smtClean="0">
                        <a:latin typeface="Cambria Math" panose="02040503050406030204" pitchFamily="18" charset="0"/>
                      </a:rPr>
                      <m:t>where</m:t>
                    </m:r>
                    <m:r>
                      <m:rPr>
                        <m:nor/>
                      </m:rPr>
                      <a:rPr lang="en-US" b="0" i="0" smtClean="0">
                        <a:latin typeface="Cambria Math" panose="02040503050406030204" pitchFamily="18" charset="0"/>
                      </a:rPr>
                      <m:t>  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𝜖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𝛽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𝛽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endParaRPr lang="en-US" dirty="0"/>
              </a:p>
              <a:p>
                <a:endParaRPr lang="en-US" dirty="0"/>
              </a:p>
              <a:p>
                <a:r>
                  <a:rPr lang="en-US" dirty="0">
                    <a:solidFill>
                      <a:schemeClr val="tx2">
                        <a:lumMod val="60000"/>
                        <a:lumOff val="40000"/>
                      </a:schemeClr>
                    </a:solidFill>
                  </a:rPr>
                  <a:t>Regression equation</a:t>
                </a:r>
                <a:r>
                  <a:rPr lang="en-US" dirty="0"/>
                  <a:t>:</a:t>
                </a:r>
              </a:p>
              <a:p>
                <a:pPr lvl="1"/>
                <a:r>
                  <a:rPr lang="en-US" dirty="0"/>
                  <a:t>After some manipulation, (proof on board), solution to optimal slope and intercept:</a:t>
                </a:r>
                <a:br>
                  <a:rPr lang="en-US" dirty="0"/>
                </a:br>
                <a:endParaRPr lang="en-US" dirty="0"/>
              </a:p>
              <a:p>
                <a:pPr marL="201168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𝛽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𝑥𝑦</m:t>
                              </m:r>
                            </m:sub>
                          </m:sSub>
                        </m:num>
                        <m:den>
                          <m:sSubSup>
                            <m:sSub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b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𝑥𝑦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b>
                          </m:sSub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,   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𝛽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acc>
                        <m:accPr>
                          <m:chr m:val="̅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</m:acc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𝛽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acc>
                        <m:accPr>
                          <m:chr m:val="̅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acc>
                    </m:oMath>
                  </m:oMathPara>
                </a14:m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455" t="-154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637A9-119A-49DA-BD12-AAC58B377D80}" type="slidenum">
              <a:rPr lang="en-US" smtClean="0"/>
              <a:t>30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132507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Simple Example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7280" y="1539277"/>
            <a:ext cx="4422676" cy="4329817"/>
          </a:xfrm>
        </p:spPr>
        <p:txBody>
          <a:bodyPr/>
          <a:lstStyle/>
          <a:p>
            <a:r>
              <a:rPr lang="en-US" dirty="0"/>
              <a:t>From:  </a:t>
            </a:r>
            <a:br>
              <a:rPr lang="en-US" dirty="0"/>
            </a:br>
            <a:r>
              <a:rPr lang="en-US" dirty="0">
                <a:hlinkClick r:id="rId2"/>
              </a:rPr>
              <a:t>http://stattrek.com/regression/regression-example.aspx?Tutorial=AP</a:t>
            </a:r>
            <a:endParaRPr lang="en-US" dirty="0"/>
          </a:p>
          <a:p>
            <a:pPr lvl="1"/>
            <a:r>
              <a:rPr lang="en-US" dirty="0"/>
              <a:t>Very nice simple problems</a:t>
            </a:r>
          </a:p>
          <a:p>
            <a:r>
              <a:rPr lang="en-US" dirty="0"/>
              <a:t>Predict aptitude on one test from an earlier test</a:t>
            </a:r>
          </a:p>
          <a:p>
            <a:r>
              <a:rPr lang="en-US" dirty="0"/>
              <a:t>Draw a scatter plot and regression line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637A9-119A-49DA-BD12-AAC58B377D80}" type="slidenum">
              <a:rPr lang="en-US" smtClean="0"/>
              <a:t>31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21655" y="667751"/>
            <a:ext cx="5534025" cy="4505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353366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6D54B8-AEA5-46C2-B44E-7BCF47FD77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Auto Example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3087BE1-B931-4769-AD55-2C0F5262B9D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1539277"/>
            <a:ext cx="4551852" cy="4329817"/>
          </a:xfrm>
        </p:spPr>
        <p:txBody>
          <a:bodyPr/>
          <a:lstStyle/>
          <a:p>
            <a:r>
              <a:rPr lang="en-US" dirty="0"/>
              <a:t>Python code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0FD2EA7-019F-4A87-94AE-4D82CD97A0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637A9-119A-49DA-BD12-AAC58B377D80}" type="slidenum">
              <a:rPr lang="en-US" smtClean="0"/>
              <a:t>32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19D1326-4AEB-419A-8C9C-15737481638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0539" y="2292893"/>
            <a:ext cx="4420455" cy="301575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5FA0A83E-B807-40EB-9E05-7A22667E5B94}"/>
                  </a:ext>
                </a:extLst>
              </p:cNvPr>
              <p:cNvSpPr txBox="1"/>
              <p:nvPr/>
            </p:nvSpPr>
            <p:spPr>
              <a:xfrm>
                <a:off x="5783872" y="4259107"/>
                <a:ext cx="3023456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:r>
                  <a:rPr lang="en-US" dirty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rPr>
                  <a:t>Regression line:</a:t>
                </a:r>
                <a:br>
                  <a:rPr lang="en-US" dirty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rPr>
                </a:b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mpg</m:t>
                      </m:r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𝛽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𝛽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horsepower</m:t>
                      </m:r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5FA0A83E-B807-40EB-9E05-7A22667E5B9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83872" y="4259107"/>
                <a:ext cx="3023456" cy="646331"/>
              </a:xfrm>
              <a:prstGeom prst="rect">
                <a:avLst/>
              </a:prstGeom>
              <a:blipFill>
                <a:blip r:embed="rId3"/>
                <a:stretch>
                  <a:fillRect l="-1815" t="-5660" b="-660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E8FF2704-2F8E-4C4F-9FB6-F3F8DD768E56}"/>
              </a:ext>
            </a:extLst>
          </p:cNvPr>
          <p:cNvCxnSpPr>
            <a:cxnSpLocks/>
          </p:cNvCxnSpPr>
          <p:nvPr/>
        </p:nvCxnSpPr>
        <p:spPr>
          <a:xfrm flipH="1">
            <a:off x="4552137" y="4582273"/>
            <a:ext cx="1096995" cy="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>
            <a:extLst>
              <a:ext uri="{FF2B5EF4-FFF2-40B4-BE49-F238E27FC236}">
                <a16:creationId xmlns:a16="http://schemas.microsoft.com/office/drawing/2014/main" id="{F67A1493-8D1C-4E5C-B518-877092AD29E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09375" y="1603670"/>
            <a:ext cx="2803614" cy="1534737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F0C35C37-8397-4175-9F18-1252F69D3EA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09375" y="3415263"/>
            <a:ext cx="4260537" cy="4205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440001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Motivating Example:  Predicting the mpg of a car</a:t>
            </a:r>
          </a:p>
          <a:p>
            <a:r>
              <a:rPr lang="en-US" dirty="0"/>
              <a:t>Linear Model</a:t>
            </a:r>
          </a:p>
          <a:p>
            <a:r>
              <a:rPr lang="en-US" dirty="0"/>
              <a:t>Least Squares Fit Problem</a:t>
            </a:r>
          </a:p>
          <a:p>
            <a:r>
              <a:rPr lang="en-US" dirty="0"/>
              <a:t>Sample Mean and Variance</a:t>
            </a:r>
          </a:p>
          <a:p>
            <a:r>
              <a:rPr lang="en-US" dirty="0"/>
              <a:t>LS Fit Solution</a:t>
            </a:r>
          </a:p>
          <a:p>
            <a:r>
              <a:rPr lang="en-US" dirty="0"/>
              <a:t>Assessing Goodness of Fit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637A9-119A-49DA-BD12-AAC58B377D80}" type="slidenum">
              <a:rPr lang="en-US" smtClean="0"/>
              <a:t>33</a:t>
            </a:fld>
            <a:endParaRPr lang="en-US" dirty="0"/>
          </a:p>
        </p:txBody>
      </p:sp>
      <p:sp>
        <p:nvSpPr>
          <p:cNvPr id="5" name="Arrow: Right 4"/>
          <p:cNvSpPr/>
          <p:nvPr/>
        </p:nvSpPr>
        <p:spPr>
          <a:xfrm>
            <a:off x="390891" y="3704185"/>
            <a:ext cx="938784" cy="484632"/>
          </a:xfrm>
          <a:prstGeom prst="rightArrow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847096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Minimum RSS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835012" y="1492485"/>
                <a:ext cx="10058400" cy="4329817"/>
              </a:xfrm>
            </p:spPr>
            <p:txBody>
              <a:bodyPr/>
              <a:lstStyle/>
              <a:p>
                <a:r>
                  <a:rPr lang="en-US" dirty="0"/>
                  <a:t>Minimum RSS (Proof on board)</a:t>
                </a:r>
                <a:br>
                  <a:rPr lang="en-US" dirty="0"/>
                </a:br>
                <a14:m>
                  <m:oMath xmlns:m="http://schemas.openxmlformats.org/officeDocument/2006/math">
                    <m:limLow>
                      <m:limLow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limLowPr>
                      <m:e>
                        <m:r>
                          <m:rPr>
                            <m:sty m:val="p"/>
                          </m:rPr>
                          <a:rPr lang="en-US" dirty="0" smtClean="0">
                            <a:latin typeface="Cambria Math" panose="02040503050406030204" pitchFamily="18" charset="0"/>
                          </a:rPr>
                          <m:t>m</m:t>
                        </m:r>
                        <m:r>
                          <m:rPr>
                            <m:sty m:val="p"/>
                          </m:rPr>
                          <a:rPr lang="en-US" b="0" i="0" dirty="0" smtClean="0">
                            <a:latin typeface="Cambria Math" panose="02040503050406030204" pitchFamily="18" charset="0"/>
                          </a:rPr>
                          <m:t>in</m:t>
                        </m:r>
                      </m:e>
                      <m:lim>
                        <m:sSub>
                          <m:sSubPr>
                            <m:ctrlP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𝛽</m:t>
                            </m:r>
                          </m:e>
                          <m:sub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𝛽</m:t>
                            </m:r>
                          </m:e>
                          <m:sub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lim>
                    </m:limLow>
                    <m:r>
                      <a:rPr lang="en-US" b="0" i="0" dirty="0" smtClean="0">
                        <a:latin typeface="Cambria Math" panose="02040503050406030204" pitchFamily="18" charset="0"/>
                      </a:rPr>
                      <m:t>  </m:t>
                    </m:r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</a:rPr>
                      <m:t>RSS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𝛽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𝛽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𝑁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1−</m:t>
                        </m:r>
                        <m:sSubSup>
                          <m:sSub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𝑟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𝑥𝑦</m:t>
                            </m:r>
                          </m:sub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bSup>
                      </m:e>
                    </m:d>
                    <m:sSubSup>
                      <m:sSub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sub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bSup>
                  </m:oMath>
                </a14:m>
                <a:endParaRPr lang="en-US" dirty="0"/>
              </a:p>
              <a:p>
                <a:endParaRPr lang="en-US" dirty="0"/>
              </a:p>
              <a:p>
                <a:r>
                  <a:rPr lang="en-US" dirty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rPr>
                  <a:t>Coefficient of Determination</a:t>
                </a:r>
                <a:r>
                  <a:rPr lang="en-US" dirty="0"/>
                  <a:t>: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bSup>
                      <m:sSub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𝑥𝑦</m:t>
                        </m:r>
                      </m:sub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bSup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Explains portion of variance in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US" dirty="0"/>
                  <a:t> explained by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endParaRPr lang="en-US" dirty="0"/>
              </a:p>
              <a:p>
                <a:pPr lvl="1"/>
                <a14:m>
                  <m:oMath xmlns:m="http://schemas.openxmlformats.org/officeDocument/2006/math">
                    <m:sSubSup>
                      <m:sSub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𝑦</m:t>
                        </m:r>
                      </m:sub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bSup>
                  </m:oMath>
                </a14:m>
                <a:r>
                  <a:rPr lang="en-US" dirty="0"/>
                  <a:t>=variance in target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endParaRPr lang="en-US" dirty="0"/>
              </a:p>
              <a:p>
                <a:pPr lvl="1"/>
                <a14:m>
                  <m:oMath xmlns:m="http://schemas.openxmlformats.org/officeDocument/2006/math"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1−</m:t>
                        </m:r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𝑅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d>
                    <m:sSubSup>
                      <m:sSub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𝑦</m:t>
                        </m:r>
                      </m:sub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bSup>
                  </m:oMath>
                </a14:m>
                <a:r>
                  <a:rPr lang="en-US" dirty="0"/>
                  <a:t>=residual sum of squares after accounting for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endParaRPr lang="en-US" dirty="0"/>
              </a:p>
              <a:p>
                <a:pPr lvl="1"/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5012" y="1492485"/>
                <a:ext cx="10058400" cy="4329817"/>
              </a:xfrm>
              <a:blipFill>
                <a:blip r:embed="rId2"/>
                <a:stretch>
                  <a:fillRect l="-1455" t="-154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637A9-119A-49DA-BD12-AAC58B377D80}" type="slidenum">
              <a:rPr lang="en-US" smtClean="0"/>
              <a:t>34</a:t>
            </a:fld>
            <a:endParaRPr lang="en-US" dirty="0"/>
          </a:p>
        </p:txBody>
      </p:sp>
      <p:pic>
        <p:nvPicPr>
          <p:cNvPr id="2050" name="Picture 2" descr="Graphs with different r-square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2081" y="2527567"/>
            <a:ext cx="4383151" cy="16814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09488019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Visually seeing correlation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097280" y="1539277"/>
                <a:ext cx="6477979" cy="1788139"/>
              </a:xfrm>
            </p:spPr>
            <p:txBody>
              <a:bodyPr>
                <a:normAutofit/>
              </a:bodyPr>
              <a:lstStyle/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p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=</m:t>
                    </m:r>
                    <m:sSubSup>
                      <m:sSubSup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𝑥𝑦</m:t>
                        </m:r>
                      </m:sub>
                      <m:sup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bSup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≈1:</m:t>
                    </m:r>
                  </m:oMath>
                </a14:m>
                <a:r>
                  <a:rPr lang="en-US" dirty="0"/>
                  <a:t>   Linear model is a very good fit</a:t>
                </a:r>
              </a:p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p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i="1" dirty="0">
                        <a:latin typeface="Cambria Math" panose="02040503050406030204" pitchFamily="18" charset="0"/>
                      </a:rPr>
                      <m:t>=</m:t>
                    </m:r>
                    <m:sSubSup>
                      <m:sSubSup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𝑥𝑦</m:t>
                        </m:r>
                      </m:sub>
                      <m:sup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bSup>
                    <m:r>
                      <a:rPr lang="en-US" i="1" dirty="0">
                        <a:latin typeface="Cambria Math" panose="02040503050406030204" pitchFamily="18" charset="0"/>
                      </a:rPr>
                      <m:t>≈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0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:</m:t>
                    </m:r>
                  </m:oMath>
                </a14:m>
                <a:r>
                  <a:rPr lang="en-US" dirty="0"/>
                  <a:t>   Linear model is a poor fit.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𝛽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𝑟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𝑥𝑦</m:t>
                            </m:r>
                          </m:sub>
                        </m:sSub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sub>
                        </m:sSub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⇒</m:t>
                    </m:r>
                  </m:oMath>
                </a14:m>
                <a:r>
                  <a:rPr lang="en-US" dirty="0"/>
                  <a:t>  Sign(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𝛽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dirty="0"/>
                  <a:t> ) = Sign(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𝑥𝑦</m:t>
                        </m:r>
                      </m:sub>
                    </m:sSub>
                  </m:oMath>
                </a14:m>
                <a:r>
                  <a:rPr lang="en-US" dirty="0"/>
                  <a:t>)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097280" y="1539277"/>
                <a:ext cx="6477979" cy="1788139"/>
              </a:xfrm>
              <a:blipFill>
                <a:blip r:embed="rId2"/>
                <a:stretch>
                  <a:fillRect l="-2258" t="-307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637A9-119A-49DA-BD12-AAC58B377D80}" type="slidenum">
              <a:rPr lang="en-US" smtClean="0"/>
              <a:t>35</a:t>
            </a:fld>
            <a:endParaRPr lang="en-US" dirty="0"/>
          </a:p>
        </p:txBody>
      </p:sp>
      <p:pic>
        <p:nvPicPr>
          <p:cNvPr id="3074" name="Picture 2" descr="https://upload.wikimedia.org/wikipedia/commons/thumb/d/d4/Correlation_examples2.svg/400px-Correlation_examples2.svg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0812" y="3602167"/>
            <a:ext cx="3810000" cy="1743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6837736" y="3406537"/>
                <a:ext cx="3874907" cy="39126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Linear models with varying levels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𝑥𝑦</m:t>
                        </m:r>
                      </m:sub>
                    </m:sSub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37736" y="3406537"/>
                <a:ext cx="3874907" cy="391261"/>
              </a:xfrm>
              <a:prstGeom prst="rect">
                <a:avLst/>
              </a:prstGeom>
              <a:blipFill>
                <a:blip r:embed="rId4"/>
                <a:stretch>
                  <a:fillRect l="-1417" t="-7813" b="-2031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Box 6"/>
          <p:cNvSpPr txBox="1"/>
          <p:nvPr/>
        </p:nvSpPr>
        <p:spPr>
          <a:xfrm>
            <a:off x="6837736" y="5087583"/>
            <a:ext cx="312842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No linear relationship</a:t>
            </a:r>
            <a:br>
              <a:rPr lang="en-US" dirty="0"/>
            </a:br>
            <a:r>
              <a:rPr lang="en-US" dirty="0"/>
              <a:t>But, may be other relationships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837736" y="4205881"/>
            <a:ext cx="13846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Very good fit</a:t>
            </a:r>
          </a:p>
        </p:txBody>
      </p:sp>
      <p:cxnSp>
        <p:nvCxnSpPr>
          <p:cNvPr id="9" name="Straight Arrow Connector 8"/>
          <p:cNvCxnSpPr>
            <a:stCxn id="5" idx="1"/>
          </p:cNvCxnSpPr>
          <p:nvPr/>
        </p:nvCxnSpPr>
        <p:spPr>
          <a:xfrm flipH="1">
            <a:off x="5684110" y="3602168"/>
            <a:ext cx="1153626" cy="11651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 flipH="1">
            <a:off x="5801556" y="4392871"/>
            <a:ext cx="1036181" cy="846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 flipH="1" flipV="1">
            <a:off x="5684110" y="5167962"/>
            <a:ext cx="1153627" cy="24278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44228806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When the Error is Large…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87305" y="1655632"/>
            <a:ext cx="5634135" cy="4329817"/>
          </a:xfrm>
        </p:spPr>
        <p:txBody>
          <a:bodyPr/>
          <a:lstStyle/>
          <a:p>
            <a:r>
              <a:rPr lang="en-US" dirty="0"/>
              <a:t>Many sources of error for a linear model</a:t>
            </a:r>
          </a:p>
          <a:p>
            <a:r>
              <a:rPr lang="en-US" dirty="0"/>
              <a:t>Always good to visually inspect the scatter plot</a:t>
            </a:r>
          </a:p>
          <a:p>
            <a:pPr lvl="1"/>
            <a:r>
              <a:rPr lang="en-US" dirty="0"/>
              <a:t>Look for trends</a:t>
            </a:r>
          </a:p>
          <a:p>
            <a:r>
              <a:rPr lang="en-US" dirty="0"/>
              <a:t>Example to the left</a:t>
            </a:r>
          </a:p>
          <a:p>
            <a:pPr lvl="1"/>
            <a:r>
              <a:rPr lang="en-US" dirty="0"/>
              <a:t>All four data sets have same regression line</a:t>
            </a:r>
          </a:p>
          <a:p>
            <a:pPr lvl="1"/>
            <a:r>
              <a:rPr lang="en-US" dirty="0"/>
              <a:t>But, errors and their reasons are different</a:t>
            </a:r>
          </a:p>
          <a:p>
            <a:r>
              <a:rPr lang="en-US" dirty="0"/>
              <a:t>How would you describe these errors?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637A9-119A-49DA-BD12-AAC58B377D80}" type="slidenum">
              <a:rPr lang="en-US" smtClean="0"/>
              <a:t>36</a:t>
            </a:fld>
            <a:endParaRPr lang="en-US" dirty="0"/>
          </a:p>
        </p:txBody>
      </p:sp>
      <p:pic>
        <p:nvPicPr>
          <p:cNvPr id="3074" name="Picture 2" descr="https://upload.wikimedia.org/wikipedia/commons/thumb/e/ec/Anscombe%27s_quartet_3.svg/425px-Anscombe%27s_quartet_3.svg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8223" y="1655632"/>
            <a:ext cx="4790025" cy="34826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62812167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BDDD66-5D5A-4D19-8C6B-FFEB898D97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Better Model for the Auto Example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6F88025-D301-4B5B-9EB2-8E02B478C74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Fit the inverse: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mpg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 </m:t>
                        </m:r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𝛽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𝛽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m:rPr>
                        <m:nor/>
                      </m:rPr>
                      <a:rPr lang="en-US" b="0" i="0" smtClean="0">
                        <a:latin typeface="Cambria Math" panose="02040503050406030204" pitchFamily="18" charset="0"/>
                      </a:rPr>
                      <m:t>horsepower</m:t>
                    </m:r>
                  </m:oMath>
                </a14:m>
                <a:endParaRPr lang="en-US" dirty="0"/>
              </a:p>
              <a:p>
                <a:r>
                  <a:rPr lang="en-US" dirty="0"/>
                  <a:t>Uses a nonlinear transformation</a:t>
                </a:r>
              </a:p>
              <a:p>
                <a:r>
                  <a:rPr lang="en-US" dirty="0"/>
                  <a:t>Will cover this idea later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6F88025-D301-4B5B-9EB2-8E02B478C74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455" t="-1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360AD86-FCD2-4007-A5B7-8CD09BC238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637A9-119A-49DA-BD12-AAC58B377D80}" type="slidenum">
              <a:rPr lang="en-US" smtClean="0"/>
              <a:t>37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6952A5F-F1F9-4705-AEFE-DE3779E0E24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20158" y="1539277"/>
            <a:ext cx="4781636" cy="313481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8155" y="2992064"/>
            <a:ext cx="4625889" cy="30894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438516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Example:  What Determines mpg in a Car?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What engine characteristics determine fuel efficiency?</a:t>
            </a:r>
          </a:p>
          <a:p>
            <a:r>
              <a:rPr lang="en-US" dirty="0"/>
              <a:t>Why would a data scientist be hired to answer this question?</a:t>
            </a:r>
          </a:p>
          <a:p>
            <a:r>
              <a:rPr lang="en-US" dirty="0"/>
              <a:t>Not to help purchasing a specific car.</a:t>
            </a:r>
          </a:p>
          <a:p>
            <a:pPr lvl="1"/>
            <a:r>
              <a:rPr lang="en-US" dirty="0"/>
              <a:t>The mpg for a currently available car is already known.</a:t>
            </a:r>
          </a:p>
          <a:p>
            <a:pPr lvl="1"/>
            <a:r>
              <a:rPr lang="en-US" dirty="0"/>
              <a:t>(If the car company isn’t lying?)</a:t>
            </a:r>
          </a:p>
          <a:p>
            <a:r>
              <a:rPr lang="en-US" dirty="0"/>
              <a:t>To guide building new cars.</a:t>
            </a:r>
          </a:p>
          <a:p>
            <a:pPr lvl="1"/>
            <a:r>
              <a:rPr lang="en-US" dirty="0"/>
              <a:t>Understand what is reasonably achievable before full design</a:t>
            </a:r>
          </a:p>
          <a:p>
            <a:r>
              <a:rPr lang="en-US" dirty="0"/>
              <a:t>To find cars that are outside the trend.</a:t>
            </a:r>
          </a:p>
          <a:p>
            <a:pPr lvl="1"/>
            <a:r>
              <a:rPr lang="en-US" dirty="0"/>
              <a:t>Example:  What cars give great mpg for the cost or size?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637A9-119A-49DA-BD12-AAC58B377D80}" type="slidenum">
              <a:rPr lang="en-US" smtClean="0"/>
              <a:t>4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97248" y="2396509"/>
            <a:ext cx="2667000" cy="1714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867682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76DD85-3A47-4934-B484-4155003DC8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Demo in </a:t>
            </a:r>
            <a:r>
              <a:rPr lang="en-US" dirty="0" err="1"/>
              <a:t>Github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4DF8060-0899-4DE1-A5A2-2F2A1AD3C63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1635072"/>
            <a:ext cx="10058400" cy="639441"/>
          </a:xfrm>
        </p:spPr>
        <p:txBody>
          <a:bodyPr>
            <a:normAutofit fontScale="92500"/>
          </a:bodyPr>
          <a:lstStyle/>
          <a:p>
            <a:r>
              <a:rPr lang="en-US" dirty="0">
                <a:hlinkClick r:id="rId2"/>
              </a:rPr>
              <a:t>  https://github.com/sdrangan/introml/blob/master/unit02_simp_lin_reg/demo2_auto_mpg.ipynb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C97F1AF-7088-426E-92BA-32566DBE58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637A9-119A-49DA-BD12-AAC58B377D80}" type="slidenum">
              <a:rPr lang="en-US" smtClean="0"/>
              <a:t>5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9D3E0D0-5BE3-4962-927C-8A351826E84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84514" y="2309833"/>
            <a:ext cx="6471523" cy="3821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986802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Getting Data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Data from UCI dataset library:  </a:t>
            </a:r>
            <a:r>
              <a:rPr lang="en-US" dirty="0">
                <a:hlinkClick r:id="rId2"/>
              </a:rPr>
              <a:t>https://archive.ics.uci.edu/ml/datasets.html</a:t>
            </a:r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637A9-119A-49DA-BD12-AAC58B377D80}" type="slidenum">
              <a:rPr lang="en-US" smtClean="0"/>
              <a:t>6</a:t>
            </a:fld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4035" y="2071521"/>
            <a:ext cx="6822871" cy="3265328"/>
          </a:xfrm>
          <a:prstGeom prst="rect">
            <a:avLst/>
          </a:prstGeom>
        </p:spPr>
      </p:pic>
      <p:cxnSp>
        <p:nvCxnSpPr>
          <p:cNvPr id="8" name="Straight Arrow Connector 7"/>
          <p:cNvCxnSpPr/>
          <p:nvPr/>
        </p:nvCxnSpPr>
        <p:spPr>
          <a:xfrm flipH="1">
            <a:off x="7863840" y="4968240"/>
            <a:ext cx="633984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8556193" y="4783574"/>
            <a:ext cx="15812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Today’s lecture</a:t>
            </a:r>
          </a:p>
        </p:txBody>
      </p:sp>
    </p:spTree>
    <p:extLst>
      <p:ext uri="{BB962C8B-B14F-4D97-AF65-F5344CB8AC3E}">
        <p14:creationId xmlns:p14="http://schemas.microsoft.com/office/powerpoint/2010/main" val="418326548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AFCAFE-EA49-4999-B6FA-643BA496B7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Python Packages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0A00139-8BCC-4372-B689-0B52EA0E3E5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Python has many powerful </a:t>
            </a:r>
            <a:r>
              <a:rPr lang="en-US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packages</a:t>
            </a:r>
          </a:p>
          <a:p>
            <a:r>
              <a:rPr lang="en-US" dirty="0"/>
              <a:t>This demo uses three key packages</a:t>
            </a:r>
          </a:p>
          <a:p>
            <a:r>
              <a:rPr lang="en-US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Pandas</a:t>
            </a:r>
            <a:r>
              <a:rPr lang="en-US" dirty="0"/>
              <a:t>:  </a:t>
            </a:r>
          </a:p>
          <a:p>
            <a:pPr lvl="1"/>
            <a:r>
              <a:rPr lang="en-US" dirty="0"/>
              <a:t>Used for reading and writing data files</a:t>
            </a:r>
          </a:p>
          <a:p>
            <a:pPr lvl="1"/>
            <a:r>
              <a:rPr lang="en-US" dirty="0"/>
              <a:t>Loads data into </a:t>
            </a:r>
            <a:r>
              <a:rPr lang="en-US" dirty="0" err="1"/>
              <a:t>dataframes</a:t>
            </a:r>
            <a:endParaRPr lang="en-US" dirty="0"/>
          </a:p>
          <a:p>
            <a:r>
              <a:rPr lang="en-US" dirty="0" err="1">
                <a:solidFill>
                  <a:schemeClr val="accent1">
                    <a:lumMod val="60000"/>
                    <a:lumOff val="40000"/>
                  </a:schemeClr>
                </a:solidFill>
              </a:rPr>
              <a:t>Numpy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  <a:p>
            <a:pPr lvl="1"/>
            <a:r>
              <a:rPr lang="en-US" dirty="0"/>
              <a:t>Numerical operations including linear algebra</a:t>
            </a:r>
          </a:p>
          <a:p>
            <a:pPr lvl="1"/>
            <a:r>
              <a:rPr lang="en-US" dirty="0"/>
              <a:t>Data is stored in </a:t>
            </a:r>
            <a:r>
              <a:rPr lang="en-US" dirty="0" err="1"/>
              <a:t>ndarray</a:t>
            </a:r>
            <a:r>
              <a:rPr lang="en-US" dirty="0"/>
              <a:t> structure</a:t>
            </a:r>
          </a:p>
          <a:p>
            <a:pPr lvl="1"/>
            <a:r>
              <a:rPr lang="en-US" dirty="0"/>
              <a:t>We convert from </a:t>
            </a:r>
            <a:r>
              <a:rPr lang="en-US" dirty="0" err="1"/>
              <a:t>dataframes</a:t>
            </a:r>
            <a:r>
              <a:rPr lang="en-US" dirty="0"/>
              <a:t> to </a:t>
            </a:r>
            <a:r>
              <a:rPr lang="en-US" dirty="0" err="1"/>
              <a:t>ndarray</a:t>
            </a:r>
            <a:endParaRPr lang="en-US" dirty="0"/>
          </a:p>
          <a:p>
            <a:r>
              <a:rPr lang="en-US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Matplotlib</a:t>
            </a:r>
            <a:r>
              <a:rPr lang="en-US" dirty="0"/>
              <a:t>:</a:t>
            </a:r>
          </a:p>
          <a:p>
            <a:pPr lvl="1"/>
            <a:r>
              <a:rPr lang="en-US" dirty="0"/>
              <a:t>MATLAB-like plotting and visualization</a:t>
            </a:r>
          </a:p>
          <a:p>
            <a:pPr lvl="1"/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A645376-3018-4FE4-A320-C8C7BEC0D7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637A9-119A-49DA-BD12-AAC58B377D80}" type="slidenum">
              <a:rPr lang="en-US" smtClean="0"/>
              <a:t>7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52AB08E-9FAF-43F7-AC00-70FC7F18286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13736" y="1539277"/>
            <a:ext cx="3068901" cy="828956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8CC46876-54BB-485A-B7AE-076C4193F40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13736" y="2796257"/>
            <a:ext cx="4039531" cy="942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76991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Loading the Data in </a:t>
            </a:r>
            <a:r>
              <a:rPr lang="en-US" dirty="0" err="1"/>
              <a:t>Jupyter</a:t>
            </a:r>
            <a:r>
              <a:rPr lang="en-US" dirty="0"/>
              <a:t> Notebook</a:t>
            </a:r>
            <a:br>
              <a:rPr lang="en-US" dirty="0"/>
            </a:br>
            <a:r>
              <a:rPr lang="en-US" sz="4000" dirty="0"/>
              <a:t>Try 1:  The Wrong Way!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434470" y="1539277"/>
            <a:ext cx="4368840" cy="4329817"/>
          </a:xfrm>
        </p:spPr>
        <p:txBody>
          <a:bodyPr>
            <a:normAutofit/>
          </a:bodyPr>
          <a:lstStyle/>
          <a:p>
            <a:r>
              <a:rPr lang="en-US" dirty="0"/>
              <a:t>Python pandas library</a:t>
            </a:r>
          </a:p>
          <a:p>
            <a:pPr lvl="1"/>
            <a:r>
              <a:rPr lang="en-US" dirty="0" err="1"/>
              <a:t>Read_csv</a:t>
            </a:r>
            <a:r>
              <a:rPr lang="en-US" dirty="0"/>
              <a:t> command.</a:t>
            </a:r>
          </a:p>
          <a:p>
            <a:pPr lvl="1"/>
            <a:r>
              <a:rPr lang="en-US" dirty="0"/>
              <a:t>Read URL or file location.</a:t>
            </a:r>
          </a:p>
          <a:p>
            <a:r>
              <a:rPr lang="en-US" dirty="0"/>
              <a:t>Creates a </a:t>
            </a:r>
            <a:r>
              <a:rPr lang="en-US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dataframe</a:t>
            </a:r>
            <a:r>
              <a:rPr lang="en-US" dirty="0"/>
              <a:t> object</a:t>
            </a:r>
          </a:p>
          <a:p>
            <a:pPr lvl="1"/>
            <a:r>
              <a:rPr lang="en-US" dirty="0"/>
              <a:t>http://pandas.pydata.org/pandas-docs/stable/dsintro.html#dataframe</a:t>
            </a:r>
          </a:p>
          <a:p>
            <a:r>
              <a:rPr lang="en-US" dirty="0"/>
              <a:t>Problems</a:t>
            </a:r>
          </a:p>
          <a:p>
            <a:r>
              <a:rPr lang="en-US" dirty="0"/>
              <a:t>Does not parse columns</a:t>
            </a:r>
          </a:p>
          <a:p>
            <a:pPr lvl="1"/>
            <a:r>
              <a:rPr lang="en-US" dirty="0"/>
              <a:t>All data in a single column</a:t>
            </a:r>
          </a:p>
          <a:p>
            <a:pPr lvl="1"/>
            <a:r>
              <a:rPr lang="en-US" dirty="0" err="1"/>
              <a:t>Read_csv</a:t>
            </a:r>
            <a:r>
              <a:rPr lang="en-US" dirty="0"/>
              <a:t> assumes columns are delimited by commas</a:t>
            </a:r>
          </a:p>
          <a:p>
            <a:r>
              <a:rPr lang="en-US" dirty="0"/>
              <a:t>Mistakes first line as header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637A9-119A-49DA-BD12-AAC58B377D80}" type="slidenum">
              <a:rPr lang="en-US" smtClean="0"/>
              <a:t>8</a:t>
            </a:fld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5029" y="2488351"/>
            <a:ext cx="6361043" cy="269728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50687" y="1726815"/>
            <a:ext cx="1882844" cy="5935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885414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Loading the Data in </a:t>
            </a:r>
            <a:r>
              <a:rPr lang="en-US" dirty="0" err="1"/>
              <a:t>Jupyter</a:t>
            </a:r>
            <a:br>
              <a:rPr lang="en-US" dirty="0"/>
            </a:br>
            <a:r>
              <a:rPr lang="en-US" sz="4000" dirty="0"/>
              <a:t>Try 2:  Fixing the Errors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434469" y="1539277"/>
            <a:ext cx="4394775" cy="4329817"/>
          </a:xfrm>
        </p:spPr>
        <p:txBody>
          <a:bodyPr>
            <a:normAutofit/>
          </a:bodyPr>
          <a:lstStyle/>
          <a:p>
            <a:r>
              <a:rPr lang="en-US" dirty="0"/>
              <a:t>Fix the arguments in </a:t>
            </a:r>
            <a:r>
              <a:rPr lang="en-US" dirty="0" err="1"/>
              <a:t>read_csv</a:t>
            </a:r>
            <a:endParaRPr lang="en-US" dirty="0"/>
          </a:p>
          <a:p>
            <a:r>
              <a:rPr lang="en-US" dirty="0"/>
              <a:t>Pandas routines have many options</a:t>
            </a:r>
          </a:p>
          <a:p>
            <a:r>
              <a:rPr lang="en-US" dirty="0"/>
              <a:t>When you get a problem:</a:t>
            </a:r>
          </a:p>
          <a:p>
            <a:pPr lvl="1"/>
            <a:r>
              <a:rPr lang="en-US" dirty="0"/>
              <a:t>Google is your friend!</a:t>
            </a:r>
          </a:p>
          <a:p>
            <a:pPr lvl="1"/>
            <a:r>
              <a:rPr lang="en-US" dirty="0"/>
              <a:t>You are not the first to have these problems.</a:t>
            </a:r>
          </a:p>
          <a:p>
            <a:pPr lvl="1"/>
            <a:r>
              <a:rPr lang="en-US" dirty="0"/>
              <a:t>Ex: google “</a:t>
            </a:r>
            <a:r>
              <a:rPr lang="en-US" dirty="0" err="1"/>
              <a:t>pandas.dataframe</a:t>
            </a:r>
            <a:r>
              <a:rPr lang="en-US" dirty="0"/>
              <a:t>”</a:t>
            </a:r>
          </a:p>
          <a:p>
            <a:pPr lvl="1"/>
            <a:r>
              <a:rPr lang="en-US" dirty="0"/>
              <a:t>Ex. google “</a:t>
            </a:r>
            <a:r>
              <a:rPr lang="en-US" dirty="0" err="1"/>
              <a:t>pandas.read</a:t>
            </a:r>
            <a:r>
              <a:rPr lang="en-US" dirty="0"/>
              <a:t>”</a:t>
            </a:r>
          </a:p>
          <a:p>
            <a:pPr lvl="1"/>
            <a:endParaRPr lang="en-US" dirty="0"/>
          </a:p>
          <a:p>
            <a:r>
              <a:rPr lang="en-US" dirty="0" err="1"/>
              <a:t>Dataframe</a:t>
            </a:r>
            <a:r>
              <a:rPr lang="en-US" dirty="0"/>
              <a:t> has three components</a:t>
            </a:r>
          </a:p>
          <a:p>
            <a:pPr lvl="1"/>
            <a:r>
              <a:rPr lang="en-US" dirty="0" err="1"/>
              <a:t>df.columns</a:t>
            </a:r>
            <a:r>
              <a:rPr lang="en-US" dirty="0"/>
              <a:t>, </a:t>
            </a:r>
            <a:r>
              <a:rPr lang="en-US" dirty="0" err="1"/>
              <a:t>df.index</a:t>
            </a:r>
            <a:r>
              <a:rPr lang="en-US" dirty="0"/>
              <a:t>, </a:t>
            </a:r>
            <a:r>
              <a:rPr lang="en-US" dirty="0" err="1"/>
              <a:t>df.values</a:t>
            </a: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637A9-119A-49DA-BD12-AAC58B377D80}" type="slidenum">
              <a:rPr lang="en-US" smtClean="0"/>
              <a:t>9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5165" y="1729409"/>
            <a:ext cx="6667591" cy="28211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7544482"/>
      </p:ext>
    </p:extLst>
  </p:cSld>
  <p:clrMapOvr>
    <a:masterClrMapping/>
  </p:clrMapOvr>
</p:sld>
</file>

<file path=ppt/theme/theme1.xml><?xml version="1.0" encoding="utf-8"?>
<a:theme xmlns:a="http://schemas.openxmlformats.org/drawingml/2006/main" name="Retrospect">
  <a:themeElements>
    <a:clrScheme name="Violet II">
      <a:dk1>
        <a:sysClr val="windowText" lastClr="000000"/>
      </a:dk1>
      <a:lt1>
        <a:sysClr val="window" lastClr="FFFFFF"/>
      </a:lt1>
      <a:dk2>
        <a:srgbClr val="632E62"/>
      </a:dk2>
      <a:lt2>
        <a:srgbClr val="EAE5EB"/>
      </a:lt2>
      <a:accent1>
        <a:srgbClr val="92278F"/>
      </a:accent1>
      <a:accent2>
        <a:srgbClr val="9B57D3"/>
      </a:accent2>
      <a:accent3>
        <a:srgbClr val="755DD9"/>
      </a:accent3>
      <a:accent4>
        <a:srgbClr val="665EB8"/>
      </a:accent4>
      <a:accent5>
        <a:srgbClr val="45A5ED"/>
      </a:accent5>
      <a:accent6>
        <a:srgbClr val="5982DB"/>
      </a:accent6>
      <a:hlink>
        <a:srgbClr val="0066FF"/>
      </a:hlink>
      <a:folHlink>
        <a:srgbClr val="666699"/>
      </a:folHlink>
    </a:clrScheme>
    <a:fontScheme name="Calibri">
      <a:majorFont>
        <a:latin typeface="Calibri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02006FA4-1611-4B07-AF7F-85CF6D20EB3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0</TotalTime>
  <Words>1399</Words>
  <Application>Microsoft Office PowerPoint</Application>
  <PresentationFormat>Widescreen</PresentationFormat>
  <Paragraphs>340</Paragraphs>
  <Slides>37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37</vt:i4>
      </vt:variant>
    </vt:vector>
  </HeadingPairs>
  <TitlesOfParts>
    <vt:vector size="42" baseType="lpstr">
      <vt:lpstr>Calibri</vt:lpstr>
      <vt:lpstr>Cambria Math</vt:lpstr>
      <vt:lpstr>Courier New</vt:lpstr>
      <vt:lpstr>Wingdings</vt:lpstr>
      <vt:lpstr>Retrospect</vt:lpstr>
      <vt:lpstr>Lecture 2  Simple Linear Regression</vt:lpstr>
      <vt:lpstr>Learning Objectives</vt:lpstr>
      <vt:lpstr>Outline</vt:lpstr>
      <vt:lpstr>Example:  What Determines mpg in a Car?</vt:lpstr>
      <vt:lpstr>Demo in Github</vt:lpstr>
      <vt:lpstr>Getting Data</vt:lpstr>
      <vt:lpstr>Python Packages</vt:lpstr>
      <vt:lpstr>Loading the Data in Jupyter Notebook Try 1:  The Wrong Way!</vt:lpstr>
      <vt:lpstr>Loading the Data in Jupyter Try 2:  Fixing the Errors</vt:lpstr>
      <vt:lpstr>Visualizing the Data</vt:lpstr>
      <vt:lpstr>Exercise:  Postulate a Model</vt:lpstr>
      <vt:lpstr>Outline</vt:lpstr>
      <vt:lpstr>Data</vt:lpstr>
      <vt:lpstr>Linear Model</vt:lpstr>
      <vt:lpstr>Why Use a Linear Model?</vt:lpstr>
      <vt:lpstr>Outline</vt:lpstr>
      <vt:lpstr>Linear Model Residual</vt:lpstr>
      <vt:lpstr>Least Squares Model Fitting</vt:lpstr>
      <vt:lpstr>Finding Parameters via Optimization A general ML recipe</vt:lpstr>
      <vt:lpstr>Outline</vt:lpstr>
      <vt:lpstr>Sample Mean and Standard Deviations</vt:lpstr>
      <vt:lpstr>Visualizing Mean and SD on Scatter Plot Question</vt:lpstr>
      <vt:lpstr>Visualizing Mean and SD on Scatter Plot Approximate answer</vt:lpstr>
      <vt:lpstr>Computing Means and SD in Python</vt:lpstr>
      <vt:lpstr>Sample Covariance</vt:lpstr>
      <vt:lpstr>Statistics</vt:lpstr>
      <vt:lpstr>Alternate Equation for Variance</vt:lpstr>
      <vt:lpstr>Notation</vt:lpstr>
      <vt:lpstr>Outline</vt:lpstr>
      <vt:lpstr>Minimizing RSS</vt:lpstr>
      <vt:lpstr>Simple Example</vt:lpstr>
      <vt:lpstr>Auto Example</vt:lpstr>
      <vt:lpstr>Outline</vt:lpstr>
      <vt:lpstr>Minimum RSS</vt:lpstr>
      <vt:lpstr>Visually seeing correlation</vt:lpstr>
      <vt:lpstr>When the Error is Large…</vt:lpstr>
      <vt:lpstr>A Better Model for the Auto Example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Sundeep Rangan</dc:creator>
  <cp:lastModifiedBy>Sundeep Rangan</cp:lastModifiedBy>
  <cp:revision>324</cp:revision>
  <cp:lastPrinted>2018-09-06T14:45:39Z</cp:lastPrinted>
  <dcterms:created xsi:type="dcterms:W3CDTF">2015-03-22T11:15:32Z</dcterms:created>
  <dcterms:modified xsi:type="dcterms:W3CDTF">2018-09-06T18:51:58Z</dcterms:modified>
</cp:coreProperties>
</file>