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sldIdLst>
    <p:sldId id="258" r:id="rId2"/>
    <p:sldId id="275" r:id="rId3"/>
    <p:sldId id="406" r:id="rId4"/>
    <p:sldId id="352" r:id="rId5"/>
    <p:sldId id="353" r:id="rId6"/>
    <p:sldId id="408" r:id="rId7"/>
    <p:sldId id="357" r:id="rId8"/>
    <p:sldId id="355" r:id="rId9"/>
    <p:sldId id="372" r:id="rId10"/>
    <p:sldId id="407" r:id="rId11"/>
    <p:sldId id="356" r:id="rId12"/>
    <p:sldId id="361" r:id="rId13"/>
    <p:sldId id="405" r:id="rId14"/>
    <p:sldId id="365" r:id="rId15"/>
    <p:sldId id="359" r:id="rId16"/>
    <p:sldId id="413" r:id="rId17"/>
    <p:sldId id="434" r:id="rId18"/>
    <p:sldId id="360" r:id="rId19"/>
    <p:sldId id="433" r:id="rId20"/>
    <p:sldId id="366" r:id="rId21"/>
    <p:sldId id="363" r:id="rId22"/>
    <p:sldId id="451" r:id="rId23"/>
    <p:sldId id="404" r:id="rId24"/>
    <p:sldId id="435" r:id="rId25"/>
    <p:sldId id="440" r:id="rId26"/>
    <p:sldId id="437" r:id="rId27"/>
    <p:sldId id="368" r:id="rId28"/>
    <p:sldId id="438" r:id="rId29"/>
    <p:sldId id="369" r:id="rId30"/>
    <p:sldId id="439" r:id="rId31"/>
    <p:sldId id="370" r:id="rId32"/>
    <p:sldId id="376" r:id="rId33"/>
    <p:sldId id="379" r:id="rId34"/>
    <p:sldId id="381" r:id="rId35"/>
    <p:sldId id="452" r:id="rId36"/>
    <p:sldId id="403" r:id="rId37"/>
    <p:sldId id="443" r:id="rId38"/>
    <p:sldId id="442" r:id="rId39"/>
    <p:sldId id="444" r:id="rId40"/>
    <p:sldId id="446" r:id="rId41"/>
    <p:sldId id="382" r:id="rId42"/>
    <p:sldId id="445" r:id="rId43"/>
    <p:sldId id="384" r:id="rId44"/>
    <p:sldId id="420" r:id="rId45"/>
    <p:sldId id="385" r:id="rId46"/>
    <p:sldId id="386" r:id="rId47"/>
    <p:sldId id="409" r:id="rId48"/>
    <p:sldId id="453" r:id="rId49"/>
    <p:sldId id="447" r:id="rId50"/>
    <p:sldId id="448" r:id="rId51"/>
    <p:sldId id="449" r:id="rId52"/>
    <p:sldId id="450" r:id="rId53"/>
    <p:sldId id="454" r:id="rId54"/>
    <p:sldId id="396" r:id="rId55"/>
    <p:sldId id="398" r:id="rId56"/>
    <p:sldId id="399" r:id="rId57"/>
    <p:sldId id="400" r:id="rId58"/>
    <p:sldId id="426" r:id="rId59"/>
    <p:sldId id="411" r:id="rId60"/>
    <p:sldId id="412" r:id="rId61"/>
    <p:sldId id="414" r:id="rId62"/>
    <p:sldId id="424" r:id="rId63"/>
    <p:sldId id="418" r:id="rId64"/>
    <p:sldId id="419" r:id="rId65"/>
    <p:sldId id="427" r:id="rId66"/>
    <p:sldId id="415" r:id="rId6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9" autoAdjust="0"/>
    <p:restoredTop sz="80859" autoAdjust="0"/>
  </p:normalViewPr>
  <p:slideViewPr>
    <p:cSldViewPr snapToGrid="0">
      <p:cViewPr varScale="1">
        <p:scale>
          <a:sx n="62" d="100"/>
          <a:sy n="62" d="100"/>
        </p:scale>
        <p:origin x="1553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2-20T00:48:48.68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13491,'28'48'4489,"-30"-32"-4353,8-8-1064,14 4-1345,14-2 1513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7D6DDD3-D7E9-488B-B626-1E8285E424D8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CF6084-2C3C-4FE7-B181-D16A34290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2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0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98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4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F6084-2C3C-4FE7-B181-D16A3429058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5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171231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" y="6292310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buSzPct val="10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final-logo-3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379551"/>
            <a:ext cx="1117381" cy="8174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5" y="6405564"/>
            <a:ext cx="2113225" cy="33494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54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14193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14193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39080"/>
            <a:ext cx="12192000" cy="518920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" y="627259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2682" y="6508672"/>
            <a:ext cx="984019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7" y="6405564"/>
            <a:ext cx="2113225" cy="334949"/>
          </a:xfrm>
          <a:prstGeom prst="rect">
            <a:avLst/>
          </a:prstGeom>
        </p:spPr>
      </p:pic>
      <p:pic>
        <p:nvPicPr>
          <p:cNvPr id="16" name="Picture 15" descr="final-logo-3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543" y="6446621"/>
            <a:ext cx="923615" cy="675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160663"/>
            <a:ext cx="12192000" cy="697337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5" y="6094179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0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39277"/>
            <a:ext cx="10058400" cy="4329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6794" y="631426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14330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7" y="6307398"/>
            <a:ext cx="2113225" cy="334949"/>
          </a:xfrm>
          <a:prstGeom prst="rect">
            <a:avLst/>
          </a:prstGeom>
        </p:spPr>
      </p:pic>
      <p:pic>
        <p:nvPicPr>
          <p:cNvPr id="15" name="Picture 14" descr="final-logo-3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914" y="6270691"/>
            <a:ext cx="1117381" cy="817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jpe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1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hub.com/sdrangan/introml/blob/master/logistic/breast_cancer.ipynb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tif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Unit 6 </a:t>
            </a:r>
            <a:br>
              <a:rPr lang="en-US" sz="6600" dirty="0"/>
            </a:br>
            <a:r>
              <a:rPr lang="en-US" sz="6600" dirty="0"/>
              <a:t>Linear Classification &amp; Logistic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EE-</a:t>
            </a:r>
            <a:r>
              <a:rPr lang="en-US" dirty="0" err="1"/>
              <a:t>uy</a:t>
            </a:r>
            <a:r>
              <a:rPr lang="en-US" dirty="0"/>
              <a:t> 4563/EL-GY 9143:  Introduction to machine learning</a:t>
            </a:r>
          </a:p>
          <a:p>
            <a:r>
              <a:rPr lang="en-US" dirty="0"/>
              <a:t>Prof. </a:t>
            </a:r>
            <a:r>
              <a:rPr lang="en-US" dirty="0" err="1"/>
              <a:t>Sundeep</a:t>
            </a:r>
            <a:r>
              <a:rPr lang="en-US" dirty="0"/>
              <a:t> </a:t>
            </a:r>
            <a:r>
              <a:rPr lang="en-US" dirty="0" err="1"/>
              <a:t>rangan</a:t>
            </a:r>
            <a:r>
              <a:rPr lang="en-US" dirty="0"/>
              <a:t> (with Modification by Yao Wang)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9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CA63-72C6-46DB-8AB5-2E485D04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896B-38D5-412F-8690-FE63F0A4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5680308" cy="4329817"/>
          </a:xfrm>
        </p:spPr>
        <p:txBody>
          <a:bodyPr/>
          <a:lstStyle/>
          <a:p>
            <a:r>
              <a:rPr lang="en-US" dirty="0"/>
              <a:t>Get into groups</a:t>
            </a:r>
          </a:p>
          <a:p>
            <a:pPr lvl="1"/>
            <a:r>
              <a:rPr lang="en-US" dirty="0"/>
              <a:t>At least one must have a laptop with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Determine a classification rule</a:t>
            </a:r>
          </a:p>
          <a:p>
            <a:pPr lvl="1"/>
            <a:r>
              <a:rPr lang="en-US" dirty="0"/>
              <a:t>Predict class label from the two features</a:t>
            </a:r>
          </a:p>
          <a:p>
            <a:r>
              <a:rPr lang="en-US" dirty="0"/>
              <a:t>Test in python</a:t>
            </a:r>
          </a:p>
          <a:p>
            <a:pPr lvl="1"/>
            <a:r>
              <a:rPr lang="en-US" dirty="0"/>
              <a:t>Make the predictions</a:t>
            </a:r>
          </a:p>
          <a:p>
            <a:pPr lvl="1"/>
            <a:r>
              <a:rPr lang="en-US" dirty="0"/>
              <a:t>Measure the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4792B-EECB-4701-965B-4F43AD22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13E2E-76BE-4069-AFA6-6260D2FB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61" y="1502517"/>
            <a:ext cx="4313119" cy="3056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1F16C4-FDD2-434D-9D53-B5F5D8832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46" y="4548032"/>
            <a:ext cx="81153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Classification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7346" y="1539277"/>
                <a:ext cx="4788333" cy="4329817"/>
              </a:xfrm>
            </p:spPr>
            <p:txBody>
              <a:bodyPr/>
              <a:lstStyle/>
              <a:p>
                <a:r>
                  <a:rPr lang="en-US" dirty="0"/>
                  <a:t>From inspection, benign if: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marg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0" dirty="0" err="1">
                        <a:latin typeface="Cambria Math" panose="02040503050406030204" pitchFamily="18" charset="0"/>
                      </a:rPr>
                      <m:t>size</m:t>
                    </m:r>
                    <m:r>
                      <m:rPr>
                        <m:nor/>
                      </m:rPr>
                      <a:rPr lang="en-US" i="0" dirty="0" err="1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i="0" dirty="0" err="1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&lt; 4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Classification rule from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linear constraint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are other possible classification rules?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Every rule misclassifies some points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What is optimal?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7346" y="1539277"/>
                <a:ext cx="4788333" cy="4329817"/>
              </a:xfrm>
              <a:blipFill>
                <a:blip r:embed="rId2"/>
                <a:stretch>
                  <a:fillRect l="-3057" t="-1549" r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" y="1689647"/>
            <a:ext cx="5753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Mangasarian’s</a:t>
            </a:r>
            <a:r>
              <a:rPr lang="en-US" dirty="0"/>
              <a:t> Original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854" y="1539277"/>
            <a:ext cx="5635825" cy="4329817"/>
          </a:xfrm>
        </p:spPr>
        <p:txBody>
          <a:bodyPr/>
          <a:lstStyle/>
          <a:p>
            <a:r>
              <a:rPr lang="en-US" dirty="0"/>
              <a:t>Proposes </a:t>
            </a:r>
            <a:r>
              <a:rPr lang="en-US" dirty="0" err="1"/>
              <a:t>Multisurface</a:t>
            </a:r>
            <a:r>
              <a:rPr lang="en-US" dirty="0"/>
              <a:t> method – Tree (MSM-T)</a:t>
            </a:r>
          </a:p>
          <a:p>
            <a:pPr lvl="1"/>
            <a:r>
              <a:rPr lang="en-US" dirty="0"/>
              <a:t>Decision tree based on linear rules in each step</a:t>
            </a:r>
          </a:p>
          <a:p>
            <a:r>
              <a:rPr lang="en-US" dirty="0"/>
              <a:t>Fig to left from </a:t>
            </a:r>
          </a:p>
          <a:p>
            <a:pPr lvl="1"/>
            <a:r>
              <a:rPr lang="en-US" dirty="0" err="1"/>
              <a:t>Pantel</a:t>
            </a:r>
            <a:r>
              <a:rPr lang="en-US" dirty="0"/>
              <a:t>, “Breast Cancer Diagnosis and Prognosis,” 1995</a:t>
            </a:r>
          </a:p>
          <a:p>
            <a:r>
              <a:rPr lang="en-US" dirty="0"/>
              <a:t>Best methods today use neural networks</a:t>
            </a:r>
          </a:p>
          <a:p>
            <a:r>
              <a:rPr lang="en-US" dirty="0"/>
              <a:t>This lecture will look 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linear classifiers</a:t>
            </a:r>
          </a:p>
          <a:p>
            <a:pPr lvl="1"/>
            <a:r>
              <a:rPr lang="en-US" dirty="0"/>
              <a:t>These are much simpler</a:t>
            </a:r>
          </a:p>
          <a:p>
            <a:pPr lvl="1"/>
            <a:r>
              <a:rPr lang="en-US" dirty="0"/>
              <a:t>Do not provide same level of accuracy</a:t>
            </a:r>
          </a:p>
          <a:p>
            <a:r>
              <a:rPr lang="en-US" dirty="0"/>
              <a:t>But, building block to more complex classifiers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50" y="1948010"/>
            <a:ext cx="3902850" cy="285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55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Classifying a breast cancer test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Fitting logistic regression models </a:t>
            </a:r>
          </a:p>
          <a:p>
            <a:r>
              <a:rPr lang="en-US" dirty="0"/>
              <a:t>Measuring accuracy in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324432" y="1934108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0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436034" cy="4329817"/>
              </a:xfrm>
            </p:spPr>
            <p:txBody>
              <a:bodyPr/>
              <a:lstStyle/>
              <a:p>
                <a:r>
                  <a:rPr lang="en-US" dirty="0"/>
                  <a:t>Given features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, determine its class label,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Binary classification: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or 1</a:t>
                </a:r>
              </a:p>
              <a:p>
                <a:r>
                  <a:rPr lang="en-US" dirty="0"/>
                  <a:t>Many applications:</a:t>
                </a:r>
              </a:p>
              <a:p>
                <a:pPr lvl="1"/>
                <a:r>
                  <a:rPr lang="en-US" dirty="0"/>
                  <a:t>Face detection:  Is a face present or not?</a:t>
                </a:r>
              </a:p>
              <a:p>
                <a:pPr lvl="1"/>
                <a:r>
                  <a:rPr lang="en-US" dirty="0"/>
                  <a:t>Reading a digit:  Is the digit 0,1,…,9?</a:t>
                </a:r>
              </a:p>
              <a:p>
                <a:pPr lvl="1"/>
                <a:r>
                  <a:rPr lang="en-US" dirty="0"/>
                  <a:t>Are the cells cancerous or not?</a:t>
                </a:r>
              </a:p>
              <a:p>
                <a:pPr lvl="1"/>
                <a:r>
                  <a:rPr lang="en-US" dirty="0"/>
                  <a:t>Is the email spam?</a:t>
                </a:r>
              </a:p>
              <a:p>
                <a:r>
                  <a:rPr lang="en-US" dirty="0"/>
                  <a:t>Equivalently, determine classification function:</a:t>
                </a: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Like regression, but with a discrete response</a:t>
                </a:r>
              </a:p>
              <a:p>
                <a:pPr lvl="1"/>
                <a:r>
                  <a:rPr lang="en-US" dirty="0"/>
                  <a:t>May index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{0,…,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436034" cy="4329817"/>
              </a:xfrm>
              <a:blipFill>
                <a:blip r:embed="rId2"/>
                <a:stretch>
                  <a:fillRect l="-227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461" y="3704185"/>
            <a:ext cx="3183529" cy="2118494"/>
          </a:xfrm>
          <a:prstGeom prst="rect">
            <a:avLst/>
          </a:prstGeom>
        </p:spPr>
      </p:pic>
      <p:pic>
        <p:nvPicPr>
          <p:cNvPr id="5124" name="Picture 4" descr="Image result for classification 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216" y="1441176"/>
            <a:ext cx="2879408" cy="215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6139861" cy="4329817"/>
              </a:xfrm>
            </p:spPr>
            <p:txBody>
              <a:bodyPr/>
              <a:lstStyle/>
              <a:p>
                <a:r>
                  <a:rPr lang="en-US" dirty="0"/>
                  <a:t>General binary classification rule: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Linear classification rule:</a:t>
                </a:r>
              </a:p>
              <a:p>
                <a:pPr lvl="1"/>
                <a:r>
                  <a:rPr lang="en-US" dirty="0"/>
                  <a:t>Take linear combination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 class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Decision regions described by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half-space</a:t>
                </a:r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the weight vector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6139861" cy="4329817"/>
              </a:xfrm>
              <a:blipFill>
                <a:blip r:embed="rId2"/>
                <a:stretch>
                  <a:fillRect l="-2383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145" y="1902909"/>
            <a:ext cx="3990065" cy="298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Breast Cancer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70486" y="1580841"/>
                <a:ext cx="4788333" cy="4329817"/>
              </a:xfrm>
            </p:spPr>
            <p:txBody>
              <a:bodyPr/>
              <a:lstStyle/>
              <a:p>
                <a:r>
                  <a:rPr lang="en-US" dirty="0"/>
                  <a:t>From inspection, benign if: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marg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0" dirty="0" err="1">
                        <a:latin typeface="Cambria Math" panose="02040503050406030204" pitchFamily="18" charset="0"/>
                      </a:rPr>
                      <m:t>size</m:t>
                    </m:r>
                    <m:r>
                      <m:rPr>
                        <m:nor/>
                      </m:rPr>
                      <a:rPr lang="en-US" i="0" dirty="0" err="1">
                        <a:latin typeface="Cambria Math" panose="020405030504060302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i="0" dirty="0" err="1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&lt; 4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Mathematically: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marg</m:t>
                    </m:r>
                    <m:r>
                      <m:rPr>
                        <m:nor/>
                      </m:rPr>
                      <a:rPr lang="es-ES" b="0" i="0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s-E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nor/>
                          </m:rPr>
                          <a:rPr lang="en-US" dirty="0" err="1">
                            <a:latin typeface="Cambria Math" panose="02040503050406030204" pitchFamily="18" charset="0"/>
                          </a:rPr>
                          <m:t>unif</m:t>
                        </m:r>
                      </m:e>
                    </m:d>
                  </m:oMath>
                </a14:m>
                <a:endParaRPr lang="es-ES" dirty="0"/>
              </a:p>
              <a:p>
                <a:pPr lvl="1"/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=[−4, 1,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s-E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Classification rule from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linear constraint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Gets 93% accuracy with just 2 features!</a:t>
                </a:r>
              </a:p>
              <a:p>
                <a:pPr lvl="1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0486" y="1580841"/>
                <a:ext cx="4788333" cy="4329817"/>
              </a:xfrm>
              <a:blipFill>
                <a:blip r:embed="rId2"/>
                <a:stretch>
                  <a:fillRect l="-3057" t="-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14D00-4C02-4436-B029-80DE0A6F6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6" y="4288225"/>
            <a:ext cx="4223985" cy="2516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B06DC6-207E-4563-A7D7-13E42DA78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6" y="1549544"/>
            <a:ext cx="3864078" cy="2738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51" y="1594762"/>
            <a:ext cx="3891332" cy="27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Breast Cancer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0486" y="1580841"/>
            <a:ext cx="4788333" cy="43298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 for today: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 we use all 10 features?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 do we fit an optimal linear classifier?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optimal?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14D00-4C02-4436-B029-80DE0A6F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06" y="4288225"/>
            <a:ext cx="4223985" cy="2516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06" y="1563004"/>
            <a:ext cx="3891332" cy="272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vs. Non-Linear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4545237" cy="4329817"/>
          </a:xfrm>
        </p:spPr>
        <p:txBody>
          <a:bodyPr/>
          <a:lstStyle/>
          <a:p>
            <a:r>
              <a:rPr lang="en-US" dirty="0"/>
              <a:t>Linear boundaries are limited</a:t>
            </a:r>
          </a:p>
          <a:p>
            <a:r>
              <a:rPr lang="en-US" dirty="0"/>
              <a:t>Can only describe very simple regions</a:t>
            </a:r>
          </a:p>
          <a:p>
            <a:r>
              <a:rPr lang="en-US" dirty="0"/>
              <a:t>But, serves as building block</a:t>
            </a:r>
          </a:p>
          <a:p>
            <a:pPr lvl="1"/>
            <a:r>
              <a:rPr lang="en-US" dirty="0"/>
              <a:t>Many classifiers use linear rules as first step</a:t>
            </a:r>
          </a:p>
          <a:p>
            <a:pPr lvl="1"/>
            <a:r>
              <a:rPr lang="en-US" dirty="0"/>
              <a:t>Neural networks, decision trees, …</a:t>
            </a:r>
          </a:p>
          <a:p>
            <a:endParaRPr lang="en-US" dirty="0"/>
          </a:p>
          <a:p>
            <a:r>
              <a:rPr lang="en-US" dirty="0"/>
              <a:t>Breast cancer example:</a:t>
            </a:r>
          </a:p>
          <a:p>
            <a:pPr lvl="1"/>
            <a:r>
              <a:rPr lang="en-US" dirty="0"/>
              <a:t>Is the region linear or non-linear?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18</a:t>
            </a:fld>
            <a:endParaRPr lang="en-US" dirty="0"/>
          </a:p>
        </p:txBody>
      </p:sp>
      <p:pic>
        <p:nvPicPr>
          <p:cNvPr id="4098" name="Picture 2" descr="Image result for linear classif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54" y="1950828"/>
            <a:ext cx="5441200" cy="227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Linear </a:t>
            </a:r>
            <a:r>
              <a:rPr lang="en-US" dirty="0" err="1"/>
              <a:t>Separability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656427" cy="4329817"/>
              </a:xfrm>
            </p:spPr>
            <p:txBody>
              <a:bodyPr/>
              <a:lstStyle/>
              <a:p>
                <a:r>
                  <a:rPr lang="en-US" dirty="0"/>
                  <a:t>Given training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Binary class label: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s-E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0,1}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Perfectly linearly separable </a:t>
                </a:r>
                <a:r>
                  <a:rPr lang="en-US" dirty="0"/>
                  <a:t>if:</a:t>
                </a:r>
                <a:br>
                  <a:rPr lang="en-US" dirty="0"/>
                </a:br>
                <a:r>
                  <a:rPr lang="en-US" i="1" dirty="0"/>
                  <a:t>there is a linear classifier that makes no errors on the training data</a:t>
                </a:r>
              </a:p>
              <a:p>
                <a:r>
                  <a:rPr lang="en-US" dirty="0"/>
                  <a:t>Visually:  You can draw a line between the points</a:t>
                </a:r>
              </a:p>
              <a:p>
                <a:r>
                  <a:rPr lang="en-US" dirty="0"/>
                  <a:t>Mathematically:  There exists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when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when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656427" cy="4329817"/>
              </a:xfrm>
              <a:blipFill>
                <a:blip r:embed="rId2"/>
                <a:stretch>
                  <a:fillRect l="-1911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0BD117-4543-41A1-BDCC-7CD0A9484680}"/>
              </a:ext>
            </a:extLst>
          </p:cNvPr>
          <p:cNvSpPr/>
          <p:nvPr/>
        </p:nvSpPr>
        <p:spPr>
          <a:xfrm>
            <a:off x="9867724" y="2137064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7A0638-0F34-488B-A5D5-21BE75BAF5C5}"/>
              </a:ext>
            </a:extLst>
          </p:cNvPr>
          <p:cNvSpPr/>
          <p:nvPr/>
        </p:nvSpPr>
        <p:spPr>
          <a:xfrm>
            <a:off x="10283536" y="2012373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25FFC0-61C4-415D-93EE-56FF491F85F8}"/>
              </a:ext>
            </a:extLst>
          </p:cNvPr>
          <p:cNvSpPr/>
          <p:nvPr/>
        </p:nvSpPr>
        <p:spPr>
          <a:xfrm>
            <a:off x="10148454" y="2476501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27A95F-A43E-461D-8D5E-35BF50BE5172}"/>
              </a:ext>
            </a:extLst>
          </p:cNvPr>
          <p:cNvSpPr/>
          <p:nvPr/>
        </p:nvSpPr>
        <p:spPr>
          <a:xfrm>
            <a:off x="10747663" y="2476501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E6208E-1BC5-43D0-A991-7FA6BF58CC3C}"/>
              </a:ext>
            </a:extLst>
          </p:cNvPr>
          <p:cNvSpPr/>
          <p:nvPr/>
        </p:nvSpPr>
        <p:spPr>
          <a:xfrm>
            <a:off x="10283536" y="2878283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B66DEC-7531-42C8-A514-1D2AF2376BC9}"/>
              </a:ext>
            </a:extLst>
          </p:cNvPr>
          <p:cNvSpPr/>
          <p:nvPr/>
        </p:nvSpPr>
        <p:spPr>
          <a:xfrm>
            <a:off x="10228118" y="2244437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A6539-4AD9-44A2-B6F6-3FBAB34E9981}"/>
              </a:ext>
            </a:extLst>
          </p:cNvPr>
          <p:cNvSpPr/>
          <p:nvPr/>
        </p:nvSpPr>
        <p:spPr>
          <a:xfrm>
            <a:off x="9384371" y="3390899"/>
            <a:ext cx="135082" cy="1246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A777DE-FE17-487C-945C-3130106FDD06}"/>
              </a:ext>
            </a:extLst>
          </p:cNvPr>
          <p:cNvSpPr/>
          <p:nvPr/>
        </p:nvSpPr>
        <p:spPr>
          <a:xfrm>
            <a:off x="9001498" y="4177143"/>
            <a:ext cx="135082" cy="1246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6685C5-2144-485B-9A15-78453FCCFA87}"/>
              </a:ext>
            </a:extLst>
          </p:cNvPr>
          <p:cNvSpPr/>
          <p:nvPr/>
        </p:nvSpPr>
        <p:spPr>
          <a:xfrm>
            <a:off x="9665101" y="3730336"/>
            <a:ext cx="135082" cy="1246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3552946-2342-494C-AF8C-D81047CC16AD}"/>
              </a:ext>
            </a:extLst>
          </p:cNvPr>
          <p:cNvSpPr/>
          <p:nvPr/>
        </p:nvSpPr>
        <p:spPr>
          <a:xfrm>
            <a:off x="9384371" y="3099953"/>
            <a:ext cx="135082" cy="1246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92D35E-E1A7-4411-AE7E-82AAE51D8DC9}"/>
              </a:ext>
            </a:extLst>
          </p:cNvPr>
          <p:cNvSpPr/>
          <p:nvPr/>
        </p:nvSpPr>
        <p:spPr>
          <a:xfrm>
            <a:off x="9800183" y="4132118"/>
            <a:ext cx="135082" cy="1246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15156B-F052-463F-89FE-4EFF87B29886}"/>
              </a:ext>
            </a:extLst>
          </p:cNvPr>
          <p:cNvSpPr/>
          <p:nvPr/>
        </p:nvSpPr>
        <p:spPr>
          <a:xfrm>
            <a:off x="10228118" y="4537662"/>
            <a:ext cx="135082" cy="12469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168B540-9282-4289-B53D-385D6D66616E}"/>
              </a:ext>
            </a:extLst>
          </p:cNvPr>
          <p:cNvSpPr/>
          <p:nvPr/>
        </p:nvSpPr>
        <p:spPr>
          <a:xfrm>
            <a:off x="10612581" y="3730336"/>
            <a:ext cx="135082" cy="1246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184FA9-784F-42AD-9D23-C2C594EDF764}"/>
              </a:ext>
            </a:extLst>
          </p:cNvPr>
          <p:cNvCxnSpPr/>
          <p:nvPr/>
        </p:nvCxnSpPr>
        <p:spPr>
          <a:xfrm>
            <a:off x="9348350" y="1887682"/>
            <a:ext cx="1580602" cy="3491645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CEF0D1-0E87-4F2E-A929-8667FD9A22A0}"/>
              </a:ext>
            </a:extLst>
          </p:cNvPr>
          <p:cNvCxnSpPr/>
          <p:nvPr/>
        </p:nvCxnSpPr>
        <p:spPr>
          <a:xfrm flipV="1">
            <a:off x="10680122" y="4537662"/>
            <a:ext cx="645969" cy="27332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20EC09-CC22-4B4A-BF1B-BBC7BEFD2E15}"/>
                  </a:ext>
                </a:extLst>
              </p:cNvPr>
              <p:cNvSpPr txBox="1"/>
              <p:nvPr/>
            </p:nvSpPr>
            <p:spPr>
              <a:xfrm>
                <a:off x="11326091" y="43018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20EC09-CC22-4B4A-BF1B-BBC7BEFD2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6091" y="4301834"/>
                <a:ext cx="4187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16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Formulate a machine learning problem as a classification problem</a:t>
            </a:r>
          </a:p>
          <a:p>
            <a:pPr lvl="1"/>
            <a:r>
              <a:rPr lang="en-US" dirty="0"/>
              <a:t>Identify features, class variable, training data</a:t>
            </a:r>
          </a:p>
          <a:p>
            <a:r>
              <a:rPr lang="en-US" dirty="0"/>
              <a:t>Visualize classification data using a scatter plot.  </a:t>
            </a:r>
          </a:p>
          <a:p>
            <a:r>
              <a:rPr lang="en-US" dirty="0"/>
              <a:t>Describe a linear classifier as an equation and on a plot.</a:t>
            </a:r>
          </a:p>
          <a:p>
            <a:pPr lvl="1"/>
            <a:r>
              <a:rPr lang="en-US" dirty="0"/>
              <a:t>Determine visually if data is perfect linearly separable.</a:t>
            </a:r>
          </a:p>
          <a:p>
            <a:r>
              <a:rPr lang="en-US" dirty="0"/>
              <a:t>Formulate a classification problem using logistic regression</a:t>
            </a:r>
          </a:p>
          <a:p>
            <a:pPr lvl="1"/>
            <a:r>
              <a:rPr lang="en-US" dirty="0"/>
              <a:t>Binary and multi-class</a:t>
            </a:r>
          </a:p>
          <a:p>
            <a:pPr lvl="1"/>
            <a:r>
              <a:rPr lang="en-US" dirty="0"/>
              <a:t>Describe the logistic and soft-max function</a:t>
            </a:r>
          </a:p>
          <a:p>
            <a:pPr lvl="1"/>
            <a:r>
              <a:rPr lang="en-US" dirty="0"/>
              <a:t>Logistic function to approximate the probability</a:t>
            </a:r>
          </a:p>
          <a:p>
            <a:r>
              <a:rPr lang="en-US" dirty="0"/>
              <a:t>Derive the loss function for ML estimation of the weights in logistic regression</a:t>
            </a:r>
          </a:p>
          <a:p>
            <a:r>
              <a:rPr lang="en-US" dirty="0"/>
              <a:t>Use </a:t>
            </a:r>
            <a:r>
              <a:rPr lang="en-US" dirty="0" err="1"/>
              <a:t>sklearn</a:t>
            </a:r>
            <a:r>
              <a:rPr lang="en-US" dirty="0"/>
              <a:t> packages to fit logistic regression models</a:t>
            </a:r>
          </a:p>
          <a:p>
            <a:r>
              <a:rPr lang="en-US" dirty="0"/>
              <a:t>Measure the accuracy of classification</a:t>
            </a:r>
          </a:p>
          <a:p>
            <a:r>
              <a:rPr lang="en-US" dirty="0"/>
              <a:t>Adjust threshold of classifiers for trading off types of classification errors.  Draw a ROC curve.</a:t>
            </a:r>
          </a:p>
          <a:p>
            <a:r>
              <a:rPr lang="en-US" dirty="0"/>
              <a:t>Perform LASSO regularization for feature selection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Data not Perfectly Separable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5771871" cy="4329817"/>
          </a:xfrm>
        </p:spPr>
        <p:txBody>
          <a:bodyPr/>
          <a:lstStyle/>
          <a:p>
            <a:r>
              <a:rPr lang="en-US" dirty="0"/>
              <a:t>Generally cannot find a separating hyperplane</a:t>
            </a:r>
          </a:p>
          <a:p>
            <a:r>
              <a:rPr lang="en-US" dirty="0"/>
              <a:t>Always, some points that will be </a:t>
            </a:r>
            <a:r>
              <a:rPr lang="en-US" dirty="0" err="1"/>
              <a:t>mis</a:t>
            </a:r>
            <a:r>
              <a:rPr lang="en-US" dirty="0"/>
              <a:t>-classified</a:t>
            </a:r>
          </a:p>
          <a:p>
            <a:r>
              <a:rPr lang="en-US" dirty="0"/>
              <a:t>Algorithms attempt to find “good” hyper-planes</a:t>
            </a:r>
          </a:p>
          <a:p>
            <a:pPr lvl="1"/>
            <a:r>
              <a:rPr lang="en-US" dirty="0"/>
              <a:t>Reduce the number of </a:t>
            </a:r>
            <a:r>
              <a:rPr lang="en-US" dirty="0" err="1"/>
              <a:t>mis</a:t>
            </a:r>
            <a:r>
              <a:rPr lang="en-US" dirty="0"/>
              <a:t>-classified points</a:t>
            </a:r>
          </a:p>
          <a:p>
            <a:pPr lvl="1"/>
            <a:r>
              <a:rPr lang="en-US" dirty="0"/>
              <a:t>Or, some similar metric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606" y="1539277"/>
            <a:ext cx="2190375" cy="40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Non-Uniqueness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539277"/>
                <a:ext cx="6797784" cy="4329817"/>
              </a:xfrm>
            </p:spPr>
            <p:txBody>
              <a:bodyPr/>
              <a:lstStyle/>
              <a:p>
                <a:r>
                  <a:rPr lang="en-US" dirty="0"/>
                  <a:t>When one exists, separating hyper-plane is not unique</a:t>
                </a:r>
              </a:p>
              <a:p>
                <a:r>
                  <a:rPr lang="en-US" dirty="0"/>
                  <a:t>Fig. on right:  Many separating planes</a:t>
                </a:r>
              </a:p>
              <a:p>
                <a:r>
                  <a:rPr lang="en-US" dirty="0"/>
                  <a:t>Example: 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separating, then so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one is optimal?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539277"/>
                <a:ext cx="6797784" cy="4329817"/>
              </a:xfrm>
              <a:blipFill>
                <a:blip r:embed="rId2"/>
                <a:stretch>
                  <a:fillRect l="-215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869" y="1875385"/>
            <a:ext cx="41719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2937-08C8-42CD-89A5-3D509484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857B-751A-4F95-9D28-22A5076A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761640"/>
            <a:ext cx="10058400" cy="1107454"/>
          </a:xfrm>
        </p:spPr>
        <p:txBody>
          <a:bodyPr/>
          <a:lstStyle/>
          <a:p>
            <a:r>
              <a:rPr lang="es-ES" dirty="0"/>
              <a:t>Complete in </a:t>
            </a:r>
            <a:r>
              <a:rPr lang="es-ES" dirty="0" err="1"/>
              <a:t>logistic_inclass.ipynb</a:t>
            </a:r>
            <a:endParaRPr lang="es-ES" dirty="0"/>
          </a:p>
          <a:p>
            <a:pPr lvl="1"/>
            <a:r>
              <a:rPr lang="es-ES" dirty="0"/>
              <a:t>Can use Google </a:t>
            </a:r>
            <a:r>
              <a:rPr lang="es-ES" dirty="0" err="1"/>
              <a:t>colab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local machine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EDD2E-5E82-45FF-8C78-D649813A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D6F09-A6C7-4CA1-8FF9-DA77CDFB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39277"/>
            <a:ext cx="8286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8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Classifying a breast cancer test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Fitting logistic regression models </a:t>
            </a:r>
          </a:p>
          <a:p>
            <a:r>
              <a:rPr lang="en-US" dirty="0"/>
              <a:t>Measuring accuracy in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99265" y="2370335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AC9522-E8C5-455C-B575-2E4BC3881451}"/>
                  </a:ext>
                </a:extLst>
              </p14:cNvPr>
              <p14:cNvContentPartPr/>
              <p14:nvPr/>
            </p14:nvContentPartPr>
            <p14:xfrm>
              <a:off x="13806086" y="3717531"/>
              <a:ext cx="3132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AC9522-E8C5-455C-B575-2E4BC38814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7086" y="3708531"/>
                <a:ext cx="48960" cy="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51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988F-6358-4D34-BB41-1630FF7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vs. Soft Decision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C3403-003B-4E8F-8AEC-BF5C97C8B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Binary classification problem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Given features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estimate class label 0 or 1</a:t>
                </a:r>
              </a:p>
              <a:p>
                <a:pPr lvl="1"/>
                <a:r>
                  <a:rPr lang="en-US" dirty="0"/>
                  <a:t>Ex:  cat vs. dog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Hard decision classifier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Output a class label: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or 1</a:t>
                </a:r>
              </a:p>
              <a:p>
                <a:pPr lvl="1"/>
                <a:r>
                  <a:rPr lang="en-US" dirty="0"/>
                  <a:t>Ex: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Image is a dog!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Soft decision classifier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Output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conditional probability 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=1|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/>
                  <a:t>is between 0 and 1</a:t>
                </a:r>
              </a:p>
              <a:p>
                <a:pPr lvl="1"/>
                <a:r>
                  <a:rPr lang="en-US" dirty="0"/>
                  <a:t>Ex: 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=1|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)=0.9⇒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r>
                  <a:rPr lang="en-US" i="1" dirty="0"/>
                  <a:t>Given this image, there is a 90% chance it is a dog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C3403-003B-4E8F-8AEC-BF5C97C8B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502C1-AC9A-4A4E-A669-C8A8D6C1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24</a:t>
            </a:fld>
            <a:endParaRPr lang="en-US" dirty="0"/>
          </a:p>
        </p:txBody>
      </p:sp>
      <p:pic>
        <p:nvPicPr>
          <p:cNvPr id="1026" name="Picture 2" descr="Image Classifier - Cats🐱 vs Dogs🐶 | by Greg Surma | Towards Data Science">
            <a:extLst>
              <a:ext uri="{FF2B5EF4-FFF2-40B4-BE49-F238E27FC236}">
                <a16:creationId xmlns:a16="http://schemas.microsoft.com/office/drawing/2014/main" id="{82A74B18-1D5E-4976-AACE-E8E2DB2F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35" y="24867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FAC287-B4DF-46F4-8DCC-35F8C0AC8287}"/>
                  </a:ext>
                </a:extLst>
              </p:cNvPr>
              <p:cNvSpPr txBox="1"/>
              <p:nvPr/>
            </p:nvSpPr>
            <p:spPr>
              <a:xfrm>
                <a:off x="8545059" y="1627958"/>
                <a:ext cx="800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Cat</a:t>
                </a:r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FAC287-B4DF-46F4-8DCC-35F8C0AC8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059" y="1627958"/>
                <a:ext cx="800989" cy="646331"/>
              </a:xfrm>
              <a:prstGeom prst="rect">
                <a:avLst/>
              </a:prstGeom>
              <a:blipFill>
                <a:blip r:embed="rId4"/>
                <a:stretch>
                  <a:fillRect t="-47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B3885-48B5-4A52-B876-13AD0A761EEC}"/>
                  </a:ext>
                </a:extLst>
              </p:cNvPr>
              <p:cNvSpPr txBox="1"/>
              <p:nvPr/>
            </p:nvSpPr>
            <p:spPr>
              <a:xfrm>
                <a:off x="9964197" y="1627958"/>
                <a:ext cx="80098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Dog</a:t>
                </a:r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1B3885-48B5-4A52-B876-13AD0A761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4197" y="1627958"/>
                <a:ext cx="800989" cy="646331"/>
              </a:xfrm>
              <a:prstGeom prst="rect">
                <a:avLst/>
              </a:prstGeom>
              <a:blipFill>
                <a:blip r:embed="rId5"/>
                <a:stretch>
                  <a:fillRect t="-471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4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988F-6358-4D34-BB41-1630FF7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Soft Decision Classifiers?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3403-003B-4E8F-8AEC-BF5C97C8B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most problems, classifiers make errors</a:t>
            </a:r>
          </a:p>
          <a:p>
            <a:r>
              <a:rPr lang="en-US" dirty="0"/>
              <a:t>Example:  Is the digit a 5 or 6?</a:t>
            </a:r>
          </a:p>
          <a:p>
            <a:pPr lvl="1"/>
            <a:r>
              <a:rPr lang="en-US" dirty="0"/>
              <a:t>Hard decision makes decision with certainty</a:t>
            </a:r>
          </a:p>
          <a:p>
            <a:pPr lvl="1"/>
            <a:r>
              <a:rPr lang="en-US" dirty="0"/>
              <a:t>But the decision can be wrong</a:t>
            </a:r>
          </a:p>
          <a:p>
            <a:r>
              <a:rPr lang="en-US" dirty="0"/>
              <a:t>Soft decision classifiers recognize this uncertainty</a:t>
            </a:r>
          </a:p>
          <a:p>
            <a:endParaRPr lang="en-US" dirty="0"/>
          </a:p>
          <a:p>
            <a:r>
              <a:rPr lang="en-US" dirty="0"/>
              <a:t>Easier to train soft decision classifier</a:t>
            </a:r>
          </a:p>
          <a:p>
            <a:pPr lvl="1"/>
            <a:r>
              <a:rPr lang="en-US" dirty="0"/>
              <a:t>Allows for error in training data</a:t>
            </a:r>
          </a:p>
          <a:p>
            <a:pPr lvl="1"/>
            <a:r>
              <a:rPr lang="en-US" dirty="0"/>
              <a:t>See next section</a:t>
            </a:r>
          </a:p>
          <a:p>
            <a:r>
              <a:rPr lang="en-US" dirty="0"/>
              <a:t>Provides a confidence measure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502C1-AC9A-4A4E-A669-C8A8D6C1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B3885-48B5-4A52-B876-13AD0A761EEC}"/>
              </a:ext>
            </a:extLst>
          </p:cNvPr>
          <p:cNvSpPr txBox="1"/>
          <p:nvPr/>
        </p:nvSpPr>
        <p:spPr>
          <a:xfrm>
            <a:off x="9041881" y="2881873"/>
            <a:ext cx="146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Hard decision</a:t>
            </a:r>
          </a:p>
          <a:p>
            <a:r>
              <a:rPr lang="en-US" dirty="0"/>
              <a:t>Digit = 6!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A3F3D-1459-4F8C-B752-3DA43299D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30" y="2497797"/>
            <a:ext cx="1436544" cy="14233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529374-7727-4B80-83AB-D2884EAA751C}"/>
              </a:ext>
            </a:extLst>
          </p:cNvPr>
          <p:cNvSpPr txBox="1"/>
          <p:nvPr/>
        </p:nvSpPr>
        <p:spPr>
          <a:xfrm>
            <a:off x="9046905" y="4458642"/>
            <a:ext cx="294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 decision</a:t>
            </a:r>
          </a:p>
          <a:p>
            <a:r>
              <a:rPr lang="en-US" dirty="0"/>
              <a:t>Digit = 5 with probability 30%</a:t>
            </a:r>
          </a:p>
          <a:p>
            <a:r>
              <a:rPr lang="en-US" dirty="0"/>
              <a:t>Digit = 6 with probability 70%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7F62EB-95E8-4291-AB0F-95F110527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554" y="4276195"/>
            <a:ext cx="1436544" cy="14233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425447-8F10-4570-88AD-09CF1B83C5ED}"/>
              </a:ext>
            </a:extLst>
          </p:cNvPr>
          <p:cNvSpPr txBox="1"/>
          <p:nvPr/>
        </p:nvSpPr>
        <p:spPr>
          <a:xfrm>
            <a:off x="7390779" y="1882332"/>
            <a:ext cx="1457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digit = 5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FD3D0-2C61-4B8B-B131-9D65CCA87477}"/>
              </a:ext>
            </a:extLst>
          </p:cNvPr>
          <p:cNvSpPr txBox="1"/>
          <p:nvPr/>
        </p:nvSpPr>
        <p:spPr>
          <a:xfrm>
            <a:off x="7390779" y="1567535"/>
            <a:ext cx="295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from MNIST dataset </a:t>
            </a:r>
          </a:p>
        </p:txBody>
      </p:sp>
    </p:spTree>
    <p:extLst>
      <p:ext uri="{BB962C8B-B14F-4D97-AF65-F5344CB8AC3E}">
        <p14:creationId xmlns:p14="http://schemas.microsoft.com/office/powerpoint/2010/main" val="33375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Model for 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8"/>
                <a:ext cx="10058400" cy="43132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Binary classification problem: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1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Hard decision linear classifier</a:t>
                </a:r>
              </a:p>
              <a:p>
                <a:pPr lvl="1"/>
                <a:r>
                  <a:rPr lang="en-US" dirty="0"/>
                  <a:t>Predict a class label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Logistic soft decision classifier</a:t>
                </a:r>
              </a:p>
              <a:p>
                <a:pPr lvl="1"/>
                <a:r>
                  <a:rPr lang="en-US" dirty="0"/>
                  <a:t>Predict a probability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marL="201168" lvl="1" indent="0">
                  <a:buNone/>
                </a:pPr>
                <a:endParaRPr lang="en-US" dirty="0"/>
              </a:p>
              <a:p>
                <a:pPr lvl="1"/>
                <a:endParaRPr lang="en-US" b="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8"/>
                <a:ext cx="10058400" cy="4313230"/>
              </a:xfrm>
              <a:blipFill>
                <a:blip r:embed="rId2"/>
                <a:stretch>
                  <a:fillRect l="-1455" t="-1556" b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01F19B-DF70-4F04-8D7C-05874F7292F0}"/>
              </a:ext>
            </a:extLst>
          </p:cNvPr>
          <p:cNvGrpSpPr/>
          <p:nvPr/>
        </p:nvGrpSpPr>
        <p:grpSpPr>
          <a:xfrm>
            <a:off x="7231706" y="1549222"/>
            <a:ext cx="3863014" cy="2108519"/>
            <a:chOff x="7231706" y="1549222"/>
            <a:chExt cx="3863014" cy="2108519"/>
          </a:xfrm>
        </p:grpSpPr>
        <p:pic>
          <p:nvPicPr>
            <p:cNvPr id="6" name="Picture 2" descr="Image Classifier - Cats🐱 vs Dogs🐶 | by Greg Surma | Towards Data Science">
              <a:extLst>
                <a:ext uri="{FF2B5EF4-FFF2-40B4-BE49-F238E27FC236}">
                  <a16:creationId xmlns:a16="http://schemas.microsoft.com/office/drawing/2014/main" id="{3FCCAE09-9BEE-46D0-8E56-58016B369B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9" r="52580" b="-1"/>
            <a:stretch/>
          </p:blipFill>
          <p:spPr bwMode="auto">
            <a:xfrm>
              <a:off x="7231706" y="2160630"/>
              <a:ext cx="626285" cy="74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 Classifier - Cats🐱 vs Dogs🐶 | by Greg Surma | Towards Data Science">
              <a:extLst>
                <a:ext uri="{FF2B5EF4-FFF2-40B4-BE49-F238E27FC236}">
                  <a16:creationId xmlns:a16="http://schemas.microsoft.com/office/drawing/2014/main" id="{7B811B4E-AAF1-454D-8E85-CD94A78DF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3"/>
            <a:stretch/>
          </p:blipFill>
          <p:spPr bwMode="auto">
            <a:xfrm>
              <a:off x="10445929" y="2160630"/>
              <a:ext cx="648791" cy="74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05EB176-7A04-4691-A575-CE3986B30DBF}"/>
                    </a:ext>
                  </a:extLst>
                </p:cNvPr>
                <p:cNvSpPr txBox="1"/>
                <p:nvPr/>
              </p:nvSpPr>
              <p:spPr>
                <a:xfrm>
                  <a:off x="9132511" y="3288409"/>
                  <a:ext cx="3537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05EB176-7A04-4691-A575-CE3986B30D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2511" y="3288409"/>
                  <a:ext cx="35375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C1069A-6CC3-4079-840C-9EFDB315A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3808"/>
            <a:stretch/>
          </p:blipFill>
          <p:spPr>
            <a:xfrm>
              <a:off x="8084525" y="1549222"/>
              <a:ext cx="2361404" cy="1820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5678F0-46DE-4D72-A9AE-40C3B2B2BAE9}"/>
                    </a:ext>
                  </a:extLst>
                </p:cNvPr>
                <p:cNvSpPr txBox="1"/>
                <p:nvPr/>
              </p:nvSpPr>
              <p:spPr>
                <a:xfrm>
                  <a:off x="7854986" y="1572831"/>
                  <a:ext cx="37138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5678F0-46DE-4D72-A9AE-40C3B2B2BA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4986" y="1572831"/>
                  <a:ext cx="37138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557" r="-16667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D015FA5-2F11-4C58-BFB0-D9B00EE3ACC4}"/>
              </a:ext>
            </a:extLst>
          </p:cNvPr>
          <p:cNvGrpSpPr/>
          <p:nvPr/>
        </p:nvGrpSpPr>
        <p:grpSpPr>
          <a:xfrm>
            <a:off x="7256185" y="3679619"/>
            <a:ext cx="3863014" cy="2472968"/>
            <a:chOff x="7256185" y="3679619"/>
            <a:chExt cx="3863014" cy="24729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B945B6-6A85-4CEB-B9A8-D2A2CA962A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9970" b="3837"/>
            <a:stretch/>
          </p:blipFill>
          <p:spPr>
            <a:xfrm>
              <a:off x="8128684" y="4032481"/>
              <a:ext cx="2361404" cy="18200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548AD2-7972-467A-814B-3DEAAA723D00}"/>
                    </a:ext>
                  </a:extLst>
                </p:cNvPr>
                <p:cNvSpPr txBox="1"/>
                <p:nvPr/>
              </p:nvSpPr>
              <p:spPr>
                <a:xfrm>
                  <a:off x="9265227" y="5783255"/>
                  <a:ext cx="35375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548AD2-7972-467A-814B-3DEAAA723D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5227" y="5783255"/>
                  <a:ext cx="35375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2" descr="Image Classifier - Cats🐱 vs Dogs🐶 | by Greg Surma | Towards Data Science">
              <a:extLst>
                <a:ext uri="{FF2B5EF4-FFF2-40B4-BE49-F238E27FC236}">
                  <a16:creationId xmlns:a16="http://schemas.microsoft.com/office/drawing/2014/main" id="{49A7FEB4-402A-4C9E-9F9F-9A4D3A05B1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9" r="52580" b="-1"/>
            <a:stretch/>
          </p:blipFill>
          <p:spPr bwMode="auto">
            <a:xfrm>
              <a:off x="7256185" y="4655112"/>
              <a:ext cx="626285" cy="74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Classifier - Cats🐱 vs Dogs🐶 | by Greg Surma | Towards Data Science">
              <a:extLst>
                <a:ext uri="{FF2B5EF4-FFF2-40B4-BE49-F238E27FC236}">
                  <a16:creationId xmlns:a16="http://schemas.microsoft.com/office/drawing/2014/main" id="{E570C711-67E1-4075-963B-AC3E51F5C3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3"/>
            <a:stretch/>
          </p:blipFill>
          <p:spPr bwMode="auto">
            <a:xfrm>
              <a:off x="10470408" y="4655112"/>
              <a:ext cx="648791" cy="741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007D7F-0B73-4B64-992A-86092E2B58ED}"/>
                    </a:ext>
                  </a:extLst>
                </p:cNvPr>
                <p:cNvSpPr txBox="1"/>
                <p:nvPr/>
              </p:nvSpPr>
              <p:spPr>
                <a:xfrm>
                  <a:off x="7569327" y="3679619"/>
                  <a:ext cx="134581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007D7F-0B73-4B64-992A-86092E2B58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9327" y="3679619"/>
                  <a:ext cx="134581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80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Model as a “Soft”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51886" y="1711354"/>
                <a:ext cx="4603794" cy="415774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Plot of 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600" dirty="0"/>
                  <a:t>Markers are random samples</a:t>
                </a:r>
              </a:p>
              <a:p>
                <a:r>
                  <a:rPr lang="en-US" sz="1800" dirty="0"/>
                  <a:t>Higher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:  </a:t>
                </a:r>
                <a:r>
                  <a:rPr lang="en-US" sz="1800" dirty="0" err="1"/>
                  <a:t>prob</a:t>
                </a:r>
                <a:r>
                  <a:rPr lang="en-US" sz="1800" dirty="0"/>
                  <a:t> transition becomes sharper</a:t>
                </a:r>
              </a:p>
              <a:p>
                <a:pPr lvl="1"/>
                <a:r>
                  <a:rPr lang="en-US" sz="1600" dirty="0"/>
                  <a:t>Fewer samples occur across boundary</a:t>
                </a:r>
              </a:p>
              <a:p>
                <a:r>
                  <a:rPr lang="en-US" sz="1800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1800" dirty="0"/>
                  <a:t> logistic becomes “hard” rule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sz="1800" b="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1886" y="1711354"/>
                <a:ext cx="4603794" cy="4157740"/>
              </a:xfrm>
              <a:blipFill>
                <a:blip r:embed="rId2"/>
                <a:stretch>
                  <a:fillRect l="-2914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649533"/>
            <a:ext cx="5236408" cy="337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68073" y="4976120"/>
                <a:ext cx="1090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73" y="4976120"/>
                <a:ext cx="10901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76378" y="4976120"/>
                <a:ext cx="7855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378" y="4976120"/>
                <a:ext cx="78553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9776" y="4976120"/>
                <a:ext cx="913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76" y="4976120"/>
                <a:ext cx="9137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76780" y="4976120"/>
                <a:ext cx="11702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780" y="4976120"/>
                <a:ext cx="11702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546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38DA-2169-4D49-B840-05A4A43B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vs. Soft Classification in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A5C4-A06A-41CA-938B-E8B23D59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236"/>
            <a:ext cx="5116484" cy="4081858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Hard decision:</a:t>
            </a:r>
          </a:p>
          <a:p>
            <a:pPr lvl="1"/>
            <a:r>
              <a:rPr lang="en-US" dirty="0"/>
              <a:t>Divides space into two half-space</a:t>
            </a:r>
          </a:p>
          <a:p>
            <a:pPr lvl="1"/>
            <a:r>
              <a:rPr lang="en-US" dirty="0"/>
              <a:t>One for each class label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Soft decision</a:t>
            </a:r>
          </a:p>
          <a:p>
            <a:pPr lvl="1"/>
            <a:r>
              <a:rPr lang="en-US" dirty="0"/>
              <a:t>Gradual transition for probability 0 to 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83E81-2782-4C1A-B851-575409FA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51757-C77F-4212-B589-22199362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19" y="1638043"/>
            <a:ext cx="2881745" cy="43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02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Logistic regression easily extended to multiple classes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possible classes (e.g. digits, letters, spoken words, …)</a:t>
                </a:r>
              </a:p>
              <a:p>
                <a:r>
                  <a:rPr lang="en-US" dirty="0"/>
                  <a:t>Two parameters: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US" dirty="0"/>
                  <a:t>  Slope matrix and bias</a:t>
                </a:r>
              </a:p>
              <a:p>
                <a:r>
                  <a:rPr lang="en-US" dirty="0"/>
                  <a:t>Step 1:  Create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linear functions. </a:t>
                </a:r>
                <a:br>
                  <a:rPr lang="es-ES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𝑾𝒙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E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Called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scores</a:t>
                </a:r>
                <a:r>
                  <a:rPr lang="en-US" dirty="0"/>
                  <a:t> or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logits</a:t>
                </a:r>
              </a:p>
              <a:p>
                <a:r>
                  <a:rPr lang="en-US" b="0" dirty="0"/>
                  <a:t>Step 2:  Predict probabilities via </a:t>
                </a:r>
                <a:r>
                  <a:rPr lang="en-US" b="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softmax</a:t>
                </a:r>
                <a:r>
                  <a:rPr lang="en-US" b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Classifying a breast cancer test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Fitting logistic regression models </a:t>
            </a:r>
          </a:p>
          <a:p>
            <a:r>
              <a:rPr lang="en-US" dirty="0"/>
              <a:t>Measuring accuracy in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65709" y="1464324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3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3F34-ACD0-4600-B530-7C4B4ABD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5833-7DC7-425A-BF42-31E8CB0A5C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Suppose:</a:t>
                </a:r>
              </a:p>
              <a:p>
                <a:pPr lvl="1"/>
                <a:r>
                  <a:rPr lang="en-US" dirty="0"/>
                  <a:t>Three class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∈{0,1,2}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some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logits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−1, 0, 2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b="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0.36, 1, 7.36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 err="1"/>
                  <a:t>Softmax</a:t>
                </a:r>
                <a:r>
                  <a:rPr lang="en-US" dirty="0"/>
                  <a:t> probabilities: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0.36+1+7.36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≈0.042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0.36+1+7.36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114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7.36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0.36+1+7.36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≈0.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844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FC5833-7DC7-425A-BF42-31E8CB0A5C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33D9B-BAE3-4BB2-A1BC-E95388E3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30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966B52-8E18-4CC6-BBCB-F4251F858B3B}"/>
              </a:ext>
            </a:extLst>
          </p:cNvPr>
          <p:cNvGrpSpPr/>
          <p:nvPr/>
        </p:nvGrpSpPr>
        <p:grpSpPr>
          <a:xfrm>
            <a:off x="6440581" y="2451647"/>
            <a:ext cx="4642692" cy="3236408"/>
            <a:chOff x="6440581" y="2451647"/>
            <a:chExt cx="4642692" cy="32364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CEF6BB-044E-4866-9A99-35035E0C6CB6}"/>
                </a:ext>
              </a:extLst>
            </p:cNvPr>
            <p:cNvSpPr txBox="1"/>
            <p:nvPr/>
          </p:nvSpPr>
          <p:spPr>
            <a:xfrm>
              <a:off x="8488168" y="5318723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Class label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D67BDE-6643-40F0-9C7A-5BEA014E2911}"/>
                </a:ext>
              </a:extLst>
            </p:cNvPr>
            <p:cNvSpPr txBox="1"/>
            <p:nvPr/>
          </p:nvSpPr>
          <p:spPr>
            <a:xfrm rot="16200000">
              <a:off x="6000973" y="3715060"/>
              <a:ext cx="124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Probability 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E768D8-46EB-45AD-B2D8-E0C69B49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9913" y="2451647"/>
              <a:ext cx="4273360" cy="2867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55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r>
              <a:rPr lang="en-US" dirty="0"/>
              <a:t>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soft-max </a:t>
                </a:r>
                <a:r>
                  <a:rPr lang="en-US" dirty="0"/>
                  <a:t>function: 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inputs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outputs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is like a PMF on the labels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for each component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Softmax</a:t>
                </a:r>
                <a:r>
                  <a:rPr lang="en-US" dirty="0"/>
                  <a:t> property: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 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ℓ≠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Assigns highest probability to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largest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6B10D-A84D-4D15-A681-ABE709CC2A34}"/>
              </a:ext>
            </a:extLst>
          </p:cNvPr>
          <p:cNvSpPr txBox="1"/>
          <p:nvPr/>
        </p:nvSpPr>
        <p:spPr>
          <a:xfrm>
            <a:off x="9489932" y="4735679"/>
            <a:ext cx="137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 label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7826EA-F2EA-46D7-9C24-4292DCDD715C}"/>
              </a:ext>
            </a:extLst>
          </p:cNvPr>
          <p:cNvSpPr txBox="1"/>
          <p:nvPr/>
        </p:nvSpPr>
        <p:spPr>
          <a:xfrm rot="16200000">
            <a:off x="7265971" y="3217601"/>
            <a:ext cx="164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A5338C-5A58-4773-9F85-EEC4D1BF8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031" y="2393006"/>
            <a:ext cx="3491740" cy="234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Multi-Class Logistic Regression</a:t>
            </a:r>
            <a:br>
              <a:rPr lang="en-US" dirty="0"/>
            </a:br>
            <a:r>
              <a:rPr lang="en-US" dirty="0"/>
              <a:t>Decision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32" y="1539277"/>
            <a:ext cx="5807348" cy="4329817"/>
          </a:xfrm>
        </p:spPr>
        <p:txBody>
          <a:bodyPr/>
          <a:lstStyle/>
          <a:p>
            <a:r>
              <a:rPr lang="en-US" dirty="0"/>
              <a:t>Each decision region defined by set of hyperplanes</a:t>
            </a:r>
          </a:p>
          <a:p>
            <a:r>
              <a:rPr lang="en-US" dirty="0"/>
              <a:t>Intersection of linear constraints</a:t>
            </a:r>
          </a:p>
          <a:p>
            <a:r>
              <a:rPr lang="en-US" dirty="0"/>
              <a:t>Sometimes called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polytope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7" y="1473230"/>
            <a:ext cx="4764204" cy="35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6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539277"/>
                <a:ext cx="10068467" cy="43298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 in regression, logistic models can be applied to transform features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Step 1</a:t>
                </a:r>
                <a:r>
                  <a:rPr lang="en-US" dirty="0"/>
                  <a:t>:  Map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 some transform features,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Step 2:  Linear weights: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Step 3:  Soft-max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 transforms:</a:t>
                </a:r>
              </a:p>
              <a:p>
                <a:pPr lvl="1"/>
                <a:r>
                  <a:rPr lang="en-US" dirty="0"/>
                  <a:t>Standard regression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original features, j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transformed features)</a:t>
                </a:r>
              </a:p>
              <a:p>
                <a:pPr lvl="1"/>
                <a:r>
                  <a:rPr lang="en-US" dirty="0"/>
                  <a:t>Polynomial regression: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original feature,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transformed features)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539277"/>
                <a:ext cx="10068467" cy="4329817"/>
              </a:xfrm>
              <a:blipFill>
                <a:blip r:embed="rId2"/>
                <a:stretch>
                  <a:fillRect l="-1259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44668" y="2072081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 transform step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90994" y="2256747"/>
            <a:ext cx="5536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21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Transformed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Enables richer class boundaries</a:t>
                </a:r>
              </a:p>
              <a:p>
                <a:r>
                  <a:rPr lang="en-US" dirty="0"/>
                  <a:t>Example: Fig B is not linearly separable</a:t>
                </a:r>
              </a:p>
              <a:p>
                <a:r>
                  <a:rPr lang="en-US" dirty="0"/>
                  <a:t>But, consider nonlinear features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can discriminate classes with linear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,0,0,1,1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Blue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/>
                  <a:t>  and Green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2" descr="Image result for linear classif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5" y="1669796"/>
            <a:ext cx="4710241" cy="19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2937-08C8-42CD-89A5-3D509484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857B-751A-4F95-9D28-22A5076A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891520"/>
            <a:ext cx="10058400" cy="1107454"/>
          </a:xfrm>
        </p:spPr>
        <p:txBody>
          <a:bodyPr/>
          <a:lstStyle/>
          <a:p>
            <a:r>
              <a:rPr lang="es-ES" dirty="0"/>
              <a:t>Complete in </a:t>
            </a:r>
            <a:r>
              <a:rPr lang="es-ES" dirty="0" err="1"/>
              <a:t>logistic_inclass.ipynb</a:t>
            </a:r>
            <a:endParaRPr lang="es-ES" dirty="0"/>
          </a:p>
          <a:p>
            <a:pPr lvl="1"/>
            <a:r>
              <a:rPr lang="es-ES" dirty="0"/>
              <a:t>Can use Google </a:t>
            </a:r>
            <a:r>
              <a:rPr lang="es-ES" dirty="0" err="1"/>
              <a:t>colab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local machine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EDD2E-5E82-45FF-8C78-D649813A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890BB-A5EA-4FC9-B044-E675D19D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405370"/>
            <a:ext cx="10353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3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Classifying a breast cancer test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Fitting logistic regression models </a:t>
            </a:r>
          </a:p>
          <a:p>
            <a:r>
              <a:rPr lang="en-US" dirty="0"/>
              <a:t>Measuring accuracy in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74098" y="2806563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9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Fit Logistic Models?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training data,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Binary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Binary logistic model</a:t>
                </a:r>
                <a:r>
                  <a:rPr lang="en-US" dirty="0"/>
                  <a:t>:  Given </a:t>
                </a:r>
                <a:r>
                  <a:rPr lang="en-US" i="1" dirty="0"/>
                  <a:t>new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predict class probability via:</a:t>
                </a:r>
                <a:endParaRPr lang="en-US" b="1" dirty="0"/>
              </a:p>
              <a:p>
                <a:pPr lvl="1"/>
                <a:r>
                  <a:rPr lang="en-US" dirty="0"/>
                  <a:t>Linear weights: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s-ES" b="1" dirty="0"/>
              </a:p>
              <a:p>
                <a:pPr lvl="1"/>
                <a:r>
                  <a:rPr lang="en-US" dirty="0"/>
                  <a:t>Sigmoid: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Weight vector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represents unknown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model parameters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Learning problem</a:t>
                </a:r>
                <a:r>
                  <a:rPr lang="en-US" dirty="0"/>
                  <a:t>:  Learn weight vector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from the data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3112E9-4C93-4FB1-B0DF-4D65E21D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652" y="2214339"/>
            <a:ext cx="3427595" cy="24293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99EEC9-35AF-4BD2-81D8-C2CDE87C024A}"/>
              </a:ext>
            </a:extLst>
          </p:cNvPr>
          <p:cNvSpPr txBox="1"/>
          <p:nvPr/>
        </p:nvSpPr>
        <p:spPr>
          <a:xfrm>
            <a:off x="9145913" y="460463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508D03-C6AA-4643-BFFA-DF65D1D62511}"/>
              </a:ext>
            </a:extLst>
          </p:cNvPr>
          <p:cNvGrpSpPr/>
          <p:nvPr/>
        </p:nvGrpSpPr>
        <p:grpSpPr>
          <a:xfrm>
            <a:off x="8219974" y="3158836"/>
            <a:ext cx="1527464" cy="1190640"/>
            <a:chOff x="8219974" y="3158836"/>
            <a:chExt cx="1527464" cy="11906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B8DE136-6499-4C4F-9681-903A09C99A87}"/>
                </a:ext>
              </a:extLst>
            </p:cNvPr>
            <p:cNvCxnSpPr>
              <a:cxnSpLocks/>
            </p:cNvCxnSpPr>
            <p:nvPr/>
          </p:nvCxnSpPr>
          <p:spPr>
            <a:xfrm>
              <a:off x="8219974" y="3314700"/>
              <a:ext cx="1277317" cy="101652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B9F0D8-4C39-42CE-B857-BF2EF6F15208}"/>
                </a:ext>
              </a:extLst>
            </p:cNvPr>
            <p:cNvCxnSpPr>
              <a:cxnSpLocks/>
            </p:cNvCxnSpPr>
            <p:nvPr/>
          </p:nvCxnSpPr>
          <p:spPr>
            <a:xfrm>
              <a:off x="8219974" y="3158836"/>
              <a:ext cx="996762" cy="1172384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19D32A9-058B-456F-9270-39476623B0E0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429000"/>
              <a:ext cx="1517838" cy="920476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6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91BE1-2730-459F-BC16-81C8AA66CF5C}"/>
              </a:ext>
            </a:extLst>
          </p:cNvPr>
          <p:cNvSpPr/>
          <p:nvPr/>
        </p:nvSpPr>
        <p:spPr>
          <a:xfrm>
            <a:off x="1730258" y="4970627"/>
            <a:ext cx="5460251" cy="6961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CFD4D3-B943-4142-B300-2F16F58DABC0}"/>
              </a:ext>
            </a:extLst>
          </p:cNvPr>
          <p:cNvSpPr/>
          <p:nvPr/>
        </p:nvSpPr>
        <p:spPr>
          <a:xfrm>
            <a:off x="1818409" y="1943100"/>
            <a:ext cx="7647709" cy="6961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Likelihood function</a:t>
                </a:r>
                <a:r>
                  <a:rPr lang="en-US" dirty="0"/>
                  <a:t>:   From the logistic model, we can derive: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= Probability of class labels given inputs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and weights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) are the data matrices for all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training samples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is the vector of parameters</a:t>
                </a:r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Key idea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dirty="0"/>
                  <a:t> is higher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data is a better match with the parameters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Maximum Likelihood Principle</a:t>
                </a:r>
                <a:r>
                  <a:rPr lang="es-ES" dirty="0"/>
                  <a:t>:  </a:t>
                </a:r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):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Find parameters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i="1" dirty="0"/>
                  <a:t>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6FD3A6-19D1-432D-9036-44CE6D9D4E2E}"/>
              </a:ext>
            </a:extLst>
          </p:cNvPr>
          <p:cNvSpPr/>
          <p:nvPr/>
        </p:nvSpPr>
        <p:spPr>
          <a:xfrm>
            <a:off x="2628900" y="2421082"/>
            <a:ext cx="6878782" cy="1153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784EA5-C3DC-4F67-BFC0-73EB69F5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Cross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90407-BA96-4B4F-B93F-8F1F7D556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/>
                  <a:t> with binary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</a:t>
                </a:r>
                <a:r>
                  <a:rPr lang="en-US" dirty="0"/>
                  <a:t>:  MLE for logistic model is equivalent to minimizing the </a:t>
                </a:r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binary cross entropy</a:t>
                </a:r>
                <a:r>
                  <a:rPr lang="en-US" dirty="0"/>
                  <a:t>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Find the weight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to minimize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Will prove below this is equivalent to maximizing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Provides a simple cost function to minimize for fitting</a:t>
                </a:r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implicitly function of weights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90407-BA96-4B4F-B93F-8F1F7D556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D8F0-9BC8-48A2-97EF-B0624CE1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Diagnosing 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5798470" cy="43298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Fine needle aspiration of suspicious lumps</a:t>
            </a:r>
          </a:p>
          <a:p>
            <a:r>
              <a:rPr lang="en-US" dirty="0" err="1"/>
              <a:t>Cytopathologist</a:t>
            </a:r>
            <a:r>
              <a:rPr lang="en-US" dirty="0"/>
              <a:t> visually inspects cells </a:t>
            </a:r>
          </a:p>
          <a:p>
            <a:pPr lvl="1"/>
            <a:r>
              <a:rPr lang="en-US" dirty="0"/>
              <a:t>Sample is stained and viewed under microscope</a:t>
            </a:r>
          </a:p>
          <a:p>
            <a:r>
              <a:rPr lang="en-US" dirty="0"/>
              <a:t>Determines if cells are benign or malignant</a:t>
            </a:r>
          </a:p>
          <a:p>
            <a:pPr lvl="1"/>
            <a:r>
              <a:rPr lang="en-US" dirty="0"/>
              <a:t>Also provides grading if malignant </a:t>
            </a:r>
          </a:p>
          <a:p>
            <a:r>
              <a:rPr lang="en-US" dirty="0"/>
              <a:t>Uses many features:</a:t>
            </a:r>
          </a:p>
          <a:p>
            <a:pPr lvl="1"/>
            <a:r>
              <a:rPr lang="en-US" dirty="0"/>
              <a:t>Size and shape of cells, degree of mitosis, differentiation, …</a:t>
            </a:r>
          </a:p>
          <a:p>
            <a:r>
              <a:rPr lang="en-US" dirty="0"/>
              <a:t>Diagnosis is not exact</a:t>
            </a:r>
          </a:p>
          <a:p>
            <a:r>
              <a:rPr lang="en-US" dirty="0"/>
              <a:t>If uncertain, use a more comprehensive biopsy</a:t>
            </a:r>
          </a:p>
          <a:p>
            <a:pPr lvl="1"/>
            <a:r>
              <a:rPr lang="en-US" dirty="0"/>
              <a:t>Additional cost and time</a:t>
            </a:r>
          </a:p>
          <a:p>
            <a:pPr lvl="1"/>
            <a:r>
              <a:rPr lang="en-US" dirty="0"/>
              <a:t>Stress to patient</a:t>
            </a:r>
          </a:p>
          <a:p>
            <a:r>
              <a:rPr lang="en-US" dirty="0"/>
              <a:t>Can machine learning provide better rules?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8053518" y="4999839"/>
            <a:ext cx="3444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Grades of carcinoma cells</a:t>
            </a:r>
          </a:p>
          <a:p>
            <a:r>
              <a:rPr lang="en-US" sz="1400" dirty="0"/>
              <a:t>http://breast-cancer.ca/5a-types/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518" y="1636267"/>
            <a:ext cx="3028950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A450E-3423-9344-8640-BE0DDABA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894" y="3460195"/>
            <a:ext cx="42418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4EA5-C3DC-4F67-BFC0-73EB69F57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BCE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90407-BA96-4B4F-B93F-8F1F7D556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Binary cross entropy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ES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Each term has cost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=0⇒ </m:t>
                    </m:r>
                  </m:oMath>
                </a14:m>
                <a:r>
                  <a:rPr lang="en-US" dirty="0"/>
                  <a:t>Tries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negative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=1⇒ </m:t>
                    </m:r>
                  </m:oMath>
                </a14:m>
                <a:r>
                  <a:rPr lang="en-US" dirty="0"/>
                  <a:t>Tries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positive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A90407-BA96-4B4F-B93F-8F1F7D556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AD8F0-9BC8-48A2-97EF-B0624CE1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334F0F-351E-405A-972B-D45D93B44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519" y="2727923"/>
            <a:ext cx="4400550" cy="259080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5212880A-0530-462D-84AD-2D8E38FA2237}"/>
              </a:ext>
            </a:extLst>
          </p:cNvPr>
          <p:cNvSpPr/>
          <p:nvPr/>
        </p:nvSpPr>
        <p:spPr>
          <a:xfrm rot="10800000">
            <a:off x="7716805" y="5318723"/>
            <a:ext cx="978408" cy="36512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33087B-67F4-4379-B1E1-CDB5505DF3E6}"/>
                  </a:ext>
                </a:extLst>
              </p:cNvPr>
              <p:cNvSpPr txBox="1"/>
              <p:nvPr/>
            </p:nvSpPr>
            <p:spPr>
              <a:xfrm>
                <a:off x="9891300" y="5637355"/>
                <a:ext cx="2179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Higher cost for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33087B-67F4-4379-B1E1-CDB5505DF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300" y="5637355"/>
                <a:ext cx="2179828" cy="369332"/>
              </a:xfrm>
              <a:prstGeom prst="rect">
                <a:avLst/>
              </a:prstGeom>
              <a:blipFill>
                <a:blip r:embed="rId4"/>
                <a:stretch>
                  <a:fillRect l="-252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5631363C-FB5E-4097-986B-D73B2268410F}"/>
              </a:ext>
            </a:extLst>
          </p:cNvPr>
          <p:cNvSpPr/>
          <p:nvPr/>
        </p:nvSpPr>
        <p:spPr>
          <a:xfrm>
            <a:off x="10155206" y="5381182"/>
            <a:ext cx="978408" cy="36512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BC1EAA-414B-4897-B51F-CC4D0DC74609}"/>
                  </a:ext>
                </a:extLst>
              </p:cNvPr>
              <p:cNvSpPr txBox="1"/>
              <p:nvPr/>
            </p:nvSpPr>
            <p:spPr>
              <a:xfrm>
                <a:off x="6981476" y="5722349"/>
                <a:ext cx="2179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Higher cost for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BC1EAA-414B-4897-B51F-CC4D0DC74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476" y="5722349"/>
                <a:ext cx="2179828" cy="369332"/>
              </a:xfrm>
              <a:prstGeom prst="rect">
                <a:avLst/>
              </a:prstGeom>
              <a:blipFill>
                <a:blip r:embed="rId5"/>
                <a:stretch>
                  <a:fillRect l="-223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307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and </a:t>
            </a:r>
            <a:r>
              <a:rPr lang="en-US" dirty="0" err="1"/>
              <a:t>Argmin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Minimum value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Point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-axis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minimum</a:t>
                </a:r>
              </a:p>
              <a:p>
                <a:pPr lvl="1"/>
                <a:r>
                  <a:rPr lang="en-US" dirty="0"/>
                  <a:t>Point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-axis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Similarly,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Arc 4"/>
          <p:cNvSpPr/>
          <p:nvPr/>
        </p:nvSpPr>
        <p:spPr>
          <a:xfrm>
            <a:off x="8047672" y="-135499"/>
            <a:ext cx="2041654" cy="3556932"/>
          </a:xfrm>
          <a:prstGeom prst="arc">
            <a:avLst>
              <a:gd name="adj1" fmla="val 2869631"/>
              <a:gd name="adj2" fmla="val 803347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CE89E4-EF69-904D-AD7B-E2C650026F9C}"/>
              </a:ext>
            </a:extLst>
          </p:cNvPr>
          <p:cNvGrpSpPr/>
          <p:nvPr/>
        </p:nvGrpSpPr>
        <p:grpSpPr>
          <a:xfrm>
            <a:off x="6516468" y="1788783"/>
            <a:ext cx="3776824" cy="3576052"/>
            <a:chOff x="6516468" y="1788783"/>
            <a:chExt cx="3776824" cy="3576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952712" y="1788783"/>
                  <a:ext cx="2231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2712" y="1788783"/>
                  <a:ext cx="2231573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7843706" y="4149359"/>
              <a:ext cx="24495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068499" y="3421433"/>
              <a:ext cx="0" cy="9324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917656" y="43918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90548" y="43835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8514186" y="2432429"/>
              <a:ext cx="18176" cy="1978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8073432" y="3421433"/>
              <a:ext cx="114591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184509" y="4911890"/>
                  <a:ext cx="1904817" cy="452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4509" y="4911890"/>
                  <a:ext cx="1904817" cy="4529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516468" y="3251240"/>
                  <a:ext cx="1545744" cy="4529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6468" y="3251240"/>
                  <a:ext cx="1545744" cy="4529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106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C691BE1-2730-459F-BC16-81C8AA66CF5C}"/>
              </a:ext>
            </a:extLst>
          </p:cNvPr>
          <p:cNvSpPr/>
          <p:nvPr/>
        </p:nvSpPr>
        <p:spPr>
          <a:xfrm>
            <a:off x="4447309" y="3529444"/>
            <a:ext cx="3034145" cy="6961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</a:t>
            </a:r>
            <a:r>
              <a:rPr lang="en-US" dirty="0"/>
              <a:t>LE Using Argmax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can write the MLE using argmax</a:t>
                </a:r>
              </a:p>
              <a:p>
                <a:r>
                  <a:rPr lang="en-US" dirty="0"/>
                  <a:t>Suppose we have </a:t>
                </a:r>
              </a:p>
              <a:p>
                <a:pPr lvl="1"/>
                <a:r>
                  <a:rPr lang="en-US" b="0" dirty="0"/>
                  <a:t>Data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b="0" dirty="0"/>
                  <a:t>Likelihood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Then, MLE is equivalent to: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E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i="1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Equivalent to saying find </a:t>
                </a:r>
                <a14:m>
                  <m:oMath xmlns:m="http://schemas.openxmlformats.org/officeDocument/2006/math">
                    <m:r>
                      <a:rPr lang="es-ES" b="1" i="0" smtClean="0"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/>
                  <a:t> to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853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39277"/>
                <a:ext cx="7599911" cy="4329817"/>
              </a:xfrm>
            </p:spPr>
            <p:txBody>
              <a:bodyPr/>
              <a:lstStyle/>
              <a:p>
                <a:r>
                  <a:rPr lang="en-US" dirty="0"/>
                  <a:t>Assume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independent, depending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Then, likelihood factors: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negative log likelihood</a:t>
                </a:r>
                <a:r>
                  <a:rPr lang="en-US" dirty="0"/>
                  <a:t>: 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Maximum likelihood estimator can be re-written as: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lim>
                            </m:limLow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39277"/>
                <a:ext cx="7599911" cy="4329817"/>
              </a:xfrm>
              <a:blipFill>
                <a:blip r:embed="rId2"/>
                <a:stretch>
                  <a:fillRect l="-192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9703A3-7F77-42F8-B145-E43CED3EAFE6}"/>
              </a:ext>
            </a:extLst>
          </p:cNvPr>
          <p:cNvGrpSpPr/>
          <p:nvPr/>
        </p:nvGrpSpPr>
        <p:grpSpPr>
          <a:xfrm>
            <a:off x="7842538" y="1887340"/>
            <a:ext cx="3676650" cy="2900271"/>
            <a:chOff x="7842538" y="1887340"/>
            <a:chExt cx="3676650" cy="29002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1372544-E7BC-4A54-948A-615BA938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2538" y="2215861"/>
              <a:ext cx="3676650" cy="25717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9F531A-3964-4EA7-8FF8-30760487CECC}"/>
                </a:ext>
              </a:extLst>
            </p:cNvPr>
            <p:cNvSpPr txBox="1"/>
            <p:nvPr/>
          </p:nvSpPr>
          <p:spPr>
            <a:xfrm>
              <a:off x="8480887" y="1887340"/>
              <a:ext cx="2399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Negative Log Likelihood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3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4A3F-7722-450B-82CD-E3DA73FF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 Loss = Binary Cross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712D1-2911-4637-80E7-692B552586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Negative log likelihood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Therefore,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Hence,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Loss function = binary cross entropy: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712D1-2911-4637-80E7-692B552586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1696" b="-29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C3FA7-929A-426A-9448-CB013D59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754BF5-76F6-4AF9-8C5B-DE810CBAF50B}"/>
              </a:ext>
            </a:extLst>
          </p:cNvPr>
          <p:cNvSpPr/>
          <p:nvPr/>
        </p:nvSpPr>
        <p:spPr>
          <a:xfrm>
            <a:off x="3283527" y="3657599"/>
            <a:ext cx="5538355" cy="11533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multi-class classification, define the “one-hot” vector: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Hence, negative log likelihood is: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nary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Sometimes called the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categorial cross-entropy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Can prove this with some algebra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3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minimize take partial derivatives: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Define transform matrix: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Hence,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Estimated class probabilities: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Gradient components are (proof on board):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𝑘𝑗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unknowns</a:t>
                </a:r>
              </a:p>
              <a:p>
                <a:r>
                  <a:rPr lang="en-US" dirty="0"/>
                  <a:t>Unfortunately, no closed-form solution to these equations </a:t>
                </a:r>
              </a:p>
              <a:p>
                <a:pPr lvl="1"/>
                <a:r>
                  <a:rPr lang="en-US" dirty="0"/>
                  <a:t>Nonlinear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 on terms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85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Optimization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F9F8D-2534-4D48-85E3-73908409BCC5}" type="slidenum">
              <a:rPr lang="en-US" smtClean="0"/>
              <a:pPr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that we can find minima by setting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equations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unknowns.  </a:t>
                </a:r>
              </a:p>
              <a:p>
                <a:pPr lvl="1"/>
                <a:r>
                  <a:rPr lang="en-US" dirty="0"/>
                  <a:t>May not have closed-form solution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Numerical methods</a:t>
                </a:r>
                <a:r>
                  <a:rPr lang="en-US" dirty="0"/>
                  <a:t>:  Finds a sequence of estimates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Under some conditions, it converges to some other “good” minima</a:t>
                </a:r>
              </a:p>
              <a:p>
                <a:pPr lvl="1"/>
                <a:r>
                  <a:rPr lang="en-US" dirty="0"/>
                  <a:t>Run on a computer program, like python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Next unit:  Will discuss numerical methods to perform optimization</a:t>
                </a:r>
              </a:p>
              <a:p>
                <a:r>
                  <a:rPr lang="en-US" dirty="0"/>
                  <a:t>This lecture:  Use built-in python routine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3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2937-08C8-42CD-89A5-3D509484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857B-751A-4F95-9D28-22A5076A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372" y="3693924"/>
            <a:ext cx="4952307" cy="2305050"/>
          </a:xfrm>
        </p:spPr>
        <p:txBody>
          <a:bodyPr/>
          <a:lstStyle/>
          <a:p>
            <a:r>
              <a:rPr lang="es-ES" dirty="0"/>
              <a:t>Complete in </a:t>
            </a:r>
            <a:r>
              <a:rPr lang="es-ES" dirty="0" err="1"/>
              <a:t>logistic_inclass.ipynb</a:t>
            </a:r>
            <a:endParaRPr lang="es-ES" dirty="0"/>
          </a:p>
          <a:p>
            <a:pPr lvl="1"/>
            <a:r>
              <a:rPr lang="es-ES" dirty="0"/>
              <a:t>Can use Google </a:t>
            </a:r>
            <a:r>
              <a:rPr lang="es-ES" dirty="0" err="1"/>
              <a:t>colab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local machine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EDD2E-5E82-45FF-8C78-D649813A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2F075-C14B-435A-B069-442F83440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71" r="-229"/>
          <a:stretch/>
        </p:blipFill>
        <p:spPr>
          <a:xfrm>
            <a:off x="1097280" y="1526298"/>
            <a:ext cx="7121929" cy="1311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2487E4-4A69-47C4-B8B4-05FED3EC3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037322"/>
            <a:ext cx="43719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9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Classifying a breast cancer test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Fitting logistic regression models </a:t>
            </a:r>
          </a:p>
          <a:p>
            <a:r>
              <a:rPr lang="en-US" dirty="0"/>
              <a:t>Returning to the breast cancer dataset</a:t>
            </a:r>
          </a:p>
          <a:p>
            <a:r>
              <a:rPr lang="en-US" dirty="0"/>
              <a:t>Measuring accuracy in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49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86326" y="3270232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7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4795559" cy="4329817"/>
          </a:xfrm>
        </p:spPr>
        <p:txBody>
          <a:bodyPr/>
          <a:lstStyle/>
          <a:p>
            <a:r>
              <a:rPr lang="en-US" dirty="0"/>
              <a:t>Univ. Wisconsin study, 1994</a:t>
            </a:r>
          </a:p>
          <a:p>
            <a:r>
              <a:rPr lang="en-US" dirty="0"/>
              <a:t>569 samples</a:t>
            </a:r>
          </a:p>
          <a:p>
            <a:r>
              <a:rPr lang="en-US" dirty="0"/>
              <a:t>10 visual features for each sample</a:t>
            </a:r>
          </a:p>
          <a:p>
            <a:r>
              <a:rPr lang="en-US" dirty="0"/>
              <a:t>Ground truth determined by biopsy</a:t>
            </a:r>
          </a:p>
          <a:p>
            <a:endParaRPr lang="en-US" dirty="0"/>
          </a:p>
          <a:p>
            <a:r>
              <a:rPr lang="en-US" dirty="0"/>
              <a:t>First publication:  O.L. </a:t>
            </a:r>
            <a:r>
              <a:rPr lang="en-US" dirty="0" err="1"/>
              <a:t>Mangasarian</a:t>
            </a:r>
            <a:r>
              <a:rPr lang="en-US" dirty="0"/>
              <a:t>, W.N. Street and W.H. </a:t>
            </a:r>
            <a:r>
              <a:rPr lang="en-US" dirty="0" err="1"/>
              <a:t>Wolberg</a:t>
            </a:r>
            <a:r>
              <a:rPr lang="en-US" dirty="0"/>
              <a:t>. Breast cancer diagnosis and prognosis via linear programming. Operations Research, 43(4), pages 570-577, July-August 1995.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306" y="3392527"/>
            <a:ext cx="3990975" cy="2838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39" y="806708"/>
            <a:ext cx="5800444" cy="25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AD1C-133B-4D14-A41E-DB26BB8C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5283-949E-4524-843D-2CE1B1E95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7445" y="1539277"/>
                <a:ext cx="4578234" cy="4329817"/>
              </a:xfrm>
            </p:spPr>
            <p:txBody>
              <a:bodyPr/>
              <a:lstStyle/>
              <a:p>
                <a:r>
                  <a:rPr lang="en-US" dirty="0"/>
                  <a:t>Get the two variables</a:t>
                </a:r>
              </a:p>
              <a:p>
                <a:r>
                  <a:rPr lang="en-US" dirty="0"/>
                  <a:t>Scale, fit and test</a:t>
                </a:r>
              </a:p>
              <a:p>
                <a:r>
                  <a:rPr lang="en-US" dirty="0"/>
                  <a:t>Regularization note for </a:t>
                </a:r>
                <a:r>
                  <a:rPr lang="en-US" dirty="0" err="1"/>
                  <a:t>sklearn</a:t>
                </a:r>
                <a:endParaRPr lang="en-US" dirty="0"/>
              </a:p>
              <a:p>
                <a:pPr lvl="1"/>
                <a:r>
                  <a:rPr lang="en-US" dirty="0"/>
                  <a:t>Always performs regularized regression:</a:t>
                </a:r>
              </a:p>
              <a:p>
                <a:pPr lvl="1"/>
                <a:r>
                  <a:rPr lang="en-US" dirty="0"/>
                  <a:t>Minimizes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Negative log likelihood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regularization term (like Ridge)</a:t>
                </a:r>
              </a:p>
              <a:p>
                <a:pPr lvl="1"/>
                <a:r>
                  <a:rPr lang="en-US" dirty="0"/>
                  <a:t>Used for numerical stability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5283-949E-4524-843D-2CE1B1E95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7445" y="1539277"/>
                <a:ext cx="4578234" cy="4329817"/>
              </a:xfrm>
              <a:blipFill>
                <a:blip r:embed="rId2"/>
                <a:stretch>
                  <a:fillRect l="-3196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6D55C-3732-40E8-B5F7-271AD44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5F131-8A84-46F4-AF03-B77C26C5C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92" y="1454728"/>
            <a:ext cx="3031614" cy="1115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88C2A-E852-4709-87C6-7F24AE59D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88" y="2766578"/>
            <a:ext cx="2944093" cy="662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FC98DA-69E3-4308-BBEC-3A3D133B9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1" y="3679005"/>
            <a:ext cx="4998720" cy="626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8A471-B121-47F0-AC98-25B94BD6D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83" y="4665467"/>
            <a:ext cx="4290358" cy="11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61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AD1C-133B-4D14-A41E-DB26BB8C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Decision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5283-949E-4524-843D-2CE1B1E950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9891" y="1539277"/>
                <a:ext cx="4135582" cy="4329817"/>
              </a:xfrm>
            </p:spPr>
            <p:txBody>
              <a:bodyPr/>
              <a:lstStyle/>
              <a:p>
                <a:r>
                  <a:rPr lang="en-US" dirty="0"/>
                  <a:t>Probability output:</a:t>
                </a:r>
              </a:p>
              <a:p>
                <a:pPr lvl="1"/>
                <a:r>
                  <a:rPr lang="en-US" dirty="0"/>
                  <a:t>Smooth value from 0 to 1</a:t>
                </a:r>
              </a:p>
              <a:p>
                <a:r>
                  <a:rPr lang="en-US" dirty="0"/>
                  <a:t>Class decision: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Decision boundary is a line</a:t>
                </a:r>
              </a:p>
              <a:p>
                <a:pPr lvl="1"/>
                <a:r>
                  <a:rPr lang="en-US" dirty="0"/>
                  <a:t>Similar to what we manually selected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5283-949E-4524-843D-2CE1B1E950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9891" y="1539277"/>
                <a:ext cx="4135582" cy="4329817"/>
              </a:xfrm>
              <a:blipFill>
                <a:blip r:embed="rId2"/>
                <a:stretch>
                  <a:fillRect l="-353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6D55C-3732-40E8-B5F7-271AD440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8584C3-68E2-4487-BABD-D142A36B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27" y="1724025"/>
            <a:ext cx="60293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70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38901-E0ED-4AE8-AABC-2750233F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All The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97D62-BDC8-4346-843A-00C09A6A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4254" y="1539277"/>
            <a:ext cx="4131425" cy="4329817"/>
          </a:xfrm>
        </p:spPr>
        <p:txBody>
          <a:bodyPr/>
          <a:lstStyle/>
          <a:p>
            <a:r>
              <a:rPr lang="en-US" dirty="0"/>
              <a:t>With all 10 variables:</a:t>
            </a:r>
          </a:p>
          <a:p>
            <a:pPr lvl="1"/>
            <a:r>
              <a:rPr lang="en-US" dirty="0"/>
              <a:t>Get 97% test accuracy</a:t>
            </a:r>
          </a:p>
          <a:p>
            <a:pPr lvl="1"/>
            <a:endParaRPr lang="en-US" dirty="0"/>
          </a:p>
          <a:p>
            <a:r>
              <a:rPr lang="en-US" dirty="0"/>
              <a:t>10-fold cross validation</a:t>
            </a:r>
          </a:p>
          <a:p>
            <a:pPr lvl="1"/>
            <a:r>
              <a:rPr lang="en-US" dirty="0"/>
              <a:t>Also in demo</a:t>
            </a:r>
          </a:p>
          <a:p>
            <a:pPr lvl="1"/>
            <a:r>
              <a:rPr lang="en-US" dirty="0"/>
              <a:t>Accuracy = 0.967</a:t>
            </a:r>
          </a:p>
          <a:p>
            <a:pPr lvl="1"/>
            <a:r>
              <a:rPr lang="en-US" dirty="0"/>
              <a:t>SE = 0.011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B3D4-676D-44F8-98C5-DC000FD1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97802-1E43-455A-B037-277EF18C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539277"/>
            <a:ext cx="5695950" cy="1495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109AC-9C31-429A-B280-707D80382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34" y="3034702"/>
            <a:ext cx="4019550" cy="2647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4213D-143B-4C21-9453-7E04AF64B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369" y="2923828"/>
            <a:ext cx="18669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00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2937-08C8-42CD-89A5-3D509484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857B-751A-4F95-9D28-22A5076AF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982" y="4769426"/>
            <a:ext cx="4962697" cy="1229547"/>
          </a:xfrm>
        </p:spPr>
        <p:txBody>
          <a:bodyPr/>
          <a:lstStyle/>
          <a:p>
            <a:r>
              <a:rPr lang="es-ES" dirty="0"/>
              <a:t>Complete in </a:t>
            </a:r>
            <a:r>
              <a:rPr lang="es-ES" dirty="0" err="1"/>
              <a:t>logistic_inclass.ipynb</a:t>
            </a:r>
            <a:endParaRPr lang="es-ES" dirty="0"/>
          </a:p>
          <a:p>
            <a:pPr lvl="1"/>
            <a:r>
              <a:rPr lang="es-ES" dirty="0"/>
              <a:t>Can use Google </a:t>
            </a:r>
            <a:r>
              <a:rPr lang="es-ES" dirty="0" err="1"/>
              <a:t>colab</a:t>
            </a:r>
            <a:r>
              <a:rPr lang="es-ES" dirty="0"/>
              <a:t>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local machine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EDD2E-5E82-45FF-8C78-D649813A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78FBE-CF1A-4078-AEDF-79F801EE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579418"/>
            <a:ext cx="80867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40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Motivating Example:  Classifying a breast cancer test</a:t>
            </a:r>
          </a:p>
          <a:p>
            <a:r>
              <a:rPr lang="en-US" dirty="0"/>
              <a:t>Linear classifiers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Fitting logistic regression models </a:t>
            </a:r>
          </a:p>
          <a:p>
            <a:r>
              <a:rPr lang="en-US" dirty="0"/>
              <a:t>Measuring accuracy in classification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Arrow: Right 4"/>
          <p:cNvSpPr/>
          <p:nvPr/>
        </p:nvSpPr>
        <p:spPr>
          <a:xfrm>
            <a:off x="286326" y="3270232"/>
            <a:ext cx="978408" cy="4846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108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in 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types of errors:</a:t>
                </a:r>
              </a:p>
              <a:p>
                <a:pPr lvl="1"/>
                <a:r>
                  <a:rPr lang="en-US" dirty="0"/>
                  <a:t>Type I error (False positive / false alarm):  Decide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Type II error (False negative / missed detection):  Decide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Implication of these errors may be different</a:t>
                </a:r>
              </a:p>
              <a:p>
                <a:pPr lvl="1"/>
                <a:r>
                  <a:rPr lang="en-US" dirty="0"/>
                  <a:t>Think of breast cancer diagnosis</a:t>
                </a:r>
              </a:p>
              <a:p>
                <a:r>
                  <a:rPr lang="en-US" dirty="0"/>
                  <a:t>Accuracy of classifier can be measured by: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Accuracy=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(percentage of correct classification)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55</a:t>
            </a:fld>
            <a:endParaRPr lang="en-US" dirty="0"/>
          </a:p>
        </p:txBody>
      </p:sp>
      <p:pic>
        <p:nvPicPr>
          <p:cNvPr id="1026" name="Picture 2" descr="Image result for true positive 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3271489"/>
            <a:ext cx="5800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128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From previous slide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=sensitivity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dirty="0"/>
                  <a:t>=1-specificity</a:t>
                </a:r>
              </a:p>
              <a:p>
                <a:r>
                  <a:rPr lang="en-US" dirty="0"/>
                  <a:t>Machine learning often uses (positive=items of interests in retrieval applications)</a:t>
                </a:r>
              </a:p>
              <a:p>
                <a:pPr lvl="1"/>
                <a:r>
                  <a:rPr lang="en-US" dirty="0"/>
                  <a:t>Recall = Sensitivity =TP/(TP+FN) (How many positives are detected among all positive?)</a:t>
                </a:r>
              </a:p>
              <a:p>
                <a:pPr lvl="1"/>
                <a:r>
                  <a:rPr lang="en-US" dirty="0"/>
                  <a:t>Precision =TP/(TP+FP) (How many detected positive is actually positive?)</a:t>
                </a:r>
              </a:p>
              <a:p>
                <a:pPr lvl="1"/>
                <a:r>
                  <a:rPr lang="en-US" dirty="0"/>
                  <a:t>F1-score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𝑃𝑟𝑒𝑐𝑖𝑠𝑖𝑜𝑛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)/2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𝐹𝑁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Accuracy=(TP+TF)/(TP+FP+TN+FN) (percentage of correct classification)</a:t>
                </a:r>
              </a:p>
              <a:p>
                <a:r>
                  <a:rPr lang="en-US" dirty="0"/>
                  <a:t>Medical tests:</a:t>
                </a:r>
              </a:p>
              <a:p>
                <a:pPr lvl="1"/>
                <a:r>
                  <a:rPr lang="en-US" dirty="0"/>
                  <a:t>Sensitivity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Specificity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</m:oMath>
                </a14:m>
                <a:r>
                  <a:rPr lang="en-US" dirty="0"/>
                  <a:t> =True negative rate</a:t>
                </a:r>
              </a:p>
              <a:p>
                <a:pPr lvl="1"/>
                <a:r>
                  <a:rPr lang="en-US" dirty="0"/>
                  <a:t>Need a good tradeoff between sensitivity and specificity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2" descr="Image result for true positive rate">
            <a:extLst>
              <a:ext uri="{FF2B5EF4-FFF2-40B4-BE49-F238E27FC236}">
                <a16:creationId xmlns:a16="http://schemas.microsoft.com/office/drawing/2014/main" id="{AF299E03-C582-AD4E-B402-86A6DCE9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155" y="1326814"/>
            <a:ext cx="5800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903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39277"/>
            <a:ext cx="4640790" cy="4329817"/>
          </a:xfrm>
        </p:spPr>
        <p:txBody>
          <a:bodyPr/>
          <a:lstStyle/>
          <a:p>
            <a:r>
              <a:rPr lang="en-US" dirty="0"/>
              <a:t>Measure accuracy on test data </a:t>
            </a:r>
          </a:p>
          <a:p>
            <a:r>
              <a:rPr lang="en-US" dirty="0"/>
              <a:t>Use 4-fold cross-validation</a:t>
            </a:r>
          </a:p>
          <a:p>
            <a:r>
              <a:rPr lang="en-US" dirty="0" err="1"/>
              <a:t>Sklearn</a:t>
            </a:r>
            <a:r>
              <a:rPr lang="en-US" dirty="0"/>
              <a:t> has built-in functions for 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479" y="352490"/>
            <a:ext cx="5392548" cy="5241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704185"/>
            <a:ext cx="3433621" cy="16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97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8FBB-0341-4A40-B9D8-1BB61445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through the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56E5F-6B03-DE4E-93FD-951EE78A6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binary classification with cross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E31E4-CAE2-3C4F-BEBF-2C90199E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413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8A8A-97AE-4159-88BF-BD1E5CE0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Decisions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A8A88-41A2-4738-9443-3E2B925872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Logistic classifier outputs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soft</a:t>
                </a:r>
                <a:r>
                  <a:rPr lang="en-US" dirty="0"/>
                  <a:t> label: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more likely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≈1⇒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more likely</a:t>
                </a:r>
              </a:p>
              <a:p>
                <a:r>
                  <a:rPr lang="en-US" dirty="0"/>
                  <a:t>Can obtain a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hard label </a:t>
                </a:r>
                <a:r>
                  <a:rPr lang="en-US" dirty="0"/>
                  <a:t>by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thresholding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= Threshold</a:t>
                </a:r>
              </a:p>
              <a:p>
                <a:r>
                  <a:rPr lang="en-US" dirty="0"/>
                  <a:t>How to set threshold?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Minimizes overall error rate </a:t>
                </a:r>
              </a:p>
              <a:p>
                <a:pPr lvl="1"/>
                <a:r>
                  <a:rPr lang="en-US" dirty="0"/>
                  <a:t>Increasing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Decreases false positives, but also reduces sensitivity</a:t>
                </a:r>
              </a:p>
              <a:p>
                <a:pPr lvl="1"/>
                <a:r>
                  <a:rPr lang="en-US" dirty="0"/>
                  <a:t>Decreasing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Increases sensitivity, but also increases false positive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5A8A88-41A2-4738-9443-3E2B925872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1" t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4CEA5-6F01-44A8-A9E0-ACE6BD30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59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5499D-4540-0A40-B504-20CDCAF1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621" y="1681826"/>
            <a:ext cx="3488981" cy="24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B781-3109-4425-8B57-658FD86D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F8890-E744-4700-98D1-DD34ADF6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7"/>
            <a:ext cx="9815785" cy="4329817"/>
          </a:xfrm>
        </p:spPr>
        <p:txBody>
          <a:bodyPr/>
          <a:lstStyle/>
          <a:p>
            <a:r>
              <a:rPr lang="en-US" dirty="0" err="1"/>
              <a:t>Github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https://github.com/sdrangan/introml/blob/master/logistic/breast_cancer.ipynb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B11E-9CD2-495F-9EB6-D025228C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62277-3D51-4659-B2E8-48E4EF406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92" y="2079302"/>
            <a:ext cx="6270801" cy="43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033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02E3-0294-4ADF-975B-D69D50F3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17B6-0D52-4CE8-AE21-11A7034B1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Varying threshold obtains a set of classifier</a:t>
            </a:r>
          </a:p>
          <a:p>
            <a:r>
              <a:rPr lang="en-US" dirty="0"/>
              <a:t>Trades off FPR (1-specificity) and TPR (sensitivity)</a:t>
            </a:r>
          </a:p>
          <a:p>
            <a:r>
              <a:rPr lang="en-US" dirty="0"/>
              <a:t>Can visualize with ROC curve</a:t>
            </a:r>
          </a:p>
          <a:p>
            <a:pPr lvl="1"/>
            <a:r>
              <a:rPr lang="en-US" dirty="0"/>
              <a:t>Receiver operating curve</a:t>
            </a:r>
          </a:p>
          <a:p>
            <a:pPr lvl="1"/>
            <a:r>
              <a:rPr lang="en-US" dirty="0"/>
              <a:t>Term from digital communications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577FD-1148-454D-8E69-C6E5B464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2F7F5D-8274-F849-9BED-B40FD983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042" y="528622"/>
            <a:ext cx="3702050" cy="2486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34D940-AC94-6947-A16E-C3256C8D8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76" y="3178117"/>
            <a:ext cx="3488981" cy="24814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4137C-7831-9B48-8F5B-E7369D6B8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704185"/>
            <a:ext cx="6019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85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A7D8-410D-034F-9C7F-E7206D1BE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the Curve (AUC)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40CB-B560-1343-9228-9C90ADA04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39278"/>
            <a:ext cx="5667202" cy="4229986"/>
          </a:xfrm>
        </p:spPr>
        <p:txBody>
          <a:bodyPr/>
          <a:lstStyle/>
          <a:p>
            <a:r>
              <a:rPr lang="en-US" dirty="0"/>
              <a:t>As one may choose a particular threshold based on the desired trade-off between the TPR and FPR, it may not be appropriate to evaluate the performance of a classifier for a fixed threshold.</a:t>
            </a:r>
          </a:p>
          <a:p>
            <a:r>
              <a:rPr lang="en-US" dirty="0"/>
              <a:t>AUC is a measure of goodness for a classifier that is independent of the threshold. </a:t>
            </a:r>
          </a:p>
          <a:p>
            <a:r>
              <a:rPr lang="en-US" dirty="0"/>
              <a:t>A method with a higher AUC means that under the same FPR, it has higher PPR.</a:t>
            </a:r>
          </a:p>
          <a:p>
            <a:r>
              <a:rPr lang="en-US" dirty="0"/>
              <a:t>What is the highest AUC?</a:t>
            </a:r>
          </a:p>
          <a:p>
            <a:r>
              <a:rPr lang="en-US" dirty="0"/>
              <a:t>Should report average AUC over cross validation folds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3811D-D479-E748-906B-55FEC6EF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A1A3B-8680-864E-B86E-64A4EB411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705" y="4829463"/>
            <a:ext cx="4330700" cy="93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C78D3C-04C4-884F-A22B-853949E8B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614" y="1723577"/>
            <a:ext cx="3702050" cy="24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689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69049-2C1A-4441-A8DE-D51C28F3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Classification in Python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5F088-86EE-B246-A223-2DAEA4B8B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options</a:t>
                </a:r>
              </a:p>
              <a:p>
                <a:r>
                  <a:rPr lang="en-US" dirty="0"/>
                  <a:t>One vs Rest (OVR)</a:t>
                </a:r>
              </a:p>
              <a:p>
                <a:pPr lvl="1"/>
                <a:r>
                  <a:rPr lang="en-US" dirty="0"/>
                  <a:t>Solve a binary classification problem for each class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each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train on modified binary labels (indicates if sample is in class or not)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 based on classifier that yields highest score</a:t>
                </a:r>
              </a:p>
              <a:p>
                <a:r>
                  <a:rPr lang="en-US" dirty="0"/>
                  <a:t>Multinomial</a:t>
                </a:r>
              </a:p>
              <a:p>
                <a:pPr lvl="1"/>
                <a:r>
                  <a:rPr lang="en-US" dirty="0"/>
                  <a:t>Directly solve weights for all classes using the multi-class cross entropy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5F088-86EE-B246-A223-2DAEA4B8B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641C1-A3A5-7A45-8B43-BCE6DC9A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78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EE9AE-CAC4-EA49-8630-0C9CA834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Metrics for Multiclass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10664-D2FA-1745-9D5E-DDDFBBEA8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589809"/>
                <a:ext cx="5238206" cy="42792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confusion matrix  2</a:t>
                </a:r>
              </a:p>
              <a:p>
                <a:r>
                  <a:rPr lang="en-US" dirty="0"/>
                  <a:t>Should normalize the matrix:</a:t>
                </a:r>
              </a:p>
              <a:p>
                <a:pPr lvl="1"/>
                <a:r>
                  <a:rPr lang="en-US" dirty="0"/>
                  <a:t>Sum over each row =1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Can compute accuracy:</a:t>
                </a:r>
              </a:p>
              <a:p>
                <a:pPr lvl="1"/>
                <a:r>
                  <a:rPr lang="en-US" dirty="0"/>
                  <a:t>Per class:  This is the diagonal entry</a:t>
                </a:r>
              </a:p>
              <a:p>
                <a:pPr lvl="1"/>
                <a:r>
                  <a:rPr lang="en-US" dirty="0"/>
                  <a:t>Average:  The average of the diagonal entries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10664-D2FA-1745-9D5E-DDDFBBEA8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589809"/>
                <a:ext cx="5238206" cy="4279285"/>
              </a:xfrm>
              <a:blipFill>
                <a:blip r:embed="rId3"/>
                <a:stretch>
                  <a:fillRect l="-2794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E561A-B0FE-9D40-B8D5-5F82C0DE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B9B7712-971E-A144-84C7-AA423BA7FB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363541"/>
                  </p:ext>
                </p:extLst>
              </p:nvPr>
            </p:nvGraphicFramePr>
            <p:xfrm>
              <a:off x="6884557" y="1741306"/>
              <a:ext cx="3953160" cy="37925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0632">
                      <a:extLst>
                        <a:ext uri="{9D8B030D-6E8A-4147-A177-3AD203B41FA5}">
                          <a16:colId xmlns:a16="http://schemas.microsoft.com/office/drawing/2014/main" val="3572598768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2184001805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313639303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3603578352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2608177755"/>
                        </a:ext>
                      </a:extLst>
                    </a:gridCol>
                  </a:tblGrid>
                  <a:tr h="650711">
                    <a:tc>
                      <a:txBody>
                        <a:bodyPr/>
                        <a:lstStyle/>
                        <a:p>
                          <a:r>
                            <a:rPr lang="en-US" sz="1400" dirty="0" err="1"/>
                            <a:t>Pred</a:t>
                          </a:r>
                          <a:r>
                            <a:rPr lang="en-US" sz="1400" dirty="0"/>
                            <a:t>--&gt;</a:t>
                          </a:r>
                        </a:p>
                        <a:p>
                          <a:endParaRPr lang="en-US" sz="1400" dirty="0"/>
                        </a:p>
                        <a:p>
                          <a:r>
                            <a:rPr lang="en-US" sz="1400" dirty="0"/>
                            <a:t>Real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oMath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561276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7563600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604701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2673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800552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2754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B9B7712-971E-A144-84C7-AA423BA7FB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363541"/>
                  </p:ext>
                </p:extLst>
              </p:nvPr>
            </p:nvGraphicFramePr>
            <p:xfrm>
              <a:off x="6884557" y="1741306"/>
              <a:ext cx="3953160" cy="37925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0632">
                      <a:extLst>
                        <a:ext uri="{9D8B030D-6E8A-4147-A177-3AD203B41FA5}">
                          <a16:colId xmlns:a16="http://schemas.microsoft.com/office/drawing/2014/main" val="3572598768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2184001805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313639303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3603578352"/>
                        </a:ext>
                      </a:extLst>
                    </a:gridCol>
                    <a:gridCol w="790632">
                      <a:extLst>
                        <a:ext uri="{9D8B030D-6E8A-4147-A177-3AD203B41FA5}">
                          <a16:colId xmlns:a16="http://schemas.microsoft.com/office/drawing/2014/main" val="2608177755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69" t="-4167" r="-403077" b="-4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1561276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7563600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604701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2673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1800552"/>
                      </a:ext>
                    </a:extLst>
                  </a:tr>
                  <a:tr h="76524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42754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512010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CAD0-340A-3F41-9287-9B0881AB7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LASSO Regularization for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049A1-8EA5-314B-AD2D-54CAC92C42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Similar to linear regression, we can use LASSO regularization with logistic regression</a:t>
                </a:r>
              </a:p>
              <a:p>
                <a:pPr lvl="1"/>
                <a:r>
                  <a:rPr lang="en-US" dirty="0"/>
                  <a:t>Forces the weighting coefficients to be sparse. </a:t>
                </a:r>
              </a:p>
              <a:p>
                <a:r>
                  <a:rPr lang="en-US" dirty="0"/>
                  <a:t>Add L1 penalty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𝑧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𝑖𝑘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nary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The regularization level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should be chosen via cross validation as before</a:t>
                </a:r>
              </a:p>
              <a:p>
                <a:r>
                  <a:rPr lang="en-US" dirty="0" err="1"/>
                  <a:t>Sklearn</a:t>
                </a:r>
                <a:r>
                  <a:rPr lang="en-US" dirty="0"/>
                  <a:t> implementation: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Default use l2 penalty, to reduce the magnitude of weights</a:t>
                </a:r>
              </a:p>
              <a:p>
                <a:r>
                  <a:rPr lang="en-US" dirty="0"/>
                  <a:t>C is the inverse of regularization strength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=1/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); must be a positive float. </a:t>
                </a:r>
              </a:p>
              <a:p>
                <a:pPr lvl="1"/>
                <a:r>
                  <a:rPr lang="en-US" dirty="0"/>
                  <a:t>Should use a large C is you do not want to apply regularization</a:t>
                </a:r>
              </a:p>
              <a:p>
                <a:r>
                  <a:rPr lang="en-US" dirty="0"/>
                  <a:t>Go through the LASSO part of the demo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4049A1-8EA5-314B-AD2D-54CAC92C42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13DFA-E813-494A-8F94-C5737B63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F1C38E-ED55-4F39-9406-429F221B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89" y="3244283"/>
            <a:ext cx="6824254" cy="6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50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C7CB8-64C7-B349-BA3C-466897DA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through the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C4651-392E-4D43-9EEA-6648E4F20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though the last part with LASSO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CBB01-0FD0-DE44-86B0-374658BB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969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Formulate a machine learning problem as a classification problem</a:t>
            </a:r>
          </a:p>
          <a:p>
            <a:pPr lvl="1"/>
            <a:r>
              <a:rPr lang="en-US" dirty="0"/>
              <a:t>Identify features, class variable, training data</a:t>
            </a:r>
          </a:p>
          <a:p>
            <a:r>
              <a:rPr lang="en-US" dirty="0"/>
              <a:t>Visualize classification data using a scatter plot.  </a:t>
            </a:r>
          </a:p>
          <a:p>
            <a:r>
              <a:rPr lang="en-US" dirty="0"/>
              <a:t>Describe a linear classifier as an equation and on a plot.</a:t>
            </a:r>
          </a:p>
          <a:p>
            <a:pPr lvl="1"/>
            <a:r>
              <a:rPr lang="en-US" dirty="0"/>
              <a:t>Determine visually if data is perfect linearly separable.</a:t>
            </a:r>
          </a:p>
          <a:p>
            <a:r>
              <a:rPr lang="en-US" dirty="0"/>
              <a:t>Formulate a classification problem using logistic regression</a:t>
            </a:r>
          </a:p>
          <a:p>
            <a:pPr lvl="1"/>
            <a:r>
              <a:rPr lang="en-US" dirty="0"/>
              <a:t>Binary and multi-class</a:t>
            </a:r>
          </a:p>
          <a:p>
            <a:pPr lvl="1"/>
            <a:r>
              <a:rPr lang="en-US" dirty="0"/>
              <a:t>Describe the logistic and soft-max function</a:t>
            </a:r>
          </a:p>
          <a:p>
            <a:pPr lvl="1"/>
            <a:r>
              <a:rPr lang="en-US" dirty="0"/>
              <a:t>Understand the idea of using the logistic function to approximate the probability</a:t>
            </a:r>
          </a:p>
          <a:p>
            <a:r>
              <a:rPr lang="en-US" dirty="0"/>
              <a:t>Derive the loss function for ML estimation of the weights in logistic regression</a:t>
            </a:r>
          </a:p>
          <a:p>
            <a:r>
              <a:rPr lang="en-US" dirty="0"/>
              <a:t>Use </a:t>
            </a:r>
            <a:r>
              <a:rPr lang="en-US" dirty="0" err="1"/>
              <a:t>sklearn</a:t>
            </a:r>
            <a:r>
              <a:rPr lang="en-US" dirty="0"/>
              <a:t> packages to fit logistic regression models</a:t>
            </a:r>
          </a:p>
          <a:p>
            <a:r>
              <a:rPr lang="en-US" dirty="0"/>
              <a:t>Measure the accuracy of classification: precision, recall, accuracy</a:t>
            </a:r>
          </a:p>
          <a:p>
            <a:r>
              <a:rPr lang="en-US" dirty="0"/>
              <a:t>Adjust threshold of classifiers for trading off types of classification errors.  Draw a ROC curve and determine AUC</a:t>
            </a:r>
          </a:p>
          <a:p>
            <a:r>
              <a:rPr lang="en-US" dirty="0"/>
              <a:t>Perform LASSO regularization for feature selection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5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03" y="1456634"/>
            <a:ext cx="3512634" cy="4329817"/>
          </a:xfrm>
        </p:spPr>
        <p:txBody>
          <a:bodyPr/>
          <a:lstStyle/>
          <a:p>
            <a:r>
              <a:rPr lang="en-US" dirty="0"/>
              <a:t>Follow standard pandas routine</a:t>
            </a:r>
          </a:p>
          <a:p>
            <a:r>
              <a:rPr lang="en-US" dirty="0"/>
              <a:t>All code in Lect06_Demo.ipynb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636442"/>
            <a:ext cx="6105525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6469" y="4215558"/>
            <a:ext cx="2317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= 2 =&gt; benign</a:t>
            </a:r>
          </a:p>
          <a:p>
            <a:r>
              <a:rPr lang="en-US" dirty="0"/>
              <a:t>Class = 4 =&gt; malignant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6939654" y="4492701"/>
            <a:ext cx="3136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278459" y="2286000"/>
            <a:ext cx="1037063" cy="41259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6"/>
          </p:cNvCxnSpPr>
          <p:nvPr/>
        </p:nvCxnSpPr>
        <p:spPr>
          <a:xfrm flipH="1" flipV="1">
            <a:off x="4315522" y="2492298"/>
            <a:ext cx="3356517" cy="44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38498" y="2417025"/>
            <a:ext cx="1037063" cy="41259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63538" y="2741987"/>
            <a:ext cx="5208501" cy="29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94702" y="2829620"/>
            <a:ext cx="230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Drops missing samples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3FC90D-2329-6447-8086-31AF102C9A21}"/>
              </a:ext>
            </a:extLst>
          </p:cNvPr>
          <p:cNvSpPr/>
          <p:nvPr/>
        </p:nvSpPr>
        <p:spPr>
          <a:xfrm>
            <a:off x="801482" y="5264173"/>
            <a:ext cx="11814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See following for explanation of attributes</a:t>
            </a:r>
          </a:p>
          <a:p>
            <a:r>
              <a:rPr lang="en-US" dirty="0"/>
              <a:t>https://</a:t>
            </a:r>
            <a:r>
              <a:rPr lang="en-US" dirty="0" err="1"/>
              <a:t>archive.ics.uci.edu</a:t>
            </a:r>
            <a:r>
              <a:rPr lang="en-US" dirty="0"/>
              <a:t>/ml/machine-learning-databases/breast-cancer-</a:t>
            </a:r>
            <a:r>
              <a:rPr lang="en-US" dirty="0" err="1"/>
              <a:t>wisconsin</a:t>
            </a:r>
            <a:r>
              <a:rPr lang="en-US" dirty="0"/>
              <a:t>/breast-cancer-</a:t>
            </a:r>
            <a:r>
              <a:rPr lang="en-US" dirty="0" err="1"/>
              <a:t>wisconsin.names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4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365951" y="1456634"/>
            <a:ext cx="5052386" cy="4329817"/>
          </a:xfrm>
        </p:spPr>
        <p:txBody>
          <a:bodyPr/>
          <a:lstStyle/>
          <a:p>
            <a:r>
              <a:rPr lang="en-US" dirty="0"/>
              <a:t>Scatter plot of points from each class</a:t>
            </a:r>
          </a:p>
          <a:p>
            <a:r>
              <a:rPr lang="en-US" dirty="0"/>
              <a:t>Plot not informative</a:t>
            </a:r>
          </a:p>
          <a:p>
            <a:pPr lvl="1"/>
            <a:r>
              <a:rPr lang="en-US" dirty="0"/>
              <a:t>Many points overlap</a:t>
            </a:r>
          </a:p>
          <a:p>
            <a:pPr lvl="1"/>
            <a:r>
              <a:rPr lang="en-US" dirty="0"/>
              <a:t>Relative frequency at each point not visible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1" y="1811792"/>
            <a:ext cx="5372100" cy="361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51" y="2860358"/>
            <a:ext cx="5338493" cy="305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65951" y="1456634"/>
            <a:ext cx="5052386" cy="4329817"/>
          </a:xfrm>
        </p:spPr>
        <p:txBody>
          <a:bodyPr/>
          <a:lstStyle/>
          <a:p>
            <a:r>
              <a:rPr lang="en-US" dirty="0"/>
              <a:t>Make circle size proportional to count</a:t>
            </a:r>
          </a:p>
          <a:p>
            <a:r>
              <a:rPr lang="en-US" dirty="0"/>
              <a:t>Many gymnastics to make this plot in python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21" y="1853967"/>
            <a:ext cx="4989338" cy="353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301" y="2326084"/>
            <a:ext cx="55340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646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9247</TotalTime>
  <Words>3765</Words>
  <Application>Microsoft Office PowerPoint</Application>
  <PresentationFormat>Widescreen</PresentationFormat>
  <Paragraphs>643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Calibri</vt:lpstr>
      <vt:lpstr>Cambria Math</vt:lpstr>
      <vt:lpstr>Wingdings</vt:lpstr>
      <vt:lpstr>Retrospect</vt:lpstr>
      <vt:lpstr>Unit 6  Linear Classification &amp; Logistic Regression</vt:lpstr>
      <vt:lpstr>Learning Objectives</vt:lpstr>
      <vt:lpstr>Outline </vt:lpstr>
      <vt:lpstr>Diagnosing Breast Cancer</vt:lpstr>
      <vt:lpstr>Data</vt:lpstr>
      <vt:lpstr>Demo on Github</vt:lpstr>
      <vt:lpstr>Loading The Data</vt:lpstr>
      <vt:lpstr>Visualizing the Data</vt:lpstr>
      <vt:lpstr>Improving the Plot</vt:lpstr>
      <vt:lpstr>In-Class Exercise</vt:lpstr>
      <vt:lpstr>A Possible Classification Rule</vt:lpstr>
      <vt:lpstr>Mangasarian’s Original Paper</vt:lpstr>
      <vt:lpstr>Outline </vt:lpstr>
      <vt:lpstr>Classification</vt:lpstr>
      <vt:lpstr>Linear Classifier</vt:lpstr>
      <vt:lpstr>Breast Cancer Example</vt:lpstr>
      <vt:lpstr>Breast Cancer Example</vt:lpstr>
      <vt:lpstr>Linear vs. Non-Linear</vt:lpstr>
      <vt:lpstr>Perfect Linear Separability</vt:lpstr>
      <vt:lpstr>Most Data not Perfectly Separable</vt:lpstr>
      <vt:lpstr>Non-Uniqueness</vt:lpstr>
      <vt:lpstr>In-Class Exercise</vt:lpstr>
      <vt:lpstr>Outline </vt:lpstr>
      <vt:lpstr>Hard vs. Soft Decision Classifiers</vt:lpstr>
      <vt:lpstr>Why Use Soft Decision Classifiers?</vt:lpstr>
      <vt:lpstr>Logistic Model for Binary Classification</vt:lpstr>
      <vt:lpstr>Logistic Model as a “Soft” Classifier</vt:lpstr>
      <vt:lpstr>Hard vs. Soft Classification in 2D</vt:lpstr>
      <vt:lpstr>Multi-Class Logistic Regression</vt:lpstr>
      <vt:lpstr>Softmax Example</vt:lpstr>
      <vt:lpstr>Softmax Properties</vt:lpstr>
      <vt:lpstr>Multi-Class Logistic Regression Decision Regions</vt:lpstr>
      <vt:lpstr>Transform Linear Models</vt:lpstr>
      <vt:lpstr>Using Transformed Features</vt:lpstr>
      <vt:lpstr>In-Class Exercise</vt:lpstr>
      <vt:lpstr>Outline </vt:lpstr>
      <vt:lpstr>How To Fit Logistic Models?</vt:lpstr>
      <vt:lpstr>Maximum Likelihood Principle</vt:lpstr>
      <vt:lpstr>Binary Cross Entropy</vt:lpstr>
      <vt:lpstr>Visualizing BCE</vt:lpstr>
      <vt:lpstr>Min and Argmin</vt:lpstr>
      <vt:lpstr>MLE Using Argmax</vt:lpstr>
      <vt:lpstr>Log Likelihood</vt:lpstr>
      <vt:lpstr>Logistic Loss = Binary Cross Entropy</vt:lpstr>
      <vt:lpstr>Multi-Class Classification</vt:lpstr>
      <vt:lpstr>Gradient Calculations</vt:lpstr>
      <vt:lpstr>Numerical Optimization</vt:lpstr>
      <vt:lpstr>In-Class Exercise</vt:lpstr>
      <vt:lpstr>Outline </vt:lpstr>
      <vt:lpstr>Fitting Two Variables</vt:lpstr>
      <vt:lpstr>Visualizing the Decision Regions</vt:lpstr>
      <vt:lpstr>Fitting All The Variables</vt:lpstr>
      <vt:lpstr>In-Class Exercise</vt:lpstr>
      <vt:lpstr>Outline </vt:lpstr>
      <vt:lpstr>Errors in Binary Classification</vt:lpstr>
      <vt:lpstr>Many Other Metrics</vt:lpstr>
      <vt:lpstr>Breast Cancer</vt:lpstr>
      <vt:lpstr>Go through the demo</vt:lpstr>
      <vt:lpstr>Hard Decisions</vt:lpstr>
      <vt:lpstr>ROC Curve</vt:lpstr>
      <vt:lpstr>Area Under the Curve (AUC)</vt:lpstr>
      <vt:lpstr>Multi-Class Classification in Python</vt:lpstr>
      <vt:lpstr>Metrics for Multiclass Classification</vt:lpstr>
      <vt:lpstr>LASSO Regularization for Logistic Regression</vt:lpstr>
      <vt:lpstr>Go through the demo</vt:lpstr>
      <vt:lpstr>What You Should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Sundeep Rangan</dc:creator>
  <cp:lastModifiedBy>Sundeep Rangan</cp:lastModifiedBy>
  <cp:revision>568</cp:revision>
  <cp:lastPrinted>2018-02-26T02:45:01Z</cp:lastPrinted>
  <dcterms:created xsi:type="dcterms:W3CDTF">2015-03-22T11:15:32Z</dcterms:created>
  <dcterms:modified xsi:type="dcterms:W3CDTF">2021-10-20T12:20:29Z</dcterms:modified>
</cp:coreProperties>
</file>