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3"/>
  </p:notesMasterIdLst>
  <p:sldIdLst>
    <p:sldId id="258" r:id="rId2"/>
    <p:sldId id="275" r:id="rId3"/>
    <p:sldId id="28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366" r:id="rId13"/>
    <p:sldId id="367" r:id="rId14"/>
    <p:sldId id="287" r:id="rId15"/>
    <p:sldId id="288" r:id="rId16"/>
    <p:sldId id="289" r:id="rId17"/>
    <p:sldId id="363" r:id="rId18"/>
    <p:sldId id="364" r:id="rId19"/>
    <p:sldId id="291" r:id="rId20"/>
    <p:sldId id="324" r:id="rId21"/>
    <p:sldId id="290" r:id="rId22"/>
    <p:sldId id="292" r:id="rId23"/>
    <p:sldId id="293" r:id="rId24"/>
    <p:sldId id="368" r:id="rId25"/>
    <p:sldId id="294" r:id="rId26"/>
    <p:sldId id="295" r:id="rId27"/>
    <p:sldId id="297" r:id="rId28"/>
    <p:sldId id="298" r:id="rId29"/>
    <p:sldId id="302" r:id="rId30"/>
    <p:sldId id="304" r:id="rId31"/>
    <p:sldId id="303" r:id="rId32"/>
    <p:sldId id="305" r:id="rId33"/>
    <p:sldId id="306" r:id="rId34"/>
    <p:sldId id="369" r:id="rId35"/>
    <p:sldId id="311" r:id="rId36"/>
    <p:sldId id="376" r:id="rId37"/>
    <p:sldId id="319" r:id="rId38"/>
    <p:sldId id="375" r:id="rId39"/>
    <p:sldId id="377" r:id="rId40"/>
    <p:sldId id="379" r:id="rId41"/>
    <p:sldId id="380" r:id="rId42"/>
    <p:sldId id="315" r:id="rId43"/>
    <p:sldId id="370" r:id="rId44"/>
    <p:sldId id="317" r:id="rId45"/>
    <p:sldId id="381" r:id="rId46"/>
    <p:sldId id="373" r:id="rId47"/>
    <p:sldId id="374" r:id="rId48"/>
    <p:sldId id="320" r:id="rId49"/>
    <p:sldId id="322" r:id="rId50"/>
    <p:sldId id="321" r:id="rId51"/>
    <p:sldId id="323" r:id="rId52"/>
    <p:sldId id="299" r:id="rId53"/>
    <p:sldId id="300" r:id="rId54"/>
    <p:sldId id="301" r:id="rId55"/>
    <p:sldId id="307" r:id="rId56"/>
    <p:sldId id="309" r:id="rId57"/>
    <p:sldId id="308" r:id="rId58"/>
    <p:sldId id="310" r:id="rId59"/>
    <p:sldId id="312" r:id="rId60"/>
    <p:sldId id="314" r:id="rId61"/>
    <p:sldId id="365" r:id="rId6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0D1"/>
    <a:srgbClr val="8FC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D6DDD3-D7E9-488B-B626-1E8285E424D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CF6084-2C3C-4FE7-B181-D16A3429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71231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" y="6292310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91440" indent="-91440">
              <a:buSzPct val="100000"/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final-logo-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379551"/>
            <a:ext cx="1117381" cy="817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5" y="6405564"/>
            <a:ext cx="2113225" cy="33494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14193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14193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2682" y="6508672"/>
            <a:ext cx="984019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7" y="6405564"/>
            <a:ext cx="2113225" cy="334949"/>
          </a:xfrm>
          <a:prstGeom prst="rect">
            <a:avLst/>
          </a:prstGeom>
        </p:spPr>
      </p:pic>
      <p:pic>
        <p:nvPicPr>
          <p:cNvPr id="16" name="Picture 15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3" y="6446621"/>
            <a:ext cx="923615" cy="6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60663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0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39277"/>
            <a:ext cx="10058400" cy="43298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4330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7" y="6307398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60.png"/><Relationship Id="rId7" Type="http://schemas.openxmlformats.org/officeDocument/2006/relationships/image" Target="../media/image49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9.png"/><Relationship Id="rId7" Type="http://schemas.openxmlformats.org/officeDocument/2006/relationships/image" Target="../media/image1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Unit 8 </a:t>
            </a:r>
            <a:br>
              <a:rPr lang="en-US" sz="6600" dirty="0"/>
            </a:br>
            <a:r>
              <a:rPr lang="en-US" sz="6600" dirty="0"/>
              <a:t>Support Vector Machines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EE-</a:t>
            </a:r>
            <a:r>
              <a:rPr lang="en-US" dirty="0" err="1"/>
              <a:t>uy</a:t>
            </a:r>
            <a:r>
              <a:rPr lang="en-US" dirty="0"/>
              <a:t> 4563/EL-GY 9143:  Introduction to machine learning</a:t>
            </a:r>
          </a:p>
          <a:p>
            <a:r>
              <a:rPr lang="en-US" dirty="0"/>
              <a:t>Prof. </a:t>
            </a:r>
            <a:r>
              <a:rPr lang="en-US" dirty="0" err="1"/>
              <a:t>Sundeep</a:t>
            </a:r>
            <a:r>
              <a:rPr lang="en-US" dirty="0"/>
              <a:t> </a:t>
            </a:r>
            <a:r>
              <a:rPr lang="en-US" dirty="0" err="1"/>
              <a:t>rangan</a:t>
            </a:r>
            <a:r>
              <a:rPr lang="en-US" dirty="0"/>
              <a:t>, With Modification by Yao Wang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9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10058400" cy="1530493"/>
          </a:xfrm>
        </p:spPr>
        <p:txBody>
          <a:bodyPr>
            <a:normAutofit/>
          </a:bodyPr>
          <a:lstStyle/>
          <a:p>
            <a:r>
              <a:rPr lang="en-US" dirty="0"/>
              <a:t>Accuracy = 89%.  Very bad</a:t>
            </a:r>
          </a:p>
          <a:p>
            <a:r>
              <a:rPr lang="en-US" dirty="0"/>
              <a:t>Some of the errors seem like they should have been easy to spot </a:t>
            </a:r>
          </a:p>
          <a:p>
            <a:r>
              <a:rPr lang="en-US" dirty="0"/>
              <a:t>What went wrong?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018" y="3578077"/>
            <a:ext cx="7192546" cy="1922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835FD-E036-4DDB-AE2D-CDCBC28C3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329" b="122"/>
          <a:stretch/>
        </p:blipFill>
        <p:spPr>
          <a:xfrm>
            <a:off x="594044" y="3678316"/>
            <a:ext cx="3997974" cy="19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Logistic Classifier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54646" y="2089479"/>
            <a:ext cx="2105636" cy="1149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969" y="1990996"/>
            <a:ext cx="1200150" cy="1247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6831938" y="2856545"/>
            <a:ext cx="1631598" cy="97469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7620405" y="2187158"/>
            <a:ext cx="57029" cy="10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/>
          <p:cNvSpPr/>
          <p:nvPr/>
        </p:nvSpPr>
        <p:spPr>
          <a:xfrm rot="10800000">
            <a:off x="8660806" y="2424247"/>
            <a:ext cx="1371975" cy="4846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328965" y="3377189"/>
            <a:ext cx="2105636" cy="2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924339" y="2089479"/>
            <a:ext cx="14653" cy="16315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171867" y="2089480"/>
            <a:ext cx="0" cy="12426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768250" y="3189530"/>
            <a:ext cx="1674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Convert 28 x 28 </a:t>
            </a:r>
            <a:br>
              <a:rPr lang="en-US" sz="1600" dirty="0"/>
            </a:br>
            <a:r>
              <a:rPr lang="en-US" sz="1600" dirty="0"/>
              <a:t>to 784-dim vector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32572" y="3383467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784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47470" y="246230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30" name="Arrow: Right 29"/>
          <p:cNvSpPr/>
          <p:nvPr/>
        </p:nvSpPr>
        <p:spPr>
          <a:xfrm rot="10800000">
            <a:off x="3992623" y="2379230"/>
            <a:ext cx="657442" cy="4846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626514" y="2086237"/>
            <a:ext cx="252914" cy="12293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11691" y="1899407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36" name="Arrow: Right 35"/>
          <p:cNvSpPr/>
          <p:nvPr/>
        </p:nvSpPr>
        <p:spPr>
          <a:xfrm rot="10800000">
            <a:off x="2290572" y="2389415"/>
            <a:ext cx="657442" cy="4846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67636" y="2482701"/>
                <a:ext cx="1353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36" y="2482701"/>
                <a:ext cx="1353576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838450" y="3024848"/>
            <a:ext cx="13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4191437"/>
                <a:ext cx="10058400" cy="153049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Each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logit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= inner product with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weight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digit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=0,…,9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select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which is largest</a:t>
                </a:r>
              </a:p>
              <a:p>
                <a:r>
                  <a:rPr lang="en-US" dirty="0"/>
                  <a:t>When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large?</a:t>
                </a:r>
              </a:p>
            </p:txBody>
          </p:sp>
        </mc:Choice>
        <mc:Fallback xmlns="">
          <p:sp>
            <p:nvSpPr>
              <p:cNvPr id="4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4191437"/>
                <a:ext cx="10058400" cy="1530493"/>
              </a:xfrm>
              <a:blipFill>
                <a:blip r:embed="rId4"/>
                <a:stretch>
                  <a:fillRect l="-1333" t="-4781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DA1C36F-D019-4986-B22B-4846E0979E53}"/>
              </a:ext>
            </a:extLst>
          </p:cNvPr>
          <p:cNvSpPr txBox="1"/>
          <p:nvPr/>
        </p:nvSpPr>
        <p:spPr>
          <a:xfrm>
            <a:off x="3366047" y="1609902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Logits</a:t>
            </a:r>
            <a:endParaRPr lang="es-E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7A0F6F-C4E8-4BBF-ACDD-95B1AE81CC27}"/>
              </a:ext>
            </a:extLst>
          </p:cNvPr>
          <p:cNvSpPr/>
          <p:nvPr/>
        </p:nvSpPr>
        <p:spPr>
          <a:xfrm>
            <a:off x="5364465" y="2874048"/>
            <a:ext cx="2094288" cy="128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B8D37AB-7C9C-4455-9BEF-CCC3D06A8ADF}"/>
                  </a:ext>
                </a:extLst>
              </p:cNvPr>
              <p:cNvSpPr txBox="1"/>
              <p:nvPr/>
            </p:nvSpPr>
            <p:spPr>
              <a:xfrm>
                <a:off x="5915102" y="2491729"/>
                <a:ext cx="732192" cy="38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B8D37AB-7C9C-4455-9BEF-CCC3D06A8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102" y="2491729"/>
                <a:ext cx="732192" cy="386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33F47A-C603-4E6C-9842-1232B7440D21}"/>
                  </a:ext>
                </a:extLst>
              </p:cNvPr>
              <p:cNvSpPr txBox="1"/>
              <p:nvPr/>
            </p:nvSpPr>
            <p:spPr>
              <a:xfrm>
                <a:off x="7280455" y="1731099"/>
                <a:ext cx="7321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33F47A-C603-4E6C-9842-1232B7440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455" y="1731099"/>
                <a:ext cx="7321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9F92A8CB-9286-4B46-909A-73C6368C1438}"/>
              </a:ext>
            </a:extLst>
          </p:cNvPr>
          <p:cNvSpPr/>
          <p:nvPr/>
        </p:nvSpPr>
        <p:spPr>
          <a:xfrm>
            <a:off x="3623241" y="2874047"/>
            <a:ext cx="256187" cy="1283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A6264ED-620C-49CE-B6BA-D1869A13045A}"/>
                  </a:ext>
                </a:extLst>
              </p:cNvPr>
              <p:cNvSpPr txBox="1"/>
              <p:nvPr/>
            </p:nvSpPr>
            <p:spPr>
              <a:xfrm>
                <a:off x="3221785" y="2690745"/>
                <a:ext cx="4090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A6264ED-620C-49CE-B6BA-D1869A130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785" y="2690745"/>
                <a:ext cx="409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65C4767-109E-4ECB-9481-235F1F97CDFF}"/>
              </a:ext>
            </a:extLst>
          </p:cNvPr>
          <p:cNvSpPr txBox="1"/>
          <p:nvPr/>
        </p:nvSpPr>
        <p:spPr>
          <a:xfrm>
            <a:off x="6024749" y="1544398"/>
            <a:ext cx="94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Weights</a:t>
            </a:r>
            <a:endParaRPr lang="es-E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E363E2-E18C-418F-871E-3077622C044C}"/>
              </a:ext>
            </a:extLst>
          </p:cNvPr>
          <p:cNvSpPr/>
          <p:nvPr/>
        </p:nvSpPr>
        <p:spPr>
          <a:xfrm rot="5400000">
            <a:off x="7620405" y="2523133"/>
            <a:ext cx="57029" cy="10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1F8C25-3043-4E51-9E63-39DD53728D00}"/>
              </a:ext>
            </a:extLst>
          </p:cNvPr>
          <p:cNvSpPr/>
          <p:nvPr/>
        </p:nvSpPr>
        <p:spPr>
          <a:xfrm rot="5400000">
            <a:off x="7614545" y="2640358"/>
            <a:ext cx="57029" cy="10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0EDD41-D1FC-4629-8F5D-19D448DFB9CE}"/>
              </a:ext>
            </a:extLst>
          </p:cNvPr>
          <p:cNvSpPr/>
          <p:nvPr/>
        </p:nvSpPr>
        <p:spPr>
          <a:xfrm rot="5400000">
            <a:off x="7622769" y="3007795"/>
            <a:ext cx="57029" cy="10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E488B7-A793-43A3-81EE-3C561856DD4C}"/>
              </a:ext>
            </a:extLst>
          </p:cNvPr>
          <p:cNvSpPr/>
          <p:nvPr/>
        </p:nvSpPr>
        <p:spPr>
          <a:xfrm rot="5400000">
            <a:off x="7623953" y="3113796"/>
            <a:ext cx="57029" cy="10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5E54F9-0EC3-41D7-A3AA-D0E49EA923FA}"/>
              </a:ext>
            </a:extLst>
          </p:cNvPr>
          <p:cNvSpPr/>
          <p:nvPr/>
        </p:nvSpPr>
        <p:spPr>
          <a:xfrm rot="5400000">
            <a:off x="7618036" y="3226859"/>
            <a:ext cx="57029" cy="10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22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Interpreting the Logistic Classifier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10058400" cy="22552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logit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high when there is high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overlap</a:t>
                </a:r>
                <a:r>
                  <a:rPr lang="en-US" dirty="0"/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digit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s-ES" b="1" dirty="0"/>
              </a:p>
              <a:p>
                <a:pPr lvl="1"/>
                <a:r>
                  <a:rPr lang="en-US" dirty="0"/>
                  <a:t>Visualize each weight as an image</a:t>
                </a:r>
              </a:p>
              <a:p>
                <a:pPr lvl="1"/>
                <a:r>
                  <a:rPr lang="en-US" dirty="0"/>
                  <a:t>Suppose pixels are 0 or 1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b="0" i="1"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sub>
                        </m:sSub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number of pixels that overlap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Conclusion:</a:t>
                </a:r>
                <a:r>
                  <a:rPr lang="en-US" dirty="0"/>
                  <a:t>  Small variations in digits can cause low overlap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10058400" cy="2255299"/>
              </a:xfrm>
              <a:blipFill>
                <a:blip r:embed="rId2"/>
                <a:stretch>
                  <a:fillRect l="-1455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72CCF06-A584-4B20-B45A-5A9CE838388A}"/>
              </a:ext>
            </a:extLst>
          </p:cNvPr>
          <p:cNvGrpSpPr/>
          <p:nvPr/>
        </p:nvGrpSpPr>
        <p:grpSpPr>
          <a:xfrm>
            <a:off x="1714738" y="3390905"/>
            <a:ext cx="2001445" cy="1574771"/>
            <a:chOff x="1723882" y="3230372"/>
            <a:chExt cx="2001445" cy="1574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F4684E-4643-49CB-BDCE-834C73536D8D}"/>
                </a:ext>
              </a:extLst>
            </p:cNvPr>
            <p:cNvSpPr/>
            <p:nvPr/>
          </p:nvSpPr>
          <p:spPr>
            <a:xfrm>
              <a:off x="2279987" y="3876703"/>
              <a:ext cx="889233" cy="9284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BC5D4B-FB46-4A94-885D-C855AE231F3B}"/>
                    </a:ext>
                  </a:extLst>
                </p:cNvPr>
                <p:cNvSpPr txBox="1"/>
                <p:nvPr/>
              </p:nvSpPr>
              <p:spPr>
                <a:xfrm>
                  <a:off x="1723882" y="3230372"/>
                  <a:ext cx="200144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Weight for digit “0”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BC5D4B-FB46-4A94-885D-C855AE231F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882" y="3230372"/>
                  <a:ext cx="2001445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432" t="-4717" r="-1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0A97B071-305F-45C9-BD51-0DBF7EA6E424}"/>
                </a:ext>
              </a:extLst>
            </p:cNvPr>
            <p:cNvSpPr/>
            <p:nvPr/>
          </p:nvSpPr>
          <p:spPr>
            <a:xfrm>
              <a:off x="2404302" y="3948009"/>
              <a:ext cx="564439" cy="785828"/>
            </a:xfrm>
            <a:prstGeom prst="donut">
              <a:avLst>
                <a:gd name="adj" fmla="val 158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356106-5322-460E-9EC5-75B6FFE93320}"/>
                  </a:ext>
                </a:extLst>
              </p:cNvPr>
              <p:cNvSpPr txBox="1"/>
              <p:nvPr/>
            </p:nvSpPr>
            <p:spPr>
              <a:xfrm>
                <a:off x="7481756" y="4101927"/>
                <a:ext cx="28241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Overlap </a:t>
                </a:r>
                <a:r>
                  <a:rPr lang="en-US" dirty="0">
                    <a:solidFill>
                      <a:srgbClr val="00B050"/>
                    </a:solidFill>
                  </a:rPr>
                  <a:t>high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>
                    <a:solidFill>
                      <a:srgbClr val="00B050"/>
                    </a:solidFill>
                  </a:rPr>
                  <a:t>is</a:t>
                </a:r>
                <a:r>
                  <a:rPr lang="en-US" i="1" dirty="0"/>
                  <a:t> digit 0 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356106-5322-460E-9EC5-75B6FFE93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756" y="4101927"/>
                <a:ext cx="2824171" cy="369332"/>
              </a:xfrm>
              <a:prstGeom prst="rect">
                <a:avLst/>
              </a:prstGeom>
              <a:blipFill>
                <a:blip r:embed="rId4"/>
                <a:stretch>
                  <a:fillRect l="-1724" t="-10000" r="-8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4DDA3122-2884-425A-B168-3275217BF771}"/>
              </a:ext>
            </a:extLst>
          </p:cNvPr>
          <p:cNvGrpSpPr/>
          <p:nvPr/>
        </p:nvGrpSpPr>
        <p:grpSpPr>
          <a:xfrm>
            <a:off x="4243052" y="3390905"/>
            <a:ext cx="889233" cy="1563867"/>
            <a:chOff x="4252196" y="3230372"/>
            <a:chExt cx="889233" cy="15638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08F4DB-5994-4178-9E1B-B0A846427FDF}"/>
                </a:ext>
              </a:extLst>
            </p:cNvPr>
            <p:cNvSpPr/>
            <p:nvPr/>
          </p:nvSpPr>
          <p:spPr>
            <a:xfrm>
              <a:off x="4252196" y="3865799"/>
              <a:ext cx="889233" cy="9284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8A2F0C5D-4448-4749-B970-C6EA64E44CB4}"/>
                </a:ext>
              </a:extLst>
            </p:cNvPr>
            <p:cNvSpPr/>
            <p:nvPr/>
          </p:nvSpPr>
          <p:spPr>
            <a:xfrm>
              <a:off x="4478698" y="3937105"/>
              <a:ext cx="564439" cy="785828"/>
            </a:xfrm>
            <a:prstGeom prst="donut">
              <a:avLst>
                <a:gd name="adj" fmla="val 15813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96E4196-AA73-4853-8B5E-E3063872FBD8}"/>
                    </a:ext>
                  </a:extLst>
                </p:cNvPr>
                <p:cNvSpPr txBox="1"/>
                <p:nvPr/>
              </p:nvSpPr>
              <p:spPr>
                <a:xfrm>
                  <a:off x="4385079" y="3230372"/>
                  <a:ext cx="61908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  <a:r>
                    <a:rPr lang="en-US" b="0" dirty="0"/>
                    <a:t>igit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96E4196-AA73-4853-8B5E-E3063872FB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5079" y="3230372"/>
                  <a:ext cx="619080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8911" t="-4717" r="-89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65C8746-3C51-4D81-9A25-6C0ABFCFF21A}"/>
              </a:ext>
            </a:extLst>
          </p:cNvPr>
          <p:cNvGrpSpPr/>
          <p:nvPr/>
        </p:nvGrpSpPr>
        <p:grpSpPr>
          <a:xfrm>
            <a:off x="5326029" y="4007039"/>
            <a:ext cx="1993331" cy="928440"/>
            <a:chOff x="5335173" y="3846506"/>
            <a:chExt cx="1993331" cy="9284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CBDA9E-E426-4ED2-B470-745724637093}"/>
                </a:ext>
              </a:extLst>
            </p:cNvPr>
            <p:cNvSpPr/>
            <p:nvPr/>
          </p:nvSpPr>
          <p:spPr>
            <a:xfrm>
              <a:off x="6439271" y="3846506"/>
              <a:ext cx="889233" cy="9284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7446A6D2-14E0-4D05-A8C8-EF010F2D927D}"/>
                </a:ext>
              </a:extLst>
            </p:cNvPr>
            <p:cNvSpPr/>
            <p:nvPr/>
          </p:nvSpPr>
          <p:spPr>
            <a:xfrm>
              <a:off x="6601667" y="3917812"/>
              <a:ext cx="564439" cy="785828"/>
            </a:xfrm>
            <a:prstGeom prst="donut">
              <a:avLst>
                <a:gd name="adj" fmla="val 158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39A8EA89-D71F-43DE-A101-16FA39B4D219}"/>
                </a:ext>
              </a:extLst>
            </p:cNvPr>
            <p:cNvSpPr/>
            <p:nvPr/>
          </p:nvSpPr>
          <p:spPr>
            <a:xfrm>
              <a:off x="6632742" y="3917812"/>
              <a:ext cx="564439" cy="785828"/>
            </a:xfrm>
            <a:prstGeom prst="donut">
              <a:avLst>
                <a:gd name="adj" fmla="val 15813"/>
              </a:avLst>
            </a:prstGeom>
            <a:solidFill>
              <a:srgbClr val="1480D1">
                <a:alpha val="50196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DFE52874-9AE7-42A9-B69E-15740053982F}"/>
                </a:ext>
              </a:extLst>
            </p:cNvPr>
            <p:cNvSpPr/>
            <p:nvPr/>
          </p:nvSpPr>
          <p:spPr>
            <a:xfrm>
              <a:off x="5335173" y="4126060"/>
              <a:ext cx="889232" cy="36343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17387E5-001F-49D9-86FB-72BA052F73BB}"/>
                  </a:ext>
                </a:extLst>
              </p:cNvPr>
              <p:cNvSpPr txBox="1"/>
              <p:nvPr/>
            </p:nvSpPr>
            <p:spPr>
              <a:xfrm>
                <a:off x="7481756" y="5088456"/>
                <a:ext cx="2929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Overlap </a:t>
                </a:r>
                <a:r>
                  <a:rPr lang="en-US" dirty="0">
                    <a:solidFill>
                      <a:srgbClr val="FF0000"/>
                    </a:solidFill>
                  </a:rPr>
                  <a:t>low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>
                    <a:solidFill>
                      <a:srgbClr val="FF0000"/>
                    </a:solidFill>
                  </a:rPr>
                  <a:t>not</a:t>
                </a:r>
                <a:r>
                  <a:rPr lang="en-US" i="1" dirty="0"/>
                  <a:t> digit 0  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17387E5-001F-49D9-86FB-72BA052F7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756" y="5088456"/>
                <a:ext cx="2929072" cy="369332"/>
              </a:xfrm>
              <a:prstGeom prst="rect">
                <a:avLst/>
              </a:prstGeom>
              <a:blipFill>
                <a:blip r:embed="rId6"/>
                <a:stretch>
                  <a:fillRect l="-1663" t="-10000" r="-83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3D60788D-87D7-40EC-951D-901CA383AC93}"/>
              </a:ext>
            </a:extLst>
          </p:cNvPr>
          <p:cNvGrpSpPr/>
          <p:nvPr/>
        </p:nvGrpSpPr>
        <p:grpSpPr>
          <a:xfrm>
            <a:off x="2270843" y="4993568"/>
            <a:ext cx="5048517" cy="958637"/>
            <a:chOff x="2279987" y="4833035"/>
            <a:chExt cx="5048517" cy="95863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83EAC27-700D-4F6E-8A14-AF70AB3C6BCC}"/>
                </a:ext>
              </a:extLst>
            </p:cNvPr>
            <p:cNvSpPr/>
            <p:nvPr/>
          </p:nvSpPr>
          <p:spPr>
            <a:xfrm>
              <a:off x="4252196" y="4852328"/>
              <a:ext cx="889233" cy="9284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F028744-F410-4B34-ABD1-4369AAA99584}"/>
                </a:ext>
              </a:extLst>
            </p:cNvPr>
            <p:cNvSpPr/>
            <p:nvPr/>
          </p:nvSpPr>
          <p:spPr>
            <a:xfrm>
              <a:off x="2279987" y="4863232"/>
              <a:ext cx="889233" cy="9284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173AA08-03CF-4B45-99F2-C6FBC5AEAE64}"/>
                </a:ext>
              </a:extLst>
            </p:cNvPr>
            <p:cNvSpPr/>
            <p:nvPr/>
          </p:nvSpPr>
          <p:spPr>
            <a:xfrm>
              <a:off x="6439271" y="4833035"/>
              <a:ext cx="889233" cy="9284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ircle: Hollow 61">
              <a:extLst>
                <a:ext uri="{FF2B5EF4-FFF2-40B4-BE49-F238E27FC236}">
                  <a16:creationId xmlns:a16="http://schemas.microsoft.com/office/drawing/2014/main" id="{89B9D4CC-C353-4984-8270-D2A7E0C634C8}"/>
                </a:ext>
              </a:extLst>
            </p:cNvPr>
            <p:cNvSpPr/>
            <p:nvPr/>
          </p:nvSpPr>
          <p:spPr>
            <a:xfrm>
              <a:off x="2404302" y="4934538"/>
              <a:ext cx="564439" cy="785828"/>
            </a:xfrm>
            <a:prstGeom prst="donut">
              <a:avLst>
                <a:gd name="adj" fmla="val 158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Circle: Hollow 63">
              <a:extLst>
                <a:ext uri="{FF2B5EF4-FFF2-40B4-BE49-F238E27FC236}">
                  <a16:creationId xmlns:a16="http://schemas.microsoft.com/office/drawing/2014/main" id="{AADEDA75-CD8C-4A8C-8D16-0BDC1801170C}"/>
                </a:ext>
              </a:extLst>
            </p:cNvPr>
            <p:cNvSpPr/>
            <p:nvPr/>
          </p:nvSpPr>
          <p:spPr>
            <a:xfrm rot="1139473">
              <a:off x="4436678" y="4889125"/>
              <a:ext cx="391233" cy="774924"/>
            </a:xfrm>
            <a:prstGeom prst="donut">
              <a:avLst>
                <a:gd name="adj" fmla="val 15813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Circle: Hollow 65">
              <a:extLst>
                <a:ext uri="{FF2B5EF4-FFF2-40B4-BE49-F238E27FC236}">
                  <a16:creationId xmlns:a16="http://schemas.microsoft.com/office/drawing/2014/main" id="{6AD77691-B82C-48C8-9FDC-6BE8DCD8D7E7}"/>
                </a:ext>
              </a:extLst>
            </p:cNvPr>
            <p:cNvSpPr/>
            <p:nvPr/>
          </p:nvSpPr>
          <p:spPr>
            <a:xfrm>
              <a:off x="6601667" y="4904341"/>
              <a:ext cx="564439" cy="785828"/>
            </a:xfrm>
            <a:prstGeom prst="donut">
              <a:avLst>
                <a:gd name="adj" fmla="val 158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B73A127D-9CB0-407D-8A35-88D96777C712}"/>
                </a:ext>
              </a:extLst>
            </p:cNvPr>
            <p:cNvSpPr/>
            <p:nvPr/>
          </p:nvSpPr>
          <p:spPr>
            <a:xfrm>
              <a:off x="5335173" y="5112589"/>
              <a:ext cx="889232" cy="36343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7B4F2FA4-2175-48A9-8225-E78D5F36BC92}"/>
                </a:ext>
              </a:extLst>
            </p:cNvPr>
            <p:cNvSpPr/>
            <p:nvPr/>
          </p:nvSpPr>
          <p:spPr>
            <a:xfrm rot="1139473">
              <a:off x="6801738" y="4885758"/>
              <a:ext cx="391233" cy="774924"/>
            </a:xfrm>
            <a:prstGeom prst="donut">
              <a:avLst>
                <a:gd name="adj" fmla="val 15813"/>
              </a:avLst>
            </a:prstGeom>
            <a:solidFill>
              <a:srgbClr val="1480D1">
                <a:alpha val="50196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2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1FEC-B3AB-4D3E-8D28-A8DC33D8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Actual Digits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38D5C-C380-4C0B-BDE4-089AD9A07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8"/>
                <a:ext cx="10058400" cy="2529384"/>
              </a:xfrm>
            </p:spPr>
            <p:txBody>
              <a:bodyPr/>
              <a:lstStyle/>
              <a:p>
                <a:r>
                  <a:rPr lang="en-US" dirty="0"/>
                  <a:t>Take weight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from a random digit “2”</a:t>
                </a:r>
              </a:p>
              <a:p>
                <a:r>
                  <a:rPr lang="en-US" dirty="0"/>
                  <a:t>Inner products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are only slightly higher for other digits “2”</a:t>
                </a:r>
              </a:p>
              <a:p>
                <a:r>
                  <a:rPr lang="en-US" dirty="0"/>
                  <a:t>Cannot tell which digit is correct from the inner product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38D5C-C380-4C0B-BDE4-089AD9A07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8"/>
                <a:ext cx="10058400" cy="2529384"/>
              </a:xfrm>
              <a:blipFill>
                <a:blip r:embed="rId2"/>
                <a:stretch>
                  <a:fillRect l="-1455" t="-2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1E937-2992-45D5-9251-9D38E121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616374-4480-4478-99EE-20C0C19D4117}"/>
              </a:ext>
            </a:extLst>
          </p:cNvPr>
          <p:cNvGrpSpPr/>
          <p:nvPr/>
        </p:nvGrpSpPr>
        <p:grpSpPr>
          <a:xfrm>
            <a:off x="1631350" y="3429001"/>
            <a:ext cx="1084912" cy="1345069"/>
            <a:chOff x="1631350" y="3429001"/>
            <a:chExt cx="1084912" cy="13450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DE1485-BEF7-4D1E-837D-058420EAB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001" r="87668" b="59982"/>
            <a:stretch/>
          </p:blipFill>
          <p:spPr>
            <a:xfrm>
              <a:off x="1798758" y="3941849"/>
              <a:ext cx="872016" cy="83222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B6D718B-C9DA-4D93-9241-0B33FCFBBFD1}"/>
                    </a:ext>
                  </a:extLst>
                </p:cNvPr>
                <p:cNvSpPr txBox="1"/>
                <p:nvPr/>
              </p:nvSpPr>
              <p:spPr>
                <a:xfrm>
                  <a:off x="1631350" y="3429001"/>
                  <a:ext cx="10849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dirty="0"/>
                    <a:t>Weight </a:t>
                  </a:r>
                  <a14:m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B6D718B-C9DA-4D93-9241-0B33FCFBBF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350" y="3429001"/>
                  <a:ext cx="108491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5056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2FE8A64-5B85-4CD8-AA5F-8105AF501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35"/>
          <a:stretch/>
        </p:blipFill>
        <p:spPr>
          <a:xfrm>
            <a:off x="3239959" y="4399991"/>
            <a:ext cx="6398990" cy="1144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A22A99-D7F2-4824-B25E-B87B2E7B2345}"/>
                  </a:ext>
                </a:extLst>
              </p:cNvPr>
              <p:cNvSpPr txBox="1"/>
              <p:nvPr/>
            </p:nvSpPr>
            <p:spPr>
              <a:xfrm>
                <a:off x="9470099" y="2937679"/>
                <a:ext cx="1188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A22A99-D7F2-4824-B25E-B87B2E7B2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99" y="2937679"/>
                <a:ext cx="118872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743A91DC-64FD-4350-8F26-5454EA9DFEC8}"/>
              </a:ext>
            </a:extLst>
          </p:cNvPr>
          <p:cNvGrpSpPr/>
          <p:nvPr/>
        </p:nvGrpSpPr>
        <p:grpSpPr>
          <a:xfrm>
            <a:off x="2670774" y="2959349"/>
            <a:ext cx="7161123" cy="1614387"/>
            <a:chOff x="2670774" y="2959349"/>
            <a:chExt cx="7161123" cy="16143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E272BA-DF1C-4475-B6A6-7C3A74068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1335"/>
            <a:stretch/>
          </p:blipFill>
          <p:spPr>
            <a:xfrm>
              <a:off x="3239960" y="3429000"/>
              <a:ext cx="6398990" cy="114473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92F0023-76A4-4F30-8D26-0420B61456BE}"/>
                    </a:ext>
                  </a:extLst>
                </p:cNvPr>
                <p:cNvSpPr txBox="1"/>
                <p:nvPr/>
              </p:nvSpPr>
              <p:spPr>
                <a:xfrm>
                  <a:off x="6189818" y="2959349"/>
                  <a:ext cx="889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Digits </a:t>
                  </a:r>
                  <a14:m>
                    <m:oMath xmlns:m="http://schemas.openxmlformats.org/officeDocument/2006/math"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92F0023-76A4-4F30-8D26-0420B6145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9818" y="2959349"/>
                  <a:ext cx="88998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479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479BF26-ADF6-4719-8AC8-64646D2EBD68}"/>
                </a:ext>
              </a:extLst>
            </p:cNvPr>
            <p:cNvSpPr/>
            <p:nvPr/>
          </p:nvSpPr>
          <p:spPr>
            <a:xfrm>
              <a:off x="3239959" y="3390984"/>
              <a:ext cx="795145" cy="101375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CB671EB-0C2C-4D40-9738-0619EF814DB6}"/>
                </a:ext>
              </a:extLst>
            </p:cNvPr>
            <p:cNvCxnSpPr>
              <a:stCxn id="18" idx="1"/>
              <a:endCxn id="10" idx="3"/>
            </p:cNvCxnSpPr>
            <p:nvPr/>
          </p:nvCxnSpPr>
          <p:spPr>
            <a:xfrm flipH="1">
              <a:off x="2670774" y="3897861"/>
              <a:ext cx="569185" cy="460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F2D432F-36BE-47C2-9B2E-6594E5727859}"/>
                </a:ext>
              </a:extLst>
            </p:cNvPr>
            <p:cNvSpPr/>
            <p:nvPr/>
          </p:nvSpPr>
          <p:spPr>
            <a:xfrm>
              <a:off x="8883941" y="3429000"/>
              <a:ext cx="462853" cy="27044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E7A6D00-1D9F-4AB7-8DC1-97A3B84818B2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9346794" y="3270680"/>
              <a:ext cx="485103" cy="293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20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Weights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52" y="2555163"/>
            <a:ext cx="5738521" cy="305458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9946118-3A7B-40E1-8173-685F0EAD5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8"/>
            <a:ext cx="10058400" cy="897014"/>
          </a:xfrm>
        </p:spPr>
        <p:txBody>
          <a:bodyPr/>
          <a:lstStyle/>
          <a:p>
            <a:r>
              <a:rPr lang="en-US" dirty="0"/>
              <a:t>Optimized weights of the classifier</a:t>
            </a:r>
          </a:p>
          <a:p>
            <a:r>
              <a:rPr lang="en-US" dirty="0"/>
              <a:t>Blurry versions of image to try to capture rotations, translations, …</a:t>
            </a:r>
          </a:p>
        </p:txBody>
      </p:sp>
    </p:spTree>
    <p:extLst>
      <p:ext uri="{BB962C8B-B14F-4D97-AF65-F5344CB8AC3E}">
        <p14:creationId xmlns:p14="http://schemas.microsoft.com/office/powerpoint/2010/main" val="358571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Logistic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weighting cannot capture many deformities in image</a:t>
            </a:r>
          </a:p>
          <a:p>
            <a:pPr lvl="1"/>
            <a:r>
              <a:rPr lang="en-US" dirty="0"/>
              <a:t>Rotations </a:t>
            </a:r>
          </a:p>
          <a:p>
            <a:pPr lvl="1"/>
            <a:r>
              <a:rPr lang="en-US" dirty="0"/>
              <a:t>Translations</a:t>
            </a:r>
          </a:p>
          <a:p>
            <a:pPr lvl="1"/>
            <a:r>
              <a:rPr lang="en-US" dirty="0"/>
              <a:t>Variations in relative size of digit components</a:t>
            </a:r>
          </a:p>
          <a:p>
            <a:r>
              <a:rPr lang="en-US" dirty="0"/>
              <a:t>Can be improved with preprocessing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deskewing</a:t>
            </a:r>
            <a:r>
              <a:rPr lang="en-US" dirty="0"/>
              <a:t>, contrast normalization, many methods</a:t>
            </a:r>
          </a:p>
          <a:p>
            <a:r>
              <a:rPr lang="en-US" dirty="0"/>
              <a:t>Is there a better classifier?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01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Recognizing handwritten digits</a:t>
            </a:r>
          </a:p>
          <a:p>
            <a:pPr lvl="1"/>
            <a:r>
              <a:rPr lang="en-US" dirty="0"/>
              <a:t>Why logistic regression doesn’t work well.</a:t>
            </a:r>
          </a:p>
          <a:p>
            <a:r>
              <a:rPr lang="en-US" dirty="0"/>
              <a:t>Maximum margin classifiers</a:t>
            </a:r>
          </a:p>
          <a:p>
            <a:r>
              <a:rPr lang="en-US" dirty="0"/>
              <a:t>Support vector machines</a:t>
            </a:r>
          </a:p>
          <a:p>
            <a:r>
              <a:rPr lang="en-US" dirty="0"/>
              <a:t>Kernel trick</a:t>
            </a:r>
          </a:p>
          <a:p>
            <a:r>
              <a:rPr lang="en-US" dirty="0"/>
              <a:t>Constrained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85225" y="2231471"/>
            <a:ext cx="978408" cy="4846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19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Non-Uniqueness of Separating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539277"/>
            <a:ext cx="6797784" cy="4329817"/>
          </a:xfrm>
        </p:spPr>
        <p:txBody>
          <a:bodyPr/>
          <a:lstStyle/>
          <a:p>
            <a:r>
              <a:rPr lang="en-US" dirty="0"/>
              <a:t>Linearly separable data</a:t>
            </a:r>
            <a:r>
              <a:rPr lang="es-ES" dirty="0"/>
              <a:t>:</a:t>
            </a:r>
          </a:p>
          <a:p>
            <a:pPr lvl="1"/>
            <a:r>
              <a:rPr lang="en-US" dirty="0"/>
              <a:t>Can find a separating hyper-plane as a linear classifier.</a:t>
            </a:r>
          </a:p>
          <a:p>
            <a:r>
              <a:rPr lang="en-US" dirty="0"/>
              <a:t>Separating hyper-plane is not unique</a:t>
            </a:r>
          </a:p>
          <a:p>
            <a:pPr lvl="1"/>
            <a:r>
              <a:rPr lang="en-US" dirty="0"/>
              <a:t>Fig. on right:  Many separating planes</a:t>
            </a:r>
          </a:p>
          <a:p>
            <a:endParaRPr lang="en-US" dirty="0"/>
          </a:p>
          <a:p>
            <a:r>
              <a:rPr lang="en-US" dirty="0"/>
              <a:t>Which one is optimal?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869" y="1875385"/>
            <a:ext cx="41719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08EE-8EB1-FA40-9B4E-8D1249A7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Hyperplane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0992C-6D9B-684D-9648-F3AD046287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Linear function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Hyperplane</a:t>
                </a:r>
                <a:r>
                  <a:rPr lang="en-US" dirty="0"/>
                  <a:t> in d-dimensional: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ES" b="0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Parameters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Weight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and bias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Unique up to scaling: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 the same plane.</a:t>
                </a:r>
              </a:p>
              <a:p>
                <a:pPr lvl="1"/>
                <a:r>
                  <a:rPr lang="en-US" dirty="0"/>
                  <a:t>For unique definition, we can require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=1.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Distance</a:t>
                </a:r>
                <a:r>
                  <a:rPr lang="en-US" dirty="0"/>
                  <a:t> of any point </a:t>
                </a:r>
                <a:r>
                  <a:rPr lang="en-US" b="1" dirty="0"/>
                  <a:t>x</a:t>
                </a:r>
                <a:r>
                  <a:rPr lang="en-US" dirty="0"/>
                  <a:t> to the hyperplane: 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See ESL Sec. 4.5.</a:t>
                </a:r>
              </a:p>
              <a:p>
                <a:pPr lvl="1"/>
                <a:r>
                  <a:rPr lang="en-US" dirty="0"/>
                  <a:t>ESL: Hastie, </a:t>
                </a:r>
                <a:r>
                  <a:rPr lang="en-US" dirty="0" err="1"/>
                  <a:t>Tibshirani</a:t>
                </a:r>
                <a:r>
                  <a:rPr lang="en-US" dirty="0"/>
                  <a:t>, Friedman, “The Elements of Statistical Learning”. 2</a:t>
                </a:r>
                <a:r>
                  <a:rPr lang="en-US" baseline="30000" dirty="0"/>
                  <a:t>nd</a:t>
                </a:r>
                <a:r>
                  <a:rPr lang="en-US" dirty="0"/>
                  <a:t> Ed. Springer.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0992C-6D9B-684D-9648-F3AD046287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806F9-7937-DF48-ACF6-9B14DD10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A63F30-6C7A-4B60-BB9F-FF8FF979DD85}"/>
              </a:ext>
            </a:extLst>
          </p:cNvPr>
          <p:cNvSpPr/>
          <p:nvPr/>
        </p:nvSpPr>
        <p:spPr>
          <a:xfrm>
            <a:off x="10459413" y="1943354"/>
            <a:ext cx="73152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995943-C741-4DAD-BC9B-588896E2C78B}"/>
              </a:ext>
            </a:extLst>
          </p:cNvPr>
          <p:cNvGrpSpPr/>
          <p:nvPr/>
        </p:nvGrpSpPr>
        <p:grpSpPr>
          <a:xfrm>
            <a:off x="8266176" y="2093976"/>
            <a:ext cx="3629989" cy="2586102"/>
            <a:chOff x="8266176" y="2093976"/>
            <a:chExt cx="3629989" cy="258610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AF51806-290D-4BDD-954D-D78A96472663}"/>
                </a:ext>
              </a:extLst>
            </p:cNvPr>
            <p:cNvCxnSpPr/>
            <p:nvPr/>
          </p:nvCxnSpPr>
          <p:spPr>
            <a:xfrm>
              <a:off x="8266176" y="2093976"/>
              <a:ext cx="1810512" cy="18470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28E06C-A277-4ECF-95AD-F5761A3E50E4}"/>
                    </a:ext>
                  </a:extLst>
                </p:cNvPr>
                <p:cNvSpPr txBox="1"/>
                <p:nvPr/>
              </p:nvSpPr>
              <p:spPr>
                <a:xfrm>
                  <a:off x="9592839" y="4033747"/>
                  <a:ext cx="2303326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s-ES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Hyperplane</a:t>
                  </a:r>
                  <a:r>
                    <a:rPr lang="es-ES" dirty="0"/>
                    <a:t> </a:t>
                  </a:r>
                  <a:endParaRPr lang="es-ES" b="0" dirty="0"/>
                </a:p>
                <a:p>
                  <a14:m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E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28E06C-A277-4ECF-95AD-F5761A3E50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2839" y="4033747"/>
                  <a:ext cx="2303326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387" t="-5660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A3DB40-75BF-49DB-8DD6-B719D633238E}"/>
              </a:ext>
            </a:extLst>
          </p:cNvPr>
          <p:cNvGrpSpPr/>
          <p:nvPr/>
        </p:nvGrpSpPr>
        <p:grpSpPr>
          <a:xfrm>
            <a:off x="9282695" y="1563329"/>
            <a:ext cx="1955625" cy="1914898"/>
            <a:chOff x="9282695" y="1563329"/>
            <a:chExt cx="1955625" cy="191489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CD3614-6CB2-45AE-A52D-A53D0A5D9D2B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H="1">
              <a:off x="9282695" y="2021403"/>
              <a:ext cx="1187431" cy="10772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CBA333E-0CE4-4E21-888C-FFD23445FAAC}"/>
                    </a:ext>
                  </a:extLst>
                </p:cNvPr>
                <p:cNvSpPr txBox="1"/>
                <p:nvPr/>
              </p:nvSpPr>
              <p:spPr>
                <a:xfrm>
                  <a:off x="10079318" y="1563329"/>
                  <a:ext cx="115900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CBA333E-0CE4-4E21-888C-FFD23445FA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9318" y="1563329"/>
                  <a:ext cx="115900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8F73AF-4842-462A-9213-57DE1E817C13}"/>
                    </a:ext>
                  </a:extLst>
                </p:cNvPr>
                <p:cNvSpPr txBox="1"/>
                <p:nvPr/>
              </p:nvSpPr>
              <p:spPr>
                <a:xfrm>
                  <a:off x="9653901" y="2534186"/>
                  <a:ext cx="1159002" cy="9440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endParaRPr lang="es-E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8F73AF-4842-462A-9213-57DE1E817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3901" y="2534186"/>
                  <a:ext cx="1159002" cy="9440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386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Separability and Margin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8249514" cy="4337541"/>
              </a:xfrm>
            </p:spPr>
            <p:txBody>
              <a:bodyPr/>
              <a:lstStyle/>
              <a:p>
                <a:r>
                  <a:rPr lang="en-US" dirty="0"/>
                  <a:t>Given training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Binary class label: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Suppose it is separable with parameters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must exist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</a:t>
                </a:r>
                <a:r>
                  <a:rPr lang="en-US" dirty="0" err="1"/>
                  <a:t>.t.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when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when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Single equation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+⋯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Margin: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 minimal distance of a sample to the plane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minimum value satisfying the above constraints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8249514" cy="4337541"/>
              </a:xfrm>
              <a:blipFill>
                <a:blip r:embed="rId2"/>
                <a:stretch>
                  <a:fillRect l="-1774" t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D86394-225D-1C43-B002-20EC2BCB9CAA}"/>
              </a:ext>
            </a:extLst>
          </p:cNvPr>
          <p:cNvGrpSpPr/>
          <p:nvPr/>
        </p:nvGrpSpPr>
        <p:grpSpPr>
          <a:xfrm>
            <a:off x="8121369" y="1925215"/>
            <a:ext cx="3582201" cy="3007570"/>
            <a:chOff x="8304999" y="2008768"/>
            <a:chExt cx="3582201" cy="3007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4999" y="2008768"/>
              <a:ext cx="3582201" cy="300757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422780" y="2447256"/>
              <a:ext cx="212555" cy="29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10532" y="2852256"/>
              <a:ext cx="150914" cy="23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207669" y="2376348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7669" y="2376348"/>
                  <a:ext cx="4355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911290" y="2721157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1290" y="2721157"/>
                  <a:ext cx="4355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054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 weights in linear classification of images</a:t>
            </a:r>
          </a:p>
          <a:p>
            <a:r>
              <a:rPr lang="en-US" dirty="0"/>
              <a:t>Describe why linear classification for images does not work</a:t>
            </a:r>
          </a:p>
          <a:p>
            <a:r>
              <a:rPr lang="en-US" dirty="0"/>
              <a:t>Define the margin in linear classification</a:t>
            </a:r>
          </a:p>
          <a:p>
            <a:r>
              <a:rPr lang="en-US" dirty="0"/>
              <a:t>Describe the SVM classification problem.</a:t>
            </a:r>
          </a:p>
          <a:p>
            <a:r>
              <a:rPr lang="en-US" dirty="0"/>
              <a:t>Write equations for solutions of constrained optimization using the </a:t>
            </a:r>
            <a:r>
              <a:rPr lang="en-US" dirty="0" err="1"/>
              <a:t>Lagrangian</a:t>
            </a:r>
            <a:r>
              <a:rPr lang="en-US" dirty="0"/>
              <a:t>.</a:t>
            </a:r>
          </a:p>
          <a:p>
            <a:r>
              <a:rPr lang="en-US" dirty="0"/>
              <a:t>Describe a kernel SVM problem for non-linear classification</a:t>
            </a:r>
          </a:p>
          <a:p>
            <a:r>
              <a:rPr lang="en-US" dirty="0"/>
              <a:t>Implement SVM classifiers in python</a:t>
            </a:r>
          </a:p>
          <a:p>
            <a:r>
              <a:rPr lang="en-US" dirty="0"/>
              <a:t>Select SVM parameters from cross-validation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40BC-3304-1047-82F6-A3B7F20E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separating plane is better 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8C3A43-6FA8-5740-A15D-A7D952D8B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60" y="1642531"/>
            <a:ext cx="3587339" cy="35658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CE04F-A9FC-B041-A939-2C83C486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828F7-909C-C842-8CFF-E07F5B607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964" y="1642531"/>
            <a:ext cx="4109776" cy="37133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39B4C5-9632-FA44-955E-686C63484117}"/>
              </a:ext>
            </a:extLst>
          </p:cNvPr>
          <p:cNvCxnSpPr/>
          <p:nvPr/>
        </p:nvCxnSpPr>
        <p:spPr>
          <a:xfrm flipV="1">
            <a:off x="2073103" y="2471001"/>
            <a:ext cx="3164441" cy="1982912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6B0014-9A05-704D-B2D1-B247F46120A1}"/>
              </a:ext>
            </a:extLst>
          </p:cNvPr>
          <p:cNvCxnSpPr/>
          <p:nvPr/>
        </p:nvCxnSpPr>
        <p:spPr>
          <a:xfrm flipV="1">
            <a:off x="1996049" y="2848239"/>
            <a:ext cx="3164441" cy="198291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4C2102F-4CED-0C40-8B05-0ADFCAC5D401}"/>
              </a:ext>
            </a:extLst>
          </p:cNvPr>
          <p:cNvSpPr txBox="1"/>
          <p:nvPr/>
        </p:nvSpPr>
        <p:spPr>
          <a:xfrm>
            <a:off x="4109012" y="5603831"/>
            <a:ext cx="31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Fig. 9.2 and Fig. 9.3 in ISL.</a:t>
            </a:r>
          </a:p>
        </p:txBody>
      </p:sp>
    </p:spTree>
    <p:extLst>
      <p:ext uri="{BB962C8B-B14F-4D97-AF65-F5344CB8AC3E}">
        <p14:creationId xmlns:p14="http://schemas.microsoft.com/office/powerpoint/2010/main" val="1566068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Margin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the classifier to be more robust to noise, we want to maximize the margin!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r>
                  <a:rPr lang="en-US" dirty="0"/>
                  <a:t>Define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maximum margin classifier</a:t>
                </a:r>
              </a:p>
              <a:p>
                <a:pPr marL="201168" lvl="1" indent="0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lvl="1"/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b="0" dirty="0"/>
                  <a:t>Called a </a:t>
                </a:r>
                <a:r>
                  <a:rPr lang="en-US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constrained optimization</a:t>
                </a:r>
              </a:p>
              <a:p>
                <a:pPr lvl="1"/>
                <a:r>
                  <a:rPr lang="en-US" dirty="0"/>
                  <a:t>Objective function and constraints</a:t>
                </a:r>
              </a:p>
              <a:p>
                <a:pPr lvl="1"/>
                <a:r>
                  <a:rPr lang="en-US" b="0" dirty="0"/>
                  <a:t>More on this later.</a:t>
                </a:r>
              </a:p>
              <a:p>
                <a:r>
                  <a:rPr lang="en-US" dirty="0"/>
                  <a:t>See closed form solution in Sec. 4.5.2 in ESL. Note notation difference.</a:t>
                </a: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4A3B6D-367A-44DC-9EA6-49D50F8EFA8F}"/>
              </a:ext>
            </a:extLst>
          </p:cNvPr>
          <p:cNvGrpSpPr/>
          <p:nvPr/>
        </p:nvGrpSpPr>
        <p:grpSpPr>
          <a:xfrm>
            <a:off x="2229003" y="2596973"/>
            <a:ext cx="8429816" cy="1211635"/>
            <a:chOff x="2229003" y="2596973"/>
            <a:chExt cx="8429816" cy="1211635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5388855" y="3226813"/>
              <a:ext cx="1107347" cy="8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3880236" y="3579150"/>
              <a:ext cx="2615966" cy="181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229003" y="2832530"/>
              <a:ext cx="4267199" cy="195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702543" y="2596973"/>
              <a:ext cx="2246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Maximizes the margin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2543" y="3042147"/>
              <a:ext cx="3956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Ensures all points are correctly classified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2543" y="3439276"/>
              <a:ext cx="1909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Scaling on weights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8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Maximum Margin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1672" y="1735494"/>
            <a:ext cx="5355772" cy="3783745"/>
          </a:xfrm>
        </p:spPr>
        <p:txBody>
          <a:bodyPr/>
          <a:lstStyle/>
          <a:p>
            <a:r>
              <a:rPr lang="en-US" dirty="0"/>
              <a:t>Fig. 9.3 of ISL</a:t>
            </a:r>
          </a:p>
          <a:p>
            <a:r>
              <a:rPr lang="en-US" dirty="0"/>
              <a:t>Margin determined by closest points to the line</a:t>
            </a:r>
          </a:p>
          <a:p>
            <a:pPr lvl="1"/>
            <a:r>
              <a:rPr lang="en-US" dirty="0"/>
              <a:t>The maximal margin hyperplane represents the mid-line of the </a:t>
            </a:r>
            <a:r>
              <a:rPr lang="en-US" dirty="0">
                <a:solidFill>
                  <a:srgbClr val="FF0000"/>
                </a:solidFill>
              </a:rPr>
              <a:t>widest “slab” </a:t>
            </a:r>
            <a:r>
              <a:rPr lang="en-US" dirty="0"/>
              <a:t>that we can insert between two classes</a:t>
            </a:r>
          </a:p>
          <a:p>
            <a:r>
              <a:rPr lang="en-US" dirty="0"/>
              <a:t>In this figure, there are 3 points at the margin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11" y="1735494"/>
            <a:ext cx="4109776" cy="3713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DF4945-78EF-EA49-9D71-681955EF47C7}"/>
              </a:ext>
            </a:extLst>
          </p:cNvPr>
          <p:cNvSpPr txBox="1"/>
          <p:nvPr/>
        </p:nvSpPr>
        <p:spPr>
          <a:xfrm>
            <a:off x="5691672" y="4721086"/>
            <a:ext cx="570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ISL: James, Witten, Hastie, </a:t>
            </a:r>
            <a:r>
              <a:rPr lang="en-US" dirty="0" err="1"/>
              <a:t>Tibshirani</a:t>
            </a:r>
            <a:r>
              <a:rPr lang="en-US" dirty="0"/>
              <a:t>, An Introduction to Statistical Learning, Springer. 2013.</a:t>
            </a:r>
          </a:p>
        </p:txBody>
      </p:sp>
    </p:spTree>
    <p:extLst>
      <p:ext uri="{BB962C8B-B14F-4D97-AF65-F5344CB8AC3E}">
        <p14:creationId xmlns:p14="http://schemas.microsoft.com/office/powerpoint/2010/main" val="1731337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MM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539277"/>
            <a:ext cx="8818507" cy="4329817"/>
          </a:xfrm>
        </p:spPr>
        <p:txBody>
          <a:bodyPr/>
          <a:lstStyle/>
          <a:p>
            <a:r>
              <a:rPr lang="en-US" dirty="0"/>
              <a:t>Data is often not perfectly separable</a:t>
            </a:r>
          </a:p>
          <a:p>
            <a:pPr lvl="1"/>
            <a:r>
              <a:rPr lang="en-US" dirty="0"/>
              <a:t>Only want to correctly separate most points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MM classifier is not robust</a:t>
            </a:r>
          </a:p>
          <a:p>
            <a:pPr lvl="1"/>
            <a:r>
              <a:rPr lang="en-US" dirty="0"/>
              <a:t>A single sample can radically change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190" y="1539277"/>
            <a:ext cx="2275351" cy="1828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230" y="3579920"/>
            <a:ext cx="4579876" cy="191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2073" y="2084035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9.4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7604" y="543589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9.5</a:t>
            </a:r>
          </a:p>
        </p:txBody>
      </p:sp>
    </p:spTree>
    <p:extLst>
      <p:ext uri="{BB962C8B-B14F-4D97-AF65-F5344CB8AC3E}">
        <p14:creationId xmlns:p14="http://schemas.microsoft.com/office/powerpoint/2010/main" val="20926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9690-624E-4367-B48E-1F43DE6A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F9C74-5734-4BF7-8DA7-B0B2105CE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in </a:t>
            </a:r>
            <a:r>
              <a:rPr lang="en-US" dirty="0" err="1"/>
              <a:t>github</a:t>
            </a:r>
            <a:r>
              <a:rPr lang="en-US" dirty="0"/>
              <a:t> site:  </a:t>
            </a:r>
            <a:r>
              <a:rPr lang="en-US" dirty="0" err="1"/>
              <a:t>svm_inclass.ipynb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83591-9FCC-4A87-BB19-FD090725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280D6-1EB6-499D-9A80-D8D1FFEE0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2461172"/>
            <a:ext cx="79819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0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Recognizing handwritten digits</a:t>
            </a:r>
          </a:p>
          <a:p>
            <a:pPr lvl="1"/>
            <a:r>
              <a:rPr lang="en-US" dirty="0"/>
              <a:t>Why logistic regression doesn’t work well.</a:t>
            </a:r>
          </a:p>
          <a:p>
            <a:r>
              <a:rPr lang="en-US" dirty="0"/>
              <a:t>Maximum margin classifiers</a:t>
            </a:r>
          </a:p>
          <a:p>
            <a:r>
              <a:rPr lang="en-US" dirty="0"/>
              <a:t>Support vector machines</a:t>
            </a:r>
          </a:p>
          <a:p>
            <a:r>
              <a:rPr lang="en-US" dirty="0"/>
              <a:t>Kernel trick</a:t>
            </a:r>
          </a:p>
          <a:p>
            <a:r>
              <a:rPr lang="en-US" dirty="0"/>
              <a:t>Constrained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93614" y="2692866"/>
            <a:ext cx="978408" cy="4846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57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6134030" cy="43298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 Vector Machine (SVM)</a:t>
            </a:r>
          </a:p>
          <a:p>
            <a:pPr lvl="1"/>
            <a:r>
              <a:rPr lang="en-US" dirty="0"/>
              <a:t>Vladimir </a:t>
            </a:r>
            <a:r>
              <a:rPr lang="en-US" dirty="0" err="1"/>
              <a:t>Vapnik</a:t>
            </a:r>
            <a:r>
              <a:rPr lang="en-US" dirty="0"/>
              <a:t>, 1963</a:t>
            </a:r>
          </a:p>
          <a:p>
            <a:pPr lvl="1"/>
            <a:r>
              <a:rPr lang="en-US" dirty="0"/>
              <a:t>But became widely-used with kernel trick, 1993</a:t>
            </a:r>
          </a:p>
          <a:p>
            <a:pPr lvl="1"/>
            <a:r>
              <a:rPr lang="en-US" dirty="0"/>
              <a:t>More on this later</a:t>
            </a:r>
          </a:p>
          <a:p>
            <a:pPr lvl="1"/>
            <a:endParaRPr lang="en-US" dirty="0"/>
          </a:p>
          <a:p>
            <a:r>
              <a:rPr lang="en-US" dirty="0"/>
              <a:t>Got best results on character recognition</a:t>
            </a:r>
          </a:p>
          <a:p>
            <a:endParaRPr lang="en-US" dirty="0"/>
          </a:p>
          <a:p>
            <a:r>
              <a:rPr lang="en-US" dirty="0"/>
              <a:t>Key idea: Allow “slack” in the classification</a:t>
            </a:r>
          </a:p>
          <a:p>
            <a:pPr lvl="1"/>
            <a:r>
              <a:rPr lang="en-US" dirty="0"/>
              <a:t>Support vector classifier (SVC): Directly use raw features. Good when the original feature space is roughly linearly separable</a:t>
            </a:r>
          </a:p>
          <a:p>
            <a:pPr lvl="1"/>
            <a:r>
              <a:rPr lang="en-US" dirty="0"/>
              <a:t>Support vector machine (SVM): Map the raw features to some other domain through a kernel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587" y="914289"/>
            <a:ext cx="1847850" cy="2466975"/>
          </a:xfrm>
          <a:prstGeom prst="rect">
            <a:avLst/>
          </a:prstGeom>
        </p:spPr>
      </p:pic>
      <p:pic>
        <p:nvPicPr>
          <p:cNvPr id="1026" name="Picture 2" descr="Image result for vladimir vap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94" y="3533316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92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Hinge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8910786" cy="4329817"/>
              </a:xfrm>
            </p:spPr>
            <p:txBody>
              <a:bodyPr/>
              <a:lstStyle/>
              <a:p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Want ideally: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)≥1</m:t>
                    </m:r>
                  </m:oMath>
                </a14:m>
                <a:r>
                  <a:rPr lang="en-US" dirty="0"/>
                  <a:t> for all 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i="1" dirty="0"/>
              </a:p>
              <a:p>
                <a:r>
                  <a:rPr lang="en-US" dirty="0"/>
                  <a:t>But perfect separation may not be possible</a:t>
                </a:r>
              </a:p>
              <a:p>
                <a:r>
                  <a:rPr lang="en-US" dirty="0"/>
                  <a:t>Define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hinge loss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soft margin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⁡(0, 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Starts to increase as sample is misclassified: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 ⇒ </m:t>
                    </m:r>
                  </m:oMath>
                </a14:m>
                <a:r>
                  <a:rPr lang="en-US" dirty="0"/>
                  <a:t> Sample meets margin target,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⇒ </m:t>
                    </m:r>
                  </m:oMath>
                </a14:m>
                <a:r>
                  <a:rPr lang="en-US" dirty="0"/>
                  <a:t>Sample margin too small, small loss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⇒ </m:t>
                    </m:r>
                  </m:oMath>
                </a14:m>
                <a:r>
                  <a:rPr lang="en-US" dirty="0"/>
                  <a:t>Sample misclassified, large loss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8910786" cy="4329817"/>
              </a:xfrm>
              <a:blipFill>
                <a:blip r:embed="rId2"/>
                <a:stretch>
                  <a:fillRect l="-1642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D39E71-5042-4854-9C6C-8D12E19D4055}"/>
              </a:ext>
            </a:extLst>
          </p:cNvPr>
          <p:cNvGrpSpPr/>
          <p:nvPr/>
        </p:nvGrpSpPr>
        <p:grpSpPr>
          <a:xfrm>
            <a:off x="7240906" y="1940965"/>
            <a:ext cx="4686562" cy="3979585"/>
            <a:chOff x="7240906" y="1940965"/>
            <a:chExt cx="4686562" cy="3979585"/>
          </a:xfrm>
        </p:grpSpPr>
        <p:pic>
          <p:nvPicPr>
            <p:cNvPr id="3074" name="Picture 2" descr="Image result for hinge lo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7431" y="1940965"/>
              <a:ext cx="33337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1311210" y="3867108"/>
                  <a:ext cx="6162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1210" y="3867108"/>
                  <a:ext cx="616258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240906" y="2517330"/>
                  <a:ext cx="8091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0906" y="2517330"/>
                  <a:ext cx="80919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11155680" y="4236440"/>
              <a:ext cx="7650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639807" y="4322215"/>
              <a:ext cx="0" cy="870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295547" y="4322215"/>
              <a:ext cx="0" cy="870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0295547" y="4612515"/>
              <a:ext cx="1339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Meets margin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64306" y="5335775"/>
              <a:ext cx="900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Close to </a:t>
              </a:r>
              <a:br>
                <a:rPr lang="en-US" sz="1600" dirty="0"/>
              </a:br>
              <a:r>
                <a:rPr lang="en-US" sz="1600" dirty="0"/>
                <a:t>margin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06765" y="4659718"/>
              <a:ext cx="12153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Misclassifies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47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10328526" cy="43298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Optimization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⁡(0,1−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will be discussed below</a:t>
                </a:r>
              </a:p>
              <a:p>
                <a:r>
                  <a:rPr lang="en-US" dirty="0"/>
                  <a:t>Note:  ISL book uses different naming conventions.  </a:t>
                </a:r>
              </a:p>
              <a:p>
                <a:pPr lvl="1"/>
                <a:r>
                  <a:rPr lang="en-US" dirty="0"/>
                  <a:t>We have followed convention in </a:t>
                </a:r>
                <a:r>
                  <a:rPr lang="en-US" dirty="0" err="1"/>
                  <a:t>sklearn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10328526" cy="4329817"/>
              </a:xfrm>
              <a:blipFill>
                <a:blip r:embed="rId2"/>
                <a:stretch>
                  <a:fillRect l="-1417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CA30A3-429F-4116-B04F-BB26C6DF317C}"/>
              </a:ext>
            </a:extLst>
          </p:cNvPr>
          <p:cNvGrpSpPr/>
          <p:nvPr/>
        </p:nvGrpSpPr>
        <p:grpSpPr>
          <a:xfrm>
            <a:off x="2663942" y="2889504"/>
            <a:ext cx="2275469" cy="999347"/>
            <a:chOff x="2663942" y="2889504"/>
            <a:chExt cx="2275469" cy="9993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9ED3CA-95FC-4EE8-ABF5-028B02861E13}"/>
                </a:ext>
              </a:extLst>
            </p:cNvPr>
            <p:cNvSpPr txBox="1"/>
            <p:nvPr/>
          </p:nvSpPr>
          <p:spPr>
            <a:xfrm>
              <a:off x="2663942" y="3519519"/>
              <a:ext cx="22754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C controls final margin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93EE595-E149-4E2C-8062-088BFE7284AC}"/>
                </a:ext>
              </a:extLst>
            </p:cNvPr>
            <p:cNvCxnSpPr/>
            <p:nvPr/>
          </p:nvCxnSpPr>
          <p:spPr>
            <a:xfrm flipV="1">
              <a:off x="3831336" y="2889504"/>
              <a:ext cx="749808" cy="537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6A4DD-0F0B-4D18-9ADE-8A99DF06BB38}"/>
              </a:ext>
            </a:extLst>
          </p:cNvPr>
          <p:cNvGrpSpPr/>
          <p:nvPr/>
        </p:nvGrpSpPr>
        <p:grpSpPr>
          <a:xfrm>
            <a:off x="5558950" y="3008376"/>
            <a:ext cx="2051908" cy="1403441"/>
            <a:chOff x="5558950" y="3008376"/>
            <a:chExt cx="2051908" cy="1403441"/>
          </a:xfrm>
        </p:grpSpPr>
        <p:sp>
          <p:nvSpPr>
            <p:cNvPr id="6" name="TextBox 5"/>
            <p:cNvSpPr txBox="1"/>
            <p:nvPr/>
          </p:nvSpPr>
          <p:spPr>
            <a:xfrm>
              <a:off x="5558950" y="3488487"/>
              <a:ext cx="205190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Hinge loss term</a:t>
              </a:r>
            </a:p>
            <a:p>
              <a:r>
                <a:rPr lang="en-US" dirty="0"/>
                <a:t>Attempts to reduce </a:t>
              </a:r>
            </a:p>
            <a:p>
              <a:r>
                <a:rPr lang="en-US" dirty="0"/>
                <a:t>Misclassifications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CD13A79-1F98-483F-AF0F-8ADD74DFC5FC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6584904" y="3008376"/>
              <a:ext cx="0" cy="480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822745-A091-4384-8F7C-1C13BFCF2712}"/>
              </a:ext>
            </a:extLst>
          </p:cNvPr>
          <p:cNvGrpSpPr/>
          <p:nvPr/>
        </p:nvGrpSpPr>
        <p:grpSpPr>
          <a:xfrm>
            <a:off x="8365691" y="2889504"/>
            <a:ext cx="1637115" cy="907014"/>
            <a:chOff x="8365691" y="2889504"/>
            <a:chExt cx="1637115" cy="9070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365691" y="3427186"/>
                  <a:ext cx="16371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margin=</a:t>
                  </a:r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5691" y="3427186"/>
                  <a:ext cx="1637115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974" t="-116393" r="-12639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378631D-3DD3-497E-AAEB-A0CC62D4BA01}"/>
                </a:ext>
              </a:extLst>
            </p:cNvPr>
            <p:cNvCxnSpPr>
              <a:stCxn id="15" idx="0"/>
            </p:cNvCxnSpPr>
            <p:nvPr/>
          </p:nvCxnSpPr>
          <p:spPr>
            <a:xfrm flipH="1" flipV="1">
              <a:off x="8636812" y="2889504"/>
              <a:ext cx="547437" cy="537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806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Form of SVM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Equivalent optimization: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Subject to constraints: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amount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misses margin target</a:t>
                </a:r>
              </a:p>
              <a:p>
                <a:r>
                  <a:rPr lang="en-US" dirty="0"/>
                  <a:t>Sometimes write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called the “one-norm”</a:t>
                </a:r>
              </a:p>
              <a:p>
                <a:pPr lvl="1"/>
                <a:r>
                  <a:rPr lang="en-US" dirty="0"/>
                  <a:t>Generally one-norm would have absolute sign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But in this case, when the constraint is met,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&gt;=0.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2113" b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9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Recognizing handwritten digits</a:t>
            </a:r>
          </a:p>
          <a:p>
            <a:pPr lvl="1"/>
            <a:r>
              <a:rPr lang="en-US" dirty="0"/>
              <a:t>Why logistic regression doesn’t work well.</a:t>
            </a:r>
          </a:p>
          <a:p>
            <a:r>
              <a:rPr lang="en-US" dirty="0"/>
              <a:t>Maximum margin classifiers</a:t>
            </a:r>
          </a:p>
          <a:p>
            <a:r>
              <a:rPr lang="en-US" dirty="0"/>
              <a:t>Support vector machines</a:t>
            </a:r>
          </a:p>
          <a:p>
            <a:r>
              <a:rPr lang="en-US" dirty="0"/>
              <a:t>Kernel trick</a:t>
            </a:r>
          </a:p>
          <a:p>
            <a:r>
              <a:rPr lang="en-US" dirty="0"/>
              <a:t>Constrained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10392" y="1476462"/>
            <a:ext cx="978408" cy="4846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31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Interpreting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Margin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called the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slack variable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</m:oMath>
                </a14:m>
                <a:r>
                  <a:rPr lang="en-US" dirty="0"/>
                  <a:t> Sample on correct side of margin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Sample violates the margin (are inside the margin)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Sample misclassified (wrong side of hyperplane)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Balance between first term (violations) and second term (inverse of margin)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large:  Forces minimum number of violations, but small margin.     </a:t>
                </a:r>
              </a:p>
              <a:p>
                <a:pPr lvl="2"/>
                <a:r>
                  <a:rPr lang="en-US" dirty="0"/>
                  <a:t>Highly fit to data.  Low bias, higher variance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small:  Enables more samples violations, but large margin.     </a:t>
                </a:r>
              </a:p>
              <a:p>
                <a:pPr lvl="2"/>
                <a:r>
                  <a:rPr lang="en-US" dirty="0"/>
                  <a:t>Higher bias, lower variance</a:t>
                </a:r>
              </a:p>
              <a:p>
                <a:pPr lvl="1"/>
                <a:r>
                  <a:rPr lang="en-US" dirty="0"/>
                  <a:t>Found by cross-validation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20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Support vectors:  </a:t>
                </a:r>
                <a:r>
                  <a:rPr lang="en-US" dirty="0"/>
                  <a:t>Samples that either:</a:t>
                </a:r>
              </a:p>
              <a:p>
                <a:pPr lvl="1"/>
                <a:r>
                  <a:rPr lang="en-US" dirty="0"/>
                  <a:t>Are exactly on margin: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Or, on wrong side of margin: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Changing samples that are not SVs </a:t>
                </a:r>
              </a:p>
              <a:p>
                <a:pPr lvl="1"/>
                <a:r>
                  <a:rPr lang="en-US" dirty="0"/>
                  <a:t>Does not change solution</a:t>
                </a:r>
              </a:p>
              <a:p>
                <a:pPr lvl="1"/>
                <a:r>
                  <a:rPr lang="en-US" dirty="0"/>
                  <a:t>Provides robustness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60" y="1771988"/>
            <a:ext cx="4487354" cy="33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35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Illustrating Effect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32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19461" y="1514110"/>
                <a:ext cx="5190902" cy="43298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Fig. 9.7 of ISL</a:t>
                </a:r>
              </a:p>
              <a:p>
                <a:pPr lvl="1"/>
                <a:r>
                  <a:rPr lang="en-US" dirty="0"/>
                  <a:t>Note: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has opposite meaning in ISL than python</a:t>
                </a:r>
              </a:p>
              <a:p>
                <a:pPr lvl="1"/>
                <a:r>
                  <a:rPr lang="en-US" dirty="0"/>
                  <a:t>Here, we use python meaning</a:t>
                </a:r>
              </a:p>
              <a:p>
                <a:r>
                  <a:rPr lang="en-US" dirty="0"/>
                  <a:t>Low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Leads to large margin</a:t>
                </a:r>
              </a:p>
              <a:p>
                <a:pPr lvl="1"/>
                <a:r>
                  <a:rPr lang="en-US" dirty="0"/>
                  <a:t>But allow many violations of margin.</a:t>
                </a:r>
              </a:p>
              <a:p>
                <a:pPr lvl="1"/>
                <a:r>
                  <a:rPr lang="en-US" dirty="0"/>
                  <a:t>Many more SVs</a:t>
                </a:r>
              </a:p>
              <a:p>
                <a:pPr lvl="1"/>
                <a:r>
                  <a:rPr lang="en-US" dirty="0"/>
                  <a:t>Reduces variance by using more samples</a:t>
                </a:r>
              </a:p>
              <a:p>
                <a:r>
                  <a:rPr lang="en-US" dirty="0"/>
                  <a:t> Large C:  </a:t>
                </a:r>
              </a:p>
              <a:p>
                <a:pPr lvl="1"/>
                <a:r>
                  <a:rPr lang="en-US" dirty="0"/>
                  <a:t>Leads to small margin</a:t>
                </a:r>
              </a:p>
              <a:p>
                <a:pPr lvl="1"/>
                <a:r>
                  <a:rPr lang="en-US" dirty="0"/>
                  <a:t>Reduce number of violations, and fewer SVs.     </a:t>
                </a:r>
              </a:p>
              <a:p>
                <a:pPr lvl="1"/>
                <a:r>
                  <a:rPr lang="en-US" dirty="0"/>
                  <a:t>Highly fit to data.  Low bias, higher variance</a:t>
                </a:r>
              </a:p>
              <a:p>
                <a:pPr lvl="1"/>
                <a:r>
                  <a:rPr lang="en-US" dirty="0"/>
                  <a:t>More chance to </a:t>
                </a:r>
                <a:r>
                  <a:rPr lang="en-US" dirty="0" err="1"/>
                  <a:t>overfit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9461" y="1514110"/>
                <a:ext cx="5190902" cy="4329817"/>
              </a:xfrm>
              <a:blipFill>
                <a:blip r:embed="rId3"/>
                <a:stretch>
                  <a:fillRect l="-2439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67" y="1913047"/>
            <a:ext cx="4171006" cy="3796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74221" y="1543715"/>
                <a:ext cx="1297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221" y="1543715"/>
                <a:ext cx="1297086" cy="369332"/>
              </a:xfrm>
              <a:prstGeom prst="rect">
                <a:avLst/>
              </a:prstGeom>
              <a:blipFill>
                <a:blip r:embed="rId5"/>
                <a:stretch>
                  <a:fillRect l="-375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90485" y="5659261"/>
                <a:ext cx="897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485" y="5659261"/>
                <a:ext cx="897233" cy="369332"/>
              </a:xfrm>
              <a:prstGeom prst="rect">
                <a:avLst/>
              </a:prstGeom>
              <a:blipFill>
                <a:blip r:embed="rId6"/>
                <a:stretch>
                  <a:fillRect l="-544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21254" y="1543715"/>
                <a:ext cx="469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254" y="1543715"/>
                <a:ext cx="46923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2047" y="5672560"/>
                <a:ext cx="469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047" y="5672560"/>
                <a:ext cx="4692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502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Logistic regression also minimizes a loss function: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  <m:brk m:alnAt="7"/>
                      </m:rPr>
                      <a:rPr lang="en-US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164" y="2997615"/>
            <a:ext cx="4056533" cy="28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12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1A85-EC70-4876-84AC-DBF74C82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9B2F5-533B-46C4-941B-1D3BBF94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3B76B-856C-4803-8382-C8BC5D04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619250"/>
            <a:ext cx="101441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80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Recognizing handwritten digits</a:t>
            </a:r>
          </a:p>
          <a:p>
            <a:pPr lvl="1"/>
            <a:r>
              <a:rPr lang="en-US" dirty="0"/>
              <a:t>Why logistic regression doesn’t work well.</a:t>
            </a:r>
          </a:p>
          <a:p>
            <a:r>
              <a:rPr lang="en-US" dirty="0"/>
              <a:t>Maximum margin classifiers</a:t>
            </a:r>
          </a:p>
          <a:p>
            <a:r>
              <a:rPr lang="en-US" dirty="0"/>
              <a:t>Support vector machines</a:t>
            </a:r>
          </a:p>
          <a:p>
            <a:r>
              <a:rPr lang="en-US" dirty="0"/>
              <a:t>Kernel trick</a:t>
            </a:r>
          </a:p>
          <a:p>
            <a:r>
              <a:rPr lang="en-US" dirty="0"/>
              <a:t>Constrained optimization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65546" y="3133852"/>
            <a:ext cx="978408" cy="4846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00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Kernel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7525512" cy="4329817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Kernel function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Key function for SVMs and kernel classifiers</a:t>
                </a:r>
              </a:p>
              <a:p>
                <a:pPr lvl="1"/>
                <a:r>
                  <a:rPr lang="en-US" dirty="0"/>
                  <a:t>Measures “similarity” between new sample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and training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Typical property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close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maximum value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far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7525512" cy="4329817"/>
              </a:xfrm>
              <a:blipFill>
                <a:blip r:embed="rId2"/>
                <a:stretch>
                  <a:fillRect l="-1943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36</a:t>
            </a:fld>
            <a:endParaRPr lang="en-US" dirty="0"/>
          </a:p>
        </p:txBody>
      </p:sp>
      <p:pic>
        <p:nvPicPr>
          <p:cNvPr id="4098" name="Picture 2" descr="Image result for radial basis function ker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79" y="2981178"/>
            <a:ext cx="3752825" cy="28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9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Kernels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4808998" cy="432981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Linear SVM: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Maximum when angle between vectors is small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Radial basis function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indicates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width</a:t>
                </a:r>
                <a:r>
                  <a:rPr lang="en-US" dirty="0"/>
                  <a:t> of kernel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Polynomial kernel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Typically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=2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4808998" cy="4329817"/>
              </a:xfrm>
              <a:blipFill>
                <a:blip r:embed="rId2"/>
                <a:stretch>
                  <a:fillRect l="-2788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FA6E21-EE85-41E6-A2FB-F9050B690301}"/>
              </a:ext>
            </a:extLst>
          </p:cNvPr>
          <p:cNvGrpSpPr/>
          <p:nvPr/>
        </p:nvGrpSpPr>
        <p:grpSpPr>
          <a:xfrm>
            <a:off x="7486565" y="1539277"/>
            <a:ext cx="2064553" cy="1629922"/>
            <a:chOff x="7486565" y="1539277"/>
            <a:chExt cx="2064553" cy="162992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7D6825C-CDB2-4AC3-B6C4-F32680CBDAF9}"/>
                </a:ext>
              </a:extLst>
            </p:cNvPr>
            <p:cNvCxnSpPr/>
            <p:nvPr/>
          </p:nvCxnSpPr>
          <p:spPr>
            <a:xfrm flipV="1">
              <a:off x="7700455" y="1801798"/>
              <a:ext cx="1115735" cy="956345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4DB180E-48CF-4204-B08C-C1C8B2444C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00455" y="2758142"/>
              <a:ext cx="1476522" cy="1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80DEBB78-0ABC-45BC-8ED9-52B14E72B94D}"/>
                </a:ext>
              </a:extLst>
            </p:cNvPr>
            <p:cNvSpPr/>
            <p:nvPr/>
          </p:nvSpPr>
          <p:spPr>
            <a:xfrm>
              <a:off x="7486565" y="2347084"/>
              <a:ext cx="763398" cy="822115"/>
            </a:xfrm>
            <a:prstGeom prst="arc">
              <a:avLst>
                <a:gd name="adj1" fmla="val 18281726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036D2D8-6D9E-4BC3-B6DF-15565D78F916}"/>
                    </a:ext>
                  </a:extLst>
                </p:cNvPr>
                <p:cNvSpPr txBox="1"/>
                <p:nvPr/>
              </p:nvSpPr>
              <p:spPr>
                <a:xfrm>
                  <a:off x="8158935" y="2347084"/>
                  <a:ext cx="3741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036D2D8-6D9E-4BC3-B6DF-15565D78F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8935" y="2347084"/>
                  <a:ext cx="3741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C08C413-2A19-4204-B04D-E3F6A83EBF43}"/>
                    </a:ext>
                  </a:extLst>
                </p:cNvPr>
                <p:cNvSpPr txBox="1"/>
                <p:nvPr/>
              </p:nvSpPr>
              <p:spPr>
                <a:xfrm>
                  <a:off x="8816190" y="1539277"/>
                  <a:ext cx="433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C08C413-2A19-4204-B04D-E3F6A83EB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6190" y="1539277"/>
                  <a:ext cx="433388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FBBC77B-A869-4C59-B2EA-F4FD5CD9AA7D}"/>
                    </a:ext>
                  </a:extLst>
                </p:cNvPr>
                <p:cNvSpPr txBox="1"/>
                <p:nvPr/>
              </p:nvSpPr>
              <p:spPr>
                <a:xfrm>
                  <a:off x="9176977" y="2531750"/>
                  <a:ext cx="3741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FBBC77B-A869-4C59-B2EA-F4FD5CD9AA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6977" y="2531750"/>
                  <a:ext cx="37414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17FF5ED-498D-4417-8CD8-B06023B69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665" y="3395591"/>
            <a:ext cx="3670822" cy="23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67AD-2612-4D08-BDB6-4BD8A023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RBF Kernel Examples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6D6B1-DD84-4CD0-9964-E098003F85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10058400" cy="2118323"/>
              </a:xfrm>
            </p:spPr>
            <p:txBody>
              <a:bodyPr/>
              <a:lstStyle/>
              <a:p>
                <a:r>
                  <a:rPr lang="en-US" b="0" dirty="0"/>
                  <a:t>RBF kernel: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s-ES" b="0" dirty="0"/>
              </a:p>
              <a:p>
                <a:pPr lvl="1"/>
                <a:r>
                  <a:rPr lang="en-US" dirty="0"/>
                  <a:t>Peak value of 1 at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s-ES" b="0" dirty="0"/>
              </a:p>
              <a:p>
                <a:pPr lvl="1"/>
                <a:r>
                  <a:rPr lang="es-ES" b="0" dirty="0" err="1"/>
                  <a:t>Width</a:t>
                </a:r>
                <a:r>
                  <a:rPr lang="es-ES" b="0" dirty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s-ES" b="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6D6B1-DD84-4CD0-9964-E098003F85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10058400" cy="2118323"/>
              </a:xfrm>
              <a:blipFill>
                <a:blip r:embed="rId2"/>
                <a:stretch>
                  <a:fillRect l="-1455" t="-3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5D606-6FCE-411F-BF44-4BDEC0EF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505F5-19A5-4341-9894-F4A765F92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56" y="2780893"/>
            <a:ext cx="4240242" cy="2762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A420B2-3214-4338-BECD-3F54E51660CE}"/>
              </a:ext>
            </a:extLst>
          </p:cNvPr>
          <p:cNvSpPr txBox="1"/>
          <p:nvPr/>
        </p:nvSpPr>
        <p:spPr>
          <a:xfrm>
            <a:off x="1839433" y="5358809"/>
            <a:ext cx="11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RBFs in 1D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F6293-0381-48E8-938C-F10ABE8BC074}"/>
              </a:ext>
            </a:extLst>
          </p:cNvPr>
          <p:cNvSpPr txBox="1"/>
          <p:nvPr/>
        </p:nvSpPr>
        <p:spPr>
          <a:xfrm>
            <a:off x="7973656" y="5495594"/>
            <a:ext cx="11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RBFs in 2D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AC17DE-BC77-45A9-A042-444CC31B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579" y="2194189"/>
            <a:ext cx="6099489" cy="31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8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3A70-0718-4E56-8378-0C2792FB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Classifier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D512EB-0793-4B50-A103-AFDB7ACF59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7158446" cy="43298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Given: </a:t>
                </a:r>
              </a:p>
              <a:p>
                <a:pPr lvl="1"/>
                <a:r>
                  <a:rPr lang="en-US" dirty="0"/>
                  <a:t>Training data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binary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endParaRPr lang="es-ES" b="0" dirty="0"/>
              </a:p>
              <a:p>
                <a:pPr lvl="1"/>
                <a:r>
                  <a:rPr lang="en-US" dirty="0"/>
                  <a:t>Kernel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classify a new point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b="0" dirty="0"/>
                  <a:t>Decision function: 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Classify: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large positive when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close to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large negative when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close to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Kernel classifiers are a subject on their own</a:t>
                </a:r>
              </a:p>
              <a:p>
                <a:pPr lvl="1"/>
                <a:r>
                  <a:rPr lang="en-US" dirty="0"/>
                  <a:t>We just mention them here to explain connection to SVMs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D512EB-0793-4B50-A103-AFDB7ACF5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7158446" cy="4329817"/>
              </a:xfrm>
              <a:blipFill>
                <a:blip r:embed="rId2"/>
                <a:stretch>
                  <a:fillRect l="-2044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41DD0-B387-4D68-95FB-80A1029E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 Digit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158" y="1678488"/>
            <a:ext cx="4534423" cy="4190606"/>
          </a:xfrm>
        </p:spPr>
        <p:txBody>
          <a:bodyPr/>
          <a:lstStyle/>
          <a:p>
            <a:r>
              <a:rPr lang="en-US" dirty="0"/>
              <a:t>Problem:  Recognize hand-written digits</a:t>
            </a:r>
          </a:p>
          <a:p>
            <a:r>
              <a:rPr lang="en-US" dirty="0"/>
              <a:t>Original problem:</a:t>
            </a:r>
          </a:p>
          <a:p>
            <a:pPr lvl="1"/>
            <a:r>
              <a:rPr lang="en-US" dirty="0"/>
              <a:t>Census forms </a:t>
            </a:r>
          </a:p>
          <a:p>
            <a:pPr lvl="1"/>
            <a:r>
              <a:rPr lang="en-US" dirty="0"/>
              <a:t>Automated processing</a:t>
            </a:r>
          </a:p>
          <a:p>
            <a:r>
              <a:rPr lang="en-US" dirty="0"/>
              <a:t>Classic machine learning problem</a:t>
            </a:r>
          </a:p>
          <a:p>
            <a:r>
              <a:rPr lang="en-US" dirty="0"/>
              <a:t>Benchmark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45" y="1678488"/>
            <a:ext cx="5957447" cy="3125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411" y="5336088"/>
            <a:ext cx="506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Patrick J. </a:t>
            </a:r>
            <a:r>
              <a:rPr lang="en-US" dirty="0" err="1"/>
              <a:t>Grother</a:t>
            </a:r>
            <a:r>
              <a:rPr lang="en-US" dirty="0"/>
              <a:t>, NIST Special Database, 1995</a:t>
            </a:r>
          </a:p>
        </p:txBody>
      </p:sp>
    </p:spTree>
    <p:extLst>
      <p:ext uri="{BB962C8B-B14F-4D97-AF65-F5344CB8AC3E}">
        <p14:creationId xmlns:p14="http://schemas.microsoft.com/office/powerpoint/2010/main" val="2149150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DDF2-7EFC-475E-874C-975A3801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in 1D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5A9CB-5792-48A7-997C-8BD87A7CD3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data with 6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RBF kernel: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Decision function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Sum of bell curves</a:t>
                </a:r>
              </a:p>
              <a:p>
                <a:pPr lvl="1"/>
                <a:r>
                  <a:rPr lang="en-US" dirty="0"/>
                  <a:t>Positive when near positive samples</a:t>
                </a:r>
              </a:p>
              <a:p>
                <a:pPr lvl="1"/>
                <a:r>
                  <a:rPr lang="en-US" dirty="0"/>
                  <a:t>Negative when near negative samples</a:t>
                </a:r>
              </a:p>
              <a:p>
                <a:r>
                  <a:rPr lang="en-US" dirty="0"/>
                  <a:t>Classification: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5A9CB-5792-48A7-997C-8BD87A7CD3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0B6DA-7127-4459-9F75-ECCEBCFE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CC8F5995-2928-4BB9-822C-F670D6AEF7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3255040"/>
                  </p:ext>
                </p:extLst>
              </p:nvPr>
            </p:nvGraphicFramePr>
            <p:xfrm>
              <a:off x="6305989" y="1539277"/>
              <a:ext cx="4849691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813">
                      <a:extLst>
                        <a:ext uri="{9D8B030D-6E8A-4147-A177-3AD203B41FA5}">
                          <a16:colId xmlns:a16="http://schemas.microsoft.com/office/drawing/2014/main" val="1829731670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2942212123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2203615562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945362316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3360954107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1609641261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2739740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0464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7595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01710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CC8F5995-2928-4BB9-822C-F670D6AEF7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3255040"/>
                  </p:ext>
                </p:extLst>
              </p:nvPr>
            </p:nvGraphicFramePr>
            <p:xfrm>
              <a:off x="6305989" y="1539277"/>
              <a:ext cx="4849691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813">
                      <a:extLst>
                        <a:ext uri="{9D8B030D-6E8A-4147-A177-3AD203B41FA5}">
                          <a16:colId xmlns:a16="http://schemas.microsoft.com/office/drawing/2014/main" val="1829731670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2942212123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2203615562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945362316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3360954107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1609641261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2739740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77" t="-8197" r="-60263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0464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77" t="-106452" r="-602632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7595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77" t="-209836" r="-60263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017107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AAFBF8C-A8B9-4CA4-B108-3AA4C1EBC0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772"/>
          <a:stretch/>
        </p:blipFill>
        <p:spPr>
          <a:xfrm>
            <a:off x="6126480" y="3013166"/>
            <a:ext cx="2523744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04B18F-524D-4BE0-8A2B-135F9BA29F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11"/>
          <a:stretch/>
        </p:blipFill>
        <p:spPr>
          <a:xfrm>
            <a:off x="8730834" y="3013166"/>
            <a:ext cx="271530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DA1C-5715-4331-8EDC-EC733340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Gamma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38F16-9834-465F-BF0E-F2048A6C64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Same data as before</a:t>
                </a:r>
              </a:p>
              <a:p>
                <a:r>
                  <a:rPr lang="en-US" b="0" dirty="0"/>
                  <a:t>RBF kernel: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b="0" dirty="0"/>
                  <a:t> increases:</a:t>
                </a:r>
              </a:p>
              <a:p>
                <a:pPr lvl="1"/>
                <a:r>
                  <a:rPr lang="en-US" b="0" dirty="0"/>
                  <a:t>Decision function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when </a:t>
                </a:r>
                <a14:m>
                  <m:oMath xmlns:m="http://schemas.openxmlformats.org/officeDocument/2006/math"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Classifier fits training data better</a:t>
                </a:r>
              </a:p>
              <a:p>
                <a:pPr lvl="1"/>
                <a:r>
                  <a:rPr lang="en-US" dirty="0"/>
                  <a:t>Classification region more complex</a:t>
                </a:r>
              </a:p>
              <a:p>
                <a:r>
                  <a:rPr lang="en-US" dirty="0"/>
                  <a:t>As a classifier, higher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results in:</a:t>
                </a:r>
              </a:p>
              <a:p>
                <a:pPr lvl="1"/>
                <a:r>
                  <a:rPr lang="en-US" dirty="0"/>
                  <a:t>Lower bias error</a:t>
                </a:r>
              </a:p>
              <a:p>
                <a:pPr lvl="1"/>
                <a:r>
                  <a:rPr lang="en-US" dirty="0"/>
                  <a:t>But, higher variance error</a:t>
                </a:r>
              </a:p>
              <a:p>
                <a:pPr lvl="1"/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538F16-9834-465F-BF0E-F2048A6C64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E3117-3D2D-484D-BD40-6CE75A2F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8425F-1FC4-4CA5-A559-5D7982A9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794" y="1856335"/>
            <a:ext cx="40100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SVMs with Non-Linear Transformations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Non-linear transformation:  </a:t>
                </a:r>
              </a:p>
              <a:p>
                <a:pPr lvl="1"/>
                <a:r>
                  <a:rPr lang="en-US" dirty="0"/>
                  <a:t>Replace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Enables more rich, non-linear classifiers</a:t>
                </a:r>
              </a:p>
              <a:p>
                <a:pPr lvl="1"/>
                <a:r>
                  <a:rPr lang="en-US" dirty="0"/>
                  <a:t>Examples:  polynomial classification </a:t>
                </a:r>
                <a:br>
                  <a:rPr lang="en-US" dirty="0"/>
                </a:b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=[1,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Tries to find separation in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feature</a:t>
                </a:r>
                <a:r>
                  <a:rPr lang="en-US" dirty="0"/>
                  <a:t> space</a:t>
                </a:r>
              </a:p>
              <a:p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Kernel trick</a:t>
                </a:r>
                <a:r>
                  <a:rPr lang="en-US" dirty="0"/>
                  <a:t> in SVMs:</a:t>
                </a:r>
              </a:p>
              <a:p>
                <a:pPr lvl="1"/>
                <a:r>
                  <a:rPr lang="en-US" dirty="0"/>
                  <a:t>Makes applying non-linear transformations easy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42</a:t>
            </a:fld>
            <a:endParaRPr lang="en-US" dirty="0"/>
          </a:p>
        </p:txBody>
      </p:sp>
      <p:pic>
        <p:nvPicPr>
          <p:cNvPr id="6" name="Picture 2" descr="SVM: Feature Selection and Kernels | by Pier Paolo Ippolito | Towards Data  Science">
            <a:extLst>
              <a:ext uri="{FF2B5EF4-FFF2-40B4-BE49-F238E27FC236}">
                <a16:creationId xmlns:a16="http://schemas.microsoft.com/office/drawing/2014/main" id="{9B31F118-F5EB-4836-8D1F-E331FE2D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47" y="2151153"/>
            <a:ext cx="4566733" cy="25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2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16C82A-3EAD-4463-98C8-9D961518CEB1}"/>
              </a:ext>
            </a:extLst>
          </p:cNvPr>
          <p:cNvSpPr/>
          <p:nvPr/>
        </p:nvSpPr>
        <p:spPr>
          <a:xfrm>
            <a:off x="4660710" y="2748842"/>
            <a:ext cx="2729553" cy="9553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77707-B827-4626-AB95-A4BF60A3EF26}"/>
              </a:ext>
            </a:extLst>
          </p:cNvPr>
          <p:cNvGrpSpPr/>
          <p:nvPr/>
        </p:nvGrpSpPr>
        <p:grpSpPr>
          <a:xfrm>
            <a:off x="7089163" y="4773399"/>
            <a:ext cx="3889423" cy="630936"/>
            <a:chOff x="7089163" y="4773399"/>
            <a:chExt cx="3889423" cy="63093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40FD7DA-3388-4C7D-BD78-E931073C407D}"/>
                </a:ext>
              </a:extLst>
            </p:cNvPr>
            <p:cNvSpPr/>
            <p:nvPr/>
          </p:nvSpPr>
          <p:spPr>
            <a:xfrm>
              <a:off x="7089163" y="4773399"/>
              <a:ext cx="1349820" cy="63093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65198CA-2290-45E5-A05E-164A8CBA544F}"/>
                    </a:ext>
                  </a:extLst>
                </p:cNvPr>
                <p:cNvSpPr txBox="1"/>
                <p:nvPr/>
              </p:nvSpPr>
              <p:spPr>
                <a:xfrm>
                  <a:off x="9027026" y="4904201"/>
                  <a:ext cx="19515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= “kernel”</a:t>
                  </a: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65198CA-2290-45E5-A05E-164A8CBA54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7026" y="4904201"/>
                  <a:ext cx="1951560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8197" r="-312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5A0053-8DDD-42ED-92E7-2C784F4D9E29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8438983" y="5088867"/>
              <a:ext cx="5880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C6FFF5-C497-40BE-B218-752FE7AC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with the Transformation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93685F-ADD8-4B06-94E4-F0A9653936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Consider SVM model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replaced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Minimize SVM cost function as before (i.e. Hinge loss + inverse margin)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</a:t>
                </a:r>
                <a:r>
                  <a:rPr lang="en-US" dirty="0"/>
                  <a:t>:  The optimal weight is of the form:</a:t>
                </a:r>
                <a:br>
                  <a:rPr lang="en-US" dirty="0"/>
                </a:br>
                <a:endParaRPr lang="en-US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if and only if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a support vector</a:t>
                </a:r>
              </a:p>
              <a:p>
                <a:pPr lvl="1"/>
                <a:r>
                  <a:rPr lang="en-US" dirty="0"/>
                  <a:t>Will show this fact later using results in constrained optimization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Consequence</a:t>
                </a:r>
                <a:r>
                  <a:rPr lang="en-US" dirty="0"/>
                  <a:t>:  The linear discriminant on any other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pPr lvl="1"/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93685F-ADD8-4B06-94E4-F0A9653936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0B435-8B5C-485D-9EDC-17ADA654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E00BB5-6736-4BAD-A7A5-61AD4CCC2818}"/>
              </a:ext>
            </a:extLst>
          </p:cNvPr>
          <p:cNvSpPr/>
          <p:nvPr/>
        </p:nvSpPr>
        <p:spPr>
          <a:xfrm>
            <a:off x="4408227" y="2070754"/>
            <a:ext cx="3186752" cy="13582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Form of the SVM Classifier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SVM classifier </a:t>
                </a:r>
                <a:r>
                  <a:rPr lang="en-US" dirty="0"/>
                  <a:t>can be written with the kernel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and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Key point:  </a:t>
                </a:r>
                <a:r>
                  <a:rPr lang="en-US" dirty="0">
                    <a:solidFill>
                      <a:schemeClr val="tx1"/>
                    </a:solidFill>
                  </a:rPr>
                  <a:t>SVM classifier is approximately Kernel classifier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But there are two differences: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on the samples (the weights are only non-zero on the SVs)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 bias term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(can be positive or negative)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44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24E07C-C314-468D-8FD8-CBA87E6175A6}"/>
              </a:ext>
            </a:extLst>
          </p:cNvPr>
          <p:cNvGrpSpPr/>
          <p:nvPr/>
        </p:nvGrpSpPr>
        <p:grpSpPr>
          <a:xfrm>
            <a:off x="7477128" y="2152221"/>
            <a:ext cx="2673310" cy="369332"/>
            <a:chOff x="7477128" y="2152221"/>
            <a:chExt cx="2673310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36BDF3-4B15-4EBE-B842-A3CBD6AFB5D7}"/>
                </a:ext>
              </a:extLst>
            </p:cNvPr>
            <p:cNvSpPr txBox="1"/>
            <p:nvPr/>
          </p:nvSpPr>
          <p:spPr>
            <a:xfrm>
              <a:off x="8332312" y="2152221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Decision function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2FBB162-5F41-4BAC-8417-A4E0B5ECE9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7128" y="2364182"/>
              <a:ext cx="8551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3FDE2D-4F08-4BC8-A812-9106FEBFB201}"/>
              </a:ext>
            </a:extLst>
          </p:cNvPr>
          <p:cNvGrpSpPr/>
          <p:nvPr/>
        </p:nvGrpSpPr>
        <p:grpSpPr>
          <a:xfrm>
            <a:off x="7477128" y="2749875"/>
            <a:ext cx="3087655" cy="369332"/>
            <a:chOff x="7477128" y="2749875"/>
            <a:chExt cx="3087655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492B04E-5F72-4818-99B9-D2A01E7057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7128" y="2912367"/>
              <a:ext cx="8551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9400BE-EA33-4ADB-8C7C-0CC883034E2D}"/>
                </a:ext>
              </a:extLst>
            </p:cNvPr>
            <p:cNvSpPr txBox="1"/>
            <p:nvPr/>
          </p:nvSpPr>
          <p:spPr>
            <a:xfrm>
              <a:off x="8332312" y="2749875"/>
              <a:ext cx="223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Classification decision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9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“Kernel Trick” and Dual Parameterization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Kernel form</a:t>
                </a:r>
                <a:r>
                  <a:rPr lang="en-US" dirty="0"/>
                  <a:t> of SVM classifier (previous slide):</a:t>
                </a:r>
                <a:br>
                  <a:rPr lang="en-US" dirty="0"/>
                </a:br>
                <a:endParaRPr lang="en-US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Dual parameters</a:t>
                </a:r>
                <a:r>
                  <a:rPr lang="en-US" dirty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Called the dual parameters due to constrained optimization – see next section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Kernel trick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Directly solve the parameters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instead of the weights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Can show that the optimization only needs the kernel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Does not need to explicitly 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4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DDF2-7EFC-475E-874C-975A3801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SVM Example in 1D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5A9CB-5792-48A7-997C-8BD87A7CD3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Same data as in the Kernel classifier example</a:t>
                </a:r>
              </a:p>
              <a:p>
                <a:r>
                  <a:rPr lang="en-US" dirty="0"/>
                  <a:t>Fit SVM with RBF with different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Similar trends as kernel classifier:  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increases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“fits” data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closer</a:t>
                </a:r>
              </a:p>
              <a:p>
                <a:pPr lvl="1"/>
                <a:r>
                  <a:rPr lang="en-US" dirty="0"/>
                  <a:t>Leads to more complex decision regions.  </a:t>
                </a:r>
              </a:p>
              <a:p>
                <a:pPr lvl="1"/>
                <a:r>
                  <a:rPr lang="en-US" dirty="0"/>
                  <a:t>Enables nonlinear decision regions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55A9CB-5792-48A7-997C-8BD87A7CD3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0B6DA-7127-4459-9F75-ECCEBCFE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CC8F5995-2928-4BB9-822C-F670D6AEF7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8284206"/>
                  </p:ext>
                </p:extLst>
              </p:nvPr>
            </p:nvGraphicFramePr>
            <p:xfrm>
              <a:off x="6736058" y="1771988"/>
              <a:ext cx="4849691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813">
                      <a:extLst>
                        <a:ext uri="{9D8B030D-6E8A-4147-A177-3AD203B41FA5}">
                          <a16:colId xmlns:a16="http://schemas.microsoft.com/office/drawing/2014/main" val="1829731670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2942212123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2203615562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945362316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3360954107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1609641261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2739740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0464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7595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01710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CC8F5995-2928-4BB9-822C-F670D6AEF7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8284206"/>
                  </p:ext>
                </p:extLst>
              </p:nvPr>
            </p:nvGraphicFramePr>
            <p:xfrm>
              <a:off x="6736058" y="1771988"/>
              <a:ext cx="4849691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2813">
                      <a:extLst>
                        <a:ext uri="{9D8B030D-6E8A-4147-A177-3AD203B41FA5}">
                          <a16:colId xmlns:a16="http://schemas.microsoft.com/office/drawing/2014/main" val="1829731670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2942212123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2203615562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945362316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3360954107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1609641261"/>
                        </a:ext>
                      </a:extLst>
                    </a:gridCol>
                    <a:gridCol w="692813">
                      <a:extLst>
                        <a:ext uri="{9D8B030D-6E8A-4147-A177-3AD203B41FA5}">
                          <a16:colId xmlns:a16="http://schemas.microsoft.com/office/drawing/2014/main" val="2739740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77" t="-8197" r="-60263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0464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77" t="-106452" r="-602632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7595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77" t="-209836" r="-60263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017107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73D466F-D7E4-42A0-A59C-E31BC4397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513" y="3844380"/>
            <a:ext cx="77343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4A57-A301-4BC1-991A-798B9F1C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 2D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DB42F-86B0-4AEA-B746-138C5AF842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83188" y="1539277"/>
                <a:ext cx="4072492" cy="4329817"/>
              </a:xfrm>
            </p:spPr>
            <p:txBody>
              <a:bodyPr/>
              <a:lstStyle/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/>
                  <a:t>10 data points with binary labels</a:t>
                </a:r>
              </a:p>
              <a:p>
                <a:pPr lvl="1"/>
                <a:r>
                  <a:rPr lang="en-US" dirty="0"/>
                  <a:t>Fit SVM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RBF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0.3, 3 and 10</a:t>
                </a:r>
              </a:p>
              <a:p>
                <a:r>
                  <a:rPr lang="en-US" dirty="0"/>
                  <a:t>Plot: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= linear discriminant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classification decision</a:t>
                </a:r>
              </a:p>
              <a:p>
                <a:r>
                  <a:rPr lang="en-US" dirty="0"/>
                  <a:t>Observe: 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increases</a:t>
                </a:r>
              </a:p>
              <a:p>
                <a:pPr lvl="1"/>
                <a:r>
                  <a:rPr lang="en-US" dirty="0"/>
                  <a:t>Fits training data better</a:t>
                </a:r>
              </a:p>
              <a:p>
                <a:pPr lvl="1"/>
                <a:r>
                  <a:rPr lang="en-US" dirty="0"/>
                  <a:t>More complex decision region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DB42F-86B0-4AEA-B746-138C5AF842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83188" y="1539277"/>
                <a:ext cx="4072492" cy="4329817"/>
              </a:xfrm>
              <a:blipFill>
                <a:blip r:embed="rId2"/>
                <a:stretch>
                  <a:fillRect l="-3593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6A158-997B-4602-B639-D2CCA89C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D286B-6DBA-49EF-9550-7E59150E7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82" y="1877290"/>
            <a:ext cx="5832940" cy="3783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46C08-4E16-4FAE-8E70-7D633E6EAF16}"/>
              </a:ext>
            </a:extLst>
          </p:cNvPr>
          <p:cNvSpPr txBox="1"/>
          <p:nvPr/>
        </p:nvSpPr>
        <p:spPr>
          <a:xfrm>
            <a:off x="1480782" y="1539277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Decision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EE7BA-A3FF-4F19-97AF-3DA0D187A251}"/>
              </a:ext>
            </a:extLst>
          </p:cNvPr>
          <p:cNvSpPr txBox="1"/>
          <p:nvPr/>
        </p:nvSpPr>
        <p:spPr>
          <a:xfrm>
            <a:off x="3699252" y="1539277"/>
            <a:ext cx="14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Classification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0445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_UpN7DfJA0j4/TJs87kbBv7I/AAAAAAAAABQ/bGcjhdxHeqk/s320/mnist_train_10000_-1_1.svm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99" y="882209"/>
            <a:ext cx="6047321" cy="43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SVMs with RBFs we need to select:</a:t>
                </a:r>
              </a:p>
              <a:p>
                <a:pPr lvl="1"/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in the loss function</a:t>
                </a:r>
              </a:p>
              <a:p>
                <a:pPr lvl="1"/>
                <a:r>
                  <a:rPr lang="en-US" dirty="0"/>
                  <a:t>Kernel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Higher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Fewer SVs</a:t>
                </a:r>
              </a:p>
              <a:p>
                <a:pPr lvl="1"/>
                <a:r>
                  <a:rPr lang="en-US" dirty="0"/>
                  <a:t>Classifiers averages over smaller set</a:t>
                </a:r>
              </a:p>
              <a:p>
                <a:pPr lvl="1"/>
                <a:r>
                  <a:rPr lang="en-US" dirty="0"/>
                  <a:t>Lower bias, but higher variance</a:t>
                </a:r>
              </a:p>
              <a:p>
                <a:r>
                  <a:rPr lang="en-US" dirty="0"/>
                  <a:t>Typically select via cross-validation</a:t>
                </a:r>
              </a:p>
              <a:p>
                <a:pPr lvl="1"/>
                <a:r>
                  <a:rPr lang="en-US" dirty="0"/>
                  <a:t>Try out different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pairs</a:t>
                </a:r>
              </a:p>
              <a:p>
                <a:pPr lvl="1"/>
                <a:r>
                  <a:rPr lang="en-US" dirty="0"/>
                  <a:t>Find which one provides highest accuracy on test set</a:t>
                </a:r>
              </a:p>
              <a:p>
                <a:r>
                  <a:rPr lang="en-US" dirty="0"/>
                  <a:t>Python can automatically do grid search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63463" y="5209283"/>
            <a:ext cx="508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http://peekaboo-vision.blogspot.com/2010/09/mnist-for-ever.html</a:t>
            </a:r>
          </a:p>
        </p:txBody>
      </p:sp>
    </p:spTree>
    <p:extLst>
      <p:ext uri="{BB962C8B-B14F-4D97-AF65-F5344CB8AC3E}">
        <p14:creationId xmlns:p14="http://schemas.microsoft.com/office/powerpoint/2010/main" val="1890235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SVMs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classes</a:t>
                </a:r>
              </a:p>
              <a:p>
                <a:r>
                  <a:rPr lang="en-US" dirty="0"/>
                  <a:t>One-vs-one:</a:t>
                </a:r>
              </a:p>
              <a:p>
                <a:pPr lvl="1"/>
                <a:r>
                  <a:rPr lang="en-US" dirty="0"/>
                  <a:t>Train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SVMs for each pair of classes</a:t>
                </a:r>
              </a:p>
              <a:p>
                <a:pPr lvl="1"/>
                <a:r>
                  <a:rPr lang="en-US" dirty="0"/>
                  <a:t>Test sample assigned to class that wins “majority of votes”</a:t>
                </a:r>
              </a:p>
              <a:p>
                <a:pPr lvl="1"/>
                <a:r>
                  <a:rPr lang="en-US" dirty="0"/>
                  <a:t>Best results but very slow</a:t>
                </a:r>
              </a:p>
              <a:p>
                <a:r>
                  <a:rPr lang="en-US" dirty="0"/>
                  <a:t>One-vs-rest:</a:t>
                </a:r>
              </a:p>
              <a:p>
                <a:pPr lvl="1"/>
                <a:r>
                  <a:rPr lang="en-US" dirty="0"/>
                  <a:t>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SVMs:  train each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against all other classes</a:t>
                </a:r>
              </a:p>
              <a:p>
                <a:pPr lvl="1"/>
                <a:r>
                  <a:rPr lang="en-US" dirty="0"/>
                  <a:t>Pick class with highest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err="1"/>
                  <a:t>Sklearn</a:t>
                </a:r>
                <a:r>
                  <a:rPr lang="en-US" dirty="0"/>
                  <a:t> has both options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7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Widely-Used Benchmark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3090" y="1539277"/>
            <a:ext cx="3652590" cy="4329817"/>
          </a:xfrm>
        </p:spPr>
        <p:txBody>
          <a:bodyPr/>
          <a:lstStyle/>
          <a:p>
            <a:r>
              <a:rPr lang="en-US" dirty="0"/>
              <a:t>We will look at SVM today</a:t>
            </a:r>
          </a:p>
          <a:p>
            <a:r>
              <a:rPr lang="en-US" dirty="0"/>
              <a:t>Not the best algorithm</a:t>
            </a:r>
          </a:p>
          <a:p>
            <a:r>
              <a:rPr lang="en-US" dirty="0"/>
              <a:t>But quite good</a:t>
            </a:r>
          </a:p>
          <a:p>
            <a:r>
              <a:rPr lang="en-US" dirty="0"/>
              <a:t>…and illustrates the main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6" y="2718146"/>
            <a:ext cx="6530791" cy="2699680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>
          <a:xfrm rot="10800000">
            <a:off x="6772270" y="41088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277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3763969" cy="4329817"/>
              </a:xfrm>
            </p:spPr>
            <p:txBody>
              <a:bodyPr/>
              <a:lstStyle/>
              <a:p>
                <a:r>
                  <a:rPr lang="en-US" dirty="0"/>
                  <a:t>Run classifier</a:t>
                </a:r>
              </a:p>
              <a:p>
                <a:r>
                  <a:rPr lang="en-US" dirty="0"/>
                  <a:t>Very slow</a:t>
                </a:r>
              </a:p>
              <a:p>
                <a:pPr lvl="1"/>
                <a:r>
                  <a:rPr lang="en-US" dirty="0"/>
                  <a:t>Several minutes for 40,000 samples</a:t>
                </a:r>
              </a:p>
              <a:p>
                <a:pPr lvl="1"/>
                <a:r>
                  <a:rPr lang="en-US" dirty="0"/>
                  <a:t>Slow in training and test</a:t>
                </a:r>
              </a:p>
              <a:p>
                <a:pPr lvl="1"/>
                <a:r>
                  <a:rPr lang="en-US" dirty="0"/>
                  <a:t>Major drawback of SVM</a:t>
                </a:r>
              </a:p>
              <a:p>
                <a:r>
                  <a:rPr lang="en-US" dirty="0"/>
                  <a:t>Accuracy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≈0.984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Much better than logistic regression</a:t>
                </a:r>
              </a:p>
              <a:p>
                <a:r>
                  <a:rPr lang="en-US" dirty="0"/>
                  <a:t>Can get better with:</a:t>
                </a:r>
              </a:p>
              <a:p>
                <a:pPr lvl="1"/>
                <a:r>
                  <a:rPr lang="en-US" dirty="0"/>
                  <a:t>pre-processing</a:t>
                </a:r>
              </a:p>
              <a:p>
                <a:pPr lvl="1"/>
                <a:r>
                  <a:rPr lang="en-US" dirty="0"/>
                  <a:t>More training data</a:t>
                </a:r>
              </a:p>
              <a:p>
                <a:pPr lvl="1"/>
                <a:r>
                  <a:rPr lang="en-US" dirty="0"/>
                  <a:t>Optimal parameter selection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3763969" cy="4329817"/>
              </a:xfrm>
              <a:blipFill>
                <a:blip r:embed="rId2"/>
                <a:stretch>
                  <a:fillRect l="-3890" t="-1549" r="-3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118" y="1184696"/>
            <a:ext cx="6448425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118" y="2127671"/>
            <a:ext cx="5857875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355" y="3814353"/>
            <a:ext cx="3228975" cy="70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511" y="4698643"/>
            <a:ext cx="5538232" cy="11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783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10058400" cy="750917"/>
          </a:xfrm>
        </p:spPr>
        <p:txBody>
          <a:bodyPr/>
          <a:lstStyle/>
          <a:p>
            <a:r>
              <a:rPr lang="en-US" dirty="0"/>
              <a:t>Some of the error are hard even for a human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93" y="2502657"/>
            <a:ext cx="83248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535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Recognizing handwritten digits</a:t>
            </a:r>
          </a:p>
          <a:p>
            <a:pPr lvl="1"/>
            <a:r>
              <a:rPr lang="en-US" dirty="0"/>
              <a:t>Why logistic regression doesn’t work well.</a:t>
            </a:r>
          </a:p>
          <a:p>
            <a:r>
              <a:rPr lang="en-US" dirty="0"/>
              <a:t>Maximum margin classifiers</a:t>
            </a:r>
          </a:p>
          <a:p>
            <a:r>
              <a:rPr lang="en-US" dirty="0"/>
              <a:t>Support vector machines</a:t>
            </a:r>
          </a:p>
          <a:p>
            <a:r>
              <a:rPr lang="en-US" dirty="0"/>
              <a:t>Kernel trick</a:t>
            </a:r>
          </a:p>
          <a:p>
            <a:r>
              <a:rPr lang="en-US" dirty="0"/>
              <a:t>Constrained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86790" y="3610458"/>
            <a:ext cx="978408" cy="4846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72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many problems, variables are constrained</a:t>
                </a:r>
              </a:p>
              <a:p>
                <a:r>
                  <a:rPr lang="en-US" dirty="0"/>
                  <a:t>Constrained optimization formulation:</a:t>
                </a:r>
              </a:p>
              <a:p>
                <a:pPr lvl="1"/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Objective</a:t>
                </a:r>
                <a:r>
                  <a:rPr lang="en-US" dirty="0"/>
                  <a:t>:  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Constraints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Examples:  </a:t>
                </a:r>
              </a:p>
              <a:p>
                <a:pPr lvl="1"/>
                <a:r>
                  <a:rPr lang="en-US" dirty="0"/>
                  <a:t>Minimize the mpg of a car subject to a cost or meeting some performance</a:t>
                </a:r>
              </a:p>
              <a:p>
                <a:pPr lvl="1"/>
                <a:r>
                  <a:rPr lang="en-US" dirty="0"/>
                  <a:t>In ML:  weight vector may have constraints from physical knowledge</a:t>
                </a:r>
              </a:p>
              <a:p>
                <a:r>
                  <a:rPr lang="en-US" dirty="0"/>
                  <a:t>Often write constraints in vector form:  Write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418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Constrained optimization: Min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i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i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first a single constraint: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 is a scalar </a:t>
                </a:r>
              </a:p>
              <a:p>
                <a:r>
                  <a:rPr lang="en-US" dirty="0"/>
                  <a:t>Define </a:t>
                </a:r>
                <a:r>
                  <a:rPr lang="en-US" dirty="0" er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Lagrangian</a:t>
                </a:r>
                <a:r>
                  <a:rPr lang="en-US" dirty="0"/>
                  <a:t>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primal</a:t>
                </a:r>
                <a:r>
                  <a:rPr lang="en-US" dirty="0"/>
                  <a:t> variable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dual</a:t>
                </a:r>
                <a:r>
                  <a:rPr lang="en-US" dirty="0"/>
                  <a:t> variable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Dual minimization</a:t>
                </a:r>
                <a:r>
                  <a:rPr lang="en-US" dirty="0"/>
                  <a:t>:  Given a dual 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minimize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Minimizes a weighted combination of objective and constraint.</a:t>
                </a:r>
              </a:p>
              <a:p>
                <a:pPr lvl="1"/>
                <a:r>
                  <a:rPr lang="en-US" dirty="0"/>
                  <a:t>Higher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Weight constraint more (try to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 smaller)</a:t>
                </a:r>
              </a:p>
              <a:p>
                <a:pPr lvl="1"/>
                <a:r>
                  <a:rPr lang="en-US" dirty="0"/>
                  <a:t>Lower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Weight objective more (try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 smaller)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462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894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KKT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 and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KKT Conditions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dirty="0"/>
                  <a:t> satisfy: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dirty="0"/>
                  <a:t> minimizes the </a:t>
                </a:r>
                <a:r>
                  <a:rPr lang="en-US" dirty="0" err="1"/>
                  <a:t>Lagrangian</a:t>
                </a:r>
                <a:r>
                  <a:rPr lang="en-US" dirty="0"/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Either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sz="1800" dirty="0"/>
                  <a:t> [active constraint]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sz="1800" dirty="0"/>
                  <a:t> [inactive constraint]</a:t>
                </a:r>
              </a:p>
              <a:p>
                <a:pPr lvl="2"/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Theorem</a:t>
                </a:r>
                <a:r>
                  <a:rPr lang="en-US" dirty="0"/>
                  <a:t>:  Under some technical conditions,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dirty="0"/>
                  <a:t> are local </a:t>
                </a:r>
                <a:r>
                  <a:rPr lang="en-US" dirty="0" err="1"/>
                  <a:t>mimima</a:t>
                </a:r>
                <a:r>
                  <a:rPr lang="en-US" dirty="0"/>
                  <a:t> of the constrained optimization, they must satisfy KKT conditions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553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Procedure for Single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Suppose: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unknown primal 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:  scalar constraint</a:t>
                </a:r>
              </a:p>
              <a:p>
                <a:r>
                  <a:rPr lang="en-US" dirty="0"/>
                  <a:t>Case 1:  Assume constraint is active:</a:t>
                </a:r>
              </a:p>
              <a:p>
                <a:pPr lvl="1"/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: 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(resulting from setting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𝜕𝜆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unknowns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equations</a:t>
                </a:r>
              </a:p>
              <a:p>
                <a:pPr lvl="1"/>
                <a:r>
                  <a:rPr lang="en-US" dirty="0"/>
                  <a:t>Verify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2:  Assume constraint is inactive</a:t>
                </a:r>
              </a:p>
              <a:p>
                <a:pPr lvl="1"/>
                <a:r>
                  <a:rPr lang="en-US" dirty="0"/>
                  <a:t>Solve primal objective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ignoring constraint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unknowns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equations</a:t>
                </a:r>
              </a:p>
              <a:p>
                <a:pPr lvl="1"/>
                <a:r>
                  <a:rPr lang="en-US" dirty="0"/>
                  <a:t> Verify that constraint is satisfied: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642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KKT Conditions Illustrated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1:  Constraint is “active”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+1≤0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Example 2:  Constraint is “inactive”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1≤0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Examples worked on board with illustration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652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Now consider constraint: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Lagrangian</a:t>
                </a:r>
                <a:r>
                  <a:rPr lang="en-US" dirty="0"/>
                  <a:t> is: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Weighted sum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constraints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/>
                  <a:t> is called the dual vector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KKT conditions extend to: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dirty="0"/>
                  <a:t> minimizes the </a:t>
                </a:r>
                <a:r>
                  <a:rPr lang="en-US" dirty="0" err="1"/>
                  <a:t>Lagrangian</a:t>
                </a:r>
                <a:r>
                  <a:rPr lang="en-US" dirty="0"/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sz="1800" dirty="0"/>
                  <a:t> [active constraint]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800" dirty="0"/>
                  <a:t> [inactive constraint]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034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Recall:  SVM constrained optimization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Constraints: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 </a:t>
                </a:r>
              </a:p>
              <a:p>
                <a:endParaRPr lang="en-US" dirty="0"/>
              </a:p>
              <a:p>
                <a:r>
                  <a:rPr lang="en-US" dirty="0"/>
                  <a:t>After applying KKT conditions and some algebra [beyond this class], solution is </a:t>
                </a:r>
              </a:p>
              <a:p>
                <a:pPr lvl="1"/>
                <a:r>
                  <a:rPr lang="en-US" dirty="0"/>
                  <a:t>Optimal weight vector: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linear combination of instances</a:t>
                </a:r>
              </a:p>
              <a:p>
                <a:pPr lvl="1"/>
                <a:r>
                  <a:rPr lang="en-US" dirty="0"/>
                  <a:t>Dual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minimize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  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9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Downloading MNIST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63846" y="1539277"/>
                <a:ext cx="5314096" cy="4329817"/>
              </a:xfrm>
            </p:spPr>
            <p:txBody>
              <a:bodyPr/>
              <a:lstStyle/>
              <a:p>
                <a:r>
                  <a:rPr lang="en-US" dirty="0"/>
                  <a:t>MNIST data is available in many sources</a:t>
                </a:r>
              </a:p>
              <a:p>
                <a:pPr lvl="1"/>
                <a:r>
                  <a:rPr lang="en-US" dirty="0"/>
                  <a:t>Note: It has been removed from </a:t>
                </a:r>
                <a:r>
                  <a:rPr lang="en-US" dirty="0" err="1"/>
                  <a:t>sklearn</a:t>
                </a:r>
                <a:endParaRPr lang="en-US" dirty="0"/>
              </a:p>
              <a:p>
                <a:r>
                  <a:rPr lang="en-US" dirty="0" err="1"/>
                  <a:t>Tensorflow</a:t>
                </a:r>
                <a:r>
                  <a:rPr lang="en-US" dirty="0"/>
                  <a:t> version:</a:t>
                </a:r>
              </a:p>
              <a:p>
                <a:pPr lvl="1"/>
                <a:r>
                  <a:rPr lang="en-US" dirty="0"/>
                  <a:t>60000 training samples</a:t>
                </a:r>
              </a:p>
              <a:p>
                <a:pPr lvl="1"/>
                <a:r>
                  <a:rPr lang="en-US" dirty="0"/>
                  <a:t>10000 test samples</a:t>
                </a:r>
              </a:p>
              <a:p>
                <a:r>
                  <a:rPr lang="en-US" dirty="0"/>
                  <a:t>Each sample is a 28 x 28 images</a:t>
                </a:r>
              </a:p>
              <a:p>
                <a:r>
                  <a:rPr lang="en-US" dirty="0"/>
                  <a:t>Grayscale:  Pixel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∈{0,1,…,255}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0 = Black and </a:t>
                </a:r>
              </a:p>
              <a:p>
                <a:pPr lvl="1"/>
                <a:r>
                  <a:rPr lang="en-US" dirty="0"/>
                  <a:t>255 = White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3846" y="1539277"/>
                <a:ext cx="5314096" cy="4329817"/>
              </a:xfrm>
              <a:blipFill>
                <a:blip r:embed="rId2"/>
                <a:stretch>
                  <a:fillRect l="-2752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905C8-7ABC-4D02-BBAC-6317CA2C1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17" y="1539277"/>
            <a:ext cx="5744173" cy="2502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E121C3-F94A-47EF-B52B-769670BE8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03" y="4253971"/>
            <a:ext cx="4016320" cy="8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99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Classifier weight is: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Can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only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support vector</a:t>
                </a:r>
              </a:p>
              <a:p>
                <a:pPr lvl="1"/>
                <a:r>
                  <a:rPr lang="en-US" dirty="0"/>
                  <a:t>On boundary or violating constraint</a:t>
                </a:r>
              </a:p>
              <a:p>
                <a:pPr lvl="1"/>
                <a:r>
                  <a:rPr lang="en-US" dirty="0"/>
                  <a:t>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660" y="2275841"/>
            <a:ext cx="4487354" cy="33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79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 weights in linear classification of images (logistic regression): Match filters</a:t>
            </a:r>
          </a:p>
          <a:p>
            <a:r>
              <a:rPr lang="en-US" dirty="0"/>
              <a:t>Understand the margin in linear classification and maximum margin classifier</a:t>
            </a:r>
          </a:p>
          <a:p>
            <a:r>
              <a:rPr lang="en-US" dirty="0"/>
              <a:t>SVM classifier: Allow violation of margin by introducing slack variables (More robust than linear classifier)</a:t>
            </a:r>
          </a:p>
          <a:p>
            <a:r>
              <a:rPr lang="en-US" dirty="0"/>
              <a:t>Solve constrained optimization using the </a:t>
            </a:r>
            <a:r>
              <a:rPr lang="en-US" dirty="0" err="1"/>
              <a:t>Lagrangian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Understand KKT conditions for a single constraint</a:t>
            </a:r>
          </a:p>
          <a:p>
            <a:r>
              <a:rPr lang="en-US" dirty="0"/>
              <a:t>Extend to nonlinear classifier by feature transformation:  SVM with nonlinear kernels</a:t>
            </a:r>
          </a:p>
          <a:p>
            <a:r>
              <a:rPr lang="en-US" dirty="0"/>
              <a:t>Select SVM parameters from cross-validation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5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and Vector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this demo, we reshape data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×28×28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×784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But, you can easily go back and forth</a:t>
                </a:r>
              </a:p>
              <a:p>
                <a:r>
                  <a:rPr lang="en-US" dirty="0"/>
                  <a:t>Also, scale the pixel values from -1 to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012" y="3325610"/>
            <a:ext cx="1200150" cy="12477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425090" y="3448444"/>
            <a:ext cx="0" cy="10170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98496" y="37648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28012" y="3191205"/>
            <a:ext cx="10569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14902" y="27940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9330" y="4573385"/>
            <a:ext cx="49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xsq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073281" y="3788877"/>
            <a:ext cx="3445726" cy="182956"/>
            <a:chOff x="5464098" y="2865863"/>
            <a:chExt cx="3445726" cy="182956"/>
          </a:xfrm>
        </p:grpSpPr>
        <p:sp>
          <p:nvSpPr>
            <p:cNvPr id="16" name="Rectangle 15"/>
            <p:cNvSpPr/>
            <p:nvPr/>
          </p:nvSpPr>
          <p:spPr>
            <a:xfrm>
              <a:off x="5464098" y="2877015"/>
              <a:ext cx="3445726" cy="1532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20576" y="2865863"/>
              <a:ext cx="89209" cy="1643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64352" y="2875157"/>
              <a:ext cx="89209" cy="1643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81875" y="2877015"/>
              <a:ext cx="89209" cy="1643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34275" y="2884452"/>
              <a:ext cx="89209" cy="1643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01807" y="2873300"/>
              <a:ext cx="89209" cy="1643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H="1" flipV="1">
              <a:off x="7643416" y="2873301"/>
              <a:ext cx="88468" cy="152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rrow: Right 23"/>
          <p:cNvSpPr/>
          <p:nvPr/>
        </p:nvSpPr>
        <p:spPr>
          <a:xfrm>
            <a:off x="4817761" y="3529059"/>
            <a:ext cx="1933856" cy="278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802" y="3006539"/>
            <a:ext cx="2298901" cy="448898"/>
          </a:xfrm>
          <a:prstGeom prst="rect">
            <a:avLst/>
          </a:prstGeom>
        </p:spPr>
      </p:pic>
      <p:sp>
        <p:nvSpPr>
          <p:cNvPr id="26" name="Arrow: Right 25"/>
          <p:cNvSpPr/>
          <p:nvPr/>
        </p:nvSpPr>
        <p:spPr>
          <a:xfrm rot="10800000">
            <a:off x="4792682" y="3918650"/>
            <a:ext cx="1933856" cy="27840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238" y="4270251"/>
            <a:ext cx="2838901" cy="604021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7070793" y="3587566"/>
            <a:ext cx="340241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32666" y="3176598"/>
                <a:ext cx="16134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784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28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666" y="3176598"/>
                <a:ext cx="1613485" cy="369332"/>
              </a:xfrm>
              <a:prstGeom prst="rect">
                <a:avLst/>
              </a:prstGeom>
              <a:blipFill>
                <a:blip r:embed="rId6"/>
                <a:stretch>
                  <a:fillRect l="-30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75384" y="5100883"/>
                <a:ext cx="3539623" cy="866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1,28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28,1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28,28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384" y="5100883"/>
                <a:ext cx="3539623" cy="8668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83588" y="5283089"/>
                <a:ext cx="3082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784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588" y="5283089"/>
                <a:ext cx="3082511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C6C84D2-3E48-48A7-B5C4-C3B1ED1CDD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5657" y="1354445"/>
            <a:ext cx="3390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3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Images in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405" y="1752983"/>
            <a:ext cx="3800475" cy="3914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45" y="2746437"/>
            <a:ext cx="5191125" cy="14192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9043035" y="2625754"/>
            <a:ext cx="901380" cy="1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02806" y="2441088"/>
            <a:ext cx="151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command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081" y="4328719"/>
            <a:ext cx="3285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random images in the dataset</a:t>
            </a:r>
          </a:p>
          <a:p>
            <a:endParaRPr lang="en-US" dirty="0"/>
          </a:p>
          <a:p>
            <a:r>
              <a:rPr lang="en-US" dirty="0"/>
              <a:t>A human can classify these easily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BD76B6-5223-7545-AC76-51FFE63275CB}"/>
              </a:ext>
            </a:extLst>
          </p:cNvPr>
          <p:cNvSpPr txBox="1"/>
          <p:nvPr/>
        </p:nvSpPr>
        <p:spPr>
          <a:xfrm>
            <a:off x="10002806" y="3918629"/>
            <a:ext cx="1844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permutation is necessary for this dataset, as the original data is ordered by digits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A62A49-350E-E64A-9A98-32BE24BC565F}"/>
              </a:ext>
            </a:extLst>
          </p:cNvPr>
          <p:cNvCxnSpPr/>
          <p:nvPr/>
        </p:nvCxnSpPr>
        <p:spPr>
          <a:xfrm flipH="1">
            <a:off x="9101426" y="4496275"/>
            <a:ext cx="901380" cy="1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13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Logistic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108" y="1539277"/>
            <a:ext cx="7078201" cy="4329817"/>
          </a:xfrm>
        </p:spPr>
        <p:txBody>
          <a:bodyPr/>
          <a:lstStyle/>
          <a:p>
            <a:r>
              <a:rPr lang="en-US" dirty="0"/>
              <a:t>Train on 5000 samples</a:t>
            </a:r>
          </a:p>
          <a:p>
            <a:pPr lvl="1"/>
            <a:r>
              <a:rPr lang="en-US" dirty="0"/>
              <a:t>To reduce training time.</a:t>
            </a:r>
          </a:p>
          <a:p>
            <a:pPr lvl="1"/>
            <a:r>
              <a:rPr lang="en-US" dirty="0"/>
              <a:t>In practice want to train with ~40k</a:t>
            </a:r>
          </a:p>
          <a:p>
            <a:r>
              <a:rPr lang="en-US" dirty="0"/>
              <a:t>Select correct solver (</a:t>
            </a:r>
            <a:r>
              <a:rPr lang="en-US" dirty="0" err="1"/>
              <a:t>lbfgs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Others can be very slow.  Even this will take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2665EA-7684-419D-AAA9-A9DF37B06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539277"/>
            <a:ext cx="306705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919C2B-96DA-4A82-9AB7-7D406A7E3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44" y="3429000"/>
            <a:ext cx="83248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106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40828</TotalTime>
  <Words>3575</Words>
  <Application>Microsoft Office PowerPoint</Application>
  <PresentationFormat>Widescreen</PresentationFormat>
  <Paragraphs>667</Paragraphs>
  <Slides>61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Cambria Math</vt:lpstr>
      <vt:lpstr>Wingdings</vt:lpstr>
      <vt:lpstr>Retrospect</vt:lpstr>
      <vt:lpstr>Unit 8  Support Vector Machines</vt:lpstr>
      <vt:lpstr>Learning Objectives</vt:lpstr>
      <vt:lpstr>Outline</vt:lpstr>
      <vt:lpstr>MNIST Digit Classification</vt:lpstr>
      <vt:lpstr>A Widely-Used Benchmark</vt:lpstr>
      <vt:lpstr>Downloading MNIST</vt:lpstr>
      <vt:lpstr>Matrix and Vector Representation</vt:lpstr>
      <vt:lpstr>Displaying Images in Python</vt:lpstr>
      <vt:lpstr>Try a Logistic Classifier</vt:lpstr>
      <vt:lpstr>Performance</vt:lpstr>
      <vt:lpstr>Recap: Logistic Classifier</vt:lpstr>
      <vt:lpstr>Interpreting the Logistic Classifier Weights</vt:lpstr>
      <vt:lpstr>Example with Actual Digits</vt:lpstr>
      <vt:lpstr>Visualizing the Weights</vt:lpstr>
      <vt:lpstr>Problems with Logistic Classifier</vt:lpstr>
      <vt:lpstr>Outline</vt:lpstr>
      <vt:lpstr>Non-Uniqueness of Separating Plane</vt:lpstr>
      <vt:lpstr>Hyperplane Basics</vt:lpstr>
      <vt:lpstr>Linear Separability and Margin</vt:lpstr>
      <vt:lpstr>Which separating plane is better ?</vt:lpstr>
      <vt:lpstr>Maximum Margin Classifier</vt:lpstr>
      <vt:lpstr>Visualizing Maximum Margin Classifier</vt:lpstr>
      <vt:lpstr>Problems with MM classifier</vt:lpstr>
      <vt:lpstr>In-Class Exercise</vt:lpstr>
      <vt:lpstr>Outline</vt:lpstr>
      <vt:lpstr>Support Vector Machine</vt:lpstr>
      <vt:lpstr>Hinge Loss</vt:lpstr>
      <vt:lpstr>SVM Optimization</vt:lpstr>
      <vt:lpstr>Alternate Form of SVM Optimization</vt:lpstr>
      <vt:lpstr>Interpreting Parameters</vt:lpstr>
      <vt:lpstr>Support Vectors</vt:lpstr>
      <vt:lpstr>Illustrating Effect of C</vt:lpstr>
      <vt:lpstr>Relation to Logistic Regression</vt:lpstr>
      <vt:lpstr>In-Class Exercise</vt:lpstr>
      <vt:lpstr>Outline</vt:lpstr>
      <vt:lpstr>The Kernel Function</vt:lpstr>
      <vt:lpstr>Common Kernels</vt:lpstr>
      <vt:lpstr>RBF Kernel Examples </vt:lpstr>
      <vt:lpstr>Kernel Classifier</vt:lpstr>
      <vt:lpstr>Example in 1D</vt:lpstr>
      <vt:lpstr>Effect of Gamma</vt:lpstr>
      <vt:lpstr>SVMs with Non-Linear Transformations</vt:lpstr>
      <vt:lpstr>SVM with the Transformation</vt:lpstr>
      <vt:lpstr>Kernel Form of the SVM Classifier</vt:lpstr>
      <vt:lpstr>“Kernel Trick” and Dual Parameterization</vt:lpstr>
      <vt:lpstr>SVM Example in 1D</vt:lpstr>
      <vt:lpstr>Example in 2D</vt:lpstr>
      <vt:lpstr>Parameter Selection</vt:lpstr>
      <vt:lpstr>Multi-Class SVMs</vt:lpstr>
      <vt:lpstr>MNIST Results</vt:lpstr>
      <vt:lpstr>MNIST Errors</vt:lpstr>
      <vt:lpstr>Outline</vt:lpstr>
      <vt:lpstr>Constrained Optimization</vt:lpstr>
      <vt:lpstr>Lagrangian</vt:lpstr>
      <vt:lpstr>KKT Conditions</vt:lpstr>
      <vt:lpstr>General Procedure for Single Constraint</vt:lpstr>
      <vt:lpstr>KKT Conditions Illustrated</vt:lpstr>
      <vt:lpstr>Multiple Constraints</vt:lpstr>
      <vt:lpstr>SVM Constrained Optimization</vt:lpstr>
      <vt:lpstr>Support Vectors</vt:lpstr>
      <vt:lpstr>What you should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Sundeep Rangan</dc:creator>
  <cp:lastModifiedBy>Sundeep Rangan</cp:lastModifiedBy>
  <cp:revision>600</cp:revision>
  <cp:lastPrinted>2016-10-20T14:22:38Z</cp:lastPrinted>
  <dcterms:created xsi:type="dcterms:W3CDTF">2015-03-22T11:15:32Z</dcterms:created>
  <dcterms:modified xsi:type="dcterms:W3CDTF">2020-10-24T09:01:41Z</dcterms:modified>
</cp:coreProperties>
</file>