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9"/>
  </p:notesMasterIdLst>
  <p:sldIdLst>
    <p:sldId id="258" r:id="rId2"/>
    <p:sldId id="2725" r:id="rId3"/>
    <p:sldId id="2719" r:id="rId4"/>
    <p:sldId id="259" r:id="rId5"/>
    <p:sldId id="2723" r:id="rId6"/>
    <p:sldId id="2724" r:id="rId7"/>
    <p:sldId id="2720" r:id="rId8"/>
    <p:sldId id="260" r:id="rId9"/>
    <p:sldId id="282" r:id="rId10"/>
    <p:sldId id="283" r:id="rId11"/>
    <p:sldId id="284" r:id="rId12"/>
    <p:sldId id="2727" r:id="rId13"/>
    <p:sldId id="285" r:id="rId14"/>
    <p:sldId id="286" r:id="rId15"/>
    <p:sldId id="2728" r:id="rId16"/>
    <p:sldId id="2726" r:id="rId17"/>
    <p:sldId id="2721" r:id="rId18"/>
    <p:sldId id="264" r:id="rId19"/>
    <p:sldId id="277" r:id="rId20"/>
    <p:sldId id="288" r:id="rId21"/>
    <p:sldId id="289" r:id="rId22"/>
    <p:sldId id="281" r:id="rId23"/>
    <p:sldId id="265" r:id="rId24"/>
    <p:sldId id="2729" r:id="rId25"/>
    <p:sldId id="2730" r:id="rId26"/>
    <p:sldId id="290" r:id="rId27"/>
    <p:sldId id="293" r:id="rId28"/>
    <p:sldId id="295" r:id="rId29"/>
    <p:sldId id="296" r:id="rId30"/>
    <p:sldId id="2731" r:id="rId31"/>
    <p:sldId id="2717" r:id="rId32"/>
    <p:sldId id="2692" r:id="rId33"/>
    <p:sldId id="2733" r:id="rId34"/>
    <p:sldId id="2693" r:id="rId35"/>
    <p:sldId id="2694" r:id="rId36"/>
    <p:sldId id="2702" r:id="rId37"/>
    <p:sldId id="2703" r:id="rId38"/>
    <p:sldId id="2701" r:id="rId39"/>
    <p:sldId id="2732" r:id="rId40"/>
    <p:sldId id="298" r:id="rId41"/>
    <p:sldId id="2734" r:id="rId42"/>
    <p:sldId id="2716" r:id="rId43"/>
    <p:sldId id="261" r:id="rId44"/>
    <p:sldId id="262" r:id="rId45"/>
    <p:sldId id="263" r:id="rId46"/>
    <p:sldId id="300" r:id="rId47"/>
    <p:sldId id="301" r:id="rId48"/>
    <p:sldId id="303" r:id="rId49"/>
    <p:sldId id="302" r:id="rId50"/>
    <p:sldId id="304" r:id="rId51"/>
    <p:sldId id="307" r:id="rId52"/>
    <p:sldId id="308" r:id="rId53"/>
    <p:sldId id="2715" r:id="rId54"/>
    <p:sldId id="2705" r:id="rId55"/>
    <p:sldId id="2712" r:id="rId56"/>
    <p:sldId id="2706" r:id="rId57"/>
    <p:sldId id="2708" r:id="rId58"/>
    <p:sldId id="2707" r:id="rId59"/>
    <p:sldId id="2709" r:id="rId60"/>
    <p:sldId id="2710" r:id="rId61"/>
    <p:sldId id="2711" r:id="rId62"/>
    <p:sldId id="2216" r:id="rId63"/>
    <p:sldId id="2141" r:id="rId64"/>
    <p:sldId id="2713" r:id="rId65"/>
    <p:sldId id="2714" r:id="rId66"/>
    <p:sldId id="2718" r:id="rId67"/>
    <p:sldId id="2722" r:id="rId6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9T23:31:3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14339,'-4'3'4641,"-12"2"-4625,15 11-1896,12 9-137,5 22 1153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9T23:28:20.2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 16892,'3'-2'5873,"-4"2"-5233,4 6-920,-3 1 304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SVD is a powerful </a:t>
            </a:r>
            <a:r>
              <a:rPr lang="en-US" dirty="0" err="1"/>
              <a:t>techniuque</a:t>
            </a:r>
            <a:r>
              <a:rPr lang="en-US" baseline="0" dirty="0"/>
              <a:t> in all kinds of numerical linear algebra/ml/etc.</a:t>
            </a:r>
          </a:p>
          <a:p>
            <a:r>
              <a:rPr lang="en-US" baseline="0" dirty="0"/>
              <a:t>It's just a way to compute principal component analysis</a:t>
            </a:r>
          </a:p>
          <a:p>
            <a:r>
              <a:rPr lang="en-US" baseline="0" dirty="0"/>
              <a:t>SVD is kind of like an eigenvalue decomposition that it factors the matrix into three parts.</a:t>
            </a:r>
          </a:p>
          <a:p>
            <a:r>
              <a:rPr lang="en-US" baseline="0" dirty="0"/>
              <a:t>S is diagonal, </a:t>
            </a:r>
            <a:r>
              <a:rPr lang="en-US" baseline="0" dirty="0" err="1"/>
              <a:t>rxr</a:t>
            </a:r>
            <a:r>
              <a:rPr lang="en-US" baseline="0" dirty="0"/>
              <a:t>, sorted called singular values.</a:t>
            </a:r>
          </a:p>
          <a:p>
            <a:r>
              <a:rPr lang="en-US" baseline="0" dirty="0"/>
              <a:t>All </a:t>
            </a:r>
            <a:r>
              <a:rPr lang="en-US" baseline="0" dirty="0" err="1"/>
              <a:t>marix</a:t>
            </a:r>
            <a:r>
              <a:rPr lang="en-US" baseline="0" dirty="0"/>
              <a:t> in universe has </a:t>
            </a:r>
            <a:r>
              <a:rPr lang="en-US" baseline="0" dirty="0" err="1"/>
              <a:t>svd</a:t>
            </a:r>
            <a:r>
              <a:rPr lang="en-US" baseline="0" dirty="0"/>
              <a:t>. Even if not square.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B85D-F38F-4AFC-B541-22D5B21591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4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SVD is a powerful </a:t>
            </a:r>
            <a:r>
              <a:rPr lang="en-US" dirty="0" err="1"/>
              <a:t>techniuque</a:t>
            </a:r>
            <a:r>
              <a:rPr lang="en-US" baseline="0" dirty="0"/>
              <a:t> in all kinds of numerical linear algebra/ml/etc.</a:t>
            </a:r>
          </a:p>
          <a:p>
            <a:r>
              <a:rPr lang="en-US" baseline="0" dirty="0"/>
              <a:t>It's just a way to compute principal component analysis</a:t>
            </a:r>
          </a:p>
          <a:p>
            <a:r>
              <a:rPr lang="en-US" baseline="0" dirty="0"/>
              <a:t>SVD is kind of like an eigenvalue decomposition that it factors the matrix into three parts.</a:t>
            </a:r>
          </a:p>
          <a:p>
            <a:r>
              <a:rPr lang="en-US" baseline="0" dirty="0"/>
              <a:t>S is diagonal, </a:t>
            </a:r>
            <a:r>
              <a:rPr lang="en-US" baseline="0" dirty="0" err="1"/>
              <a:t>rxr</a:t>
            </a:r>
            <a:r>
              <a:rPr lang="en-US" baseline="0" dirty="0"/>
              <a:t>, sorted called singular values.</a:t>
            </a:r>
          </a:p>
          <a:p>
            <a:r>
              <a:rPr lang="en-US" baseline="0" dirty="0"/>
              <a:t>All </a:t>
            </a:r>
            <a:r>
              <a:rPr lang="en-US" baseline="0" dirty="0" err="1"/>
              <a:t>marix</a:t>
            </a:r>
            <a:r>
              <a:rPr lang="en-US" baseline="0" dirty="0"/>
              <a:t> in universe has </a:t>
            </a:r>
            <a:r>
              <a:rPr lang="en-US" baseline="0" dirty="0" err="1"/>
              <a:t>svd</a:t>
            </a:r>
            <a:r>
              <a:rPr lang="en-US" baseline="0" dirty="0"/>
              <a:t>. Even if not square.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B85D-F38F-4AFC-B541-22D5B21591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use the SVD to compute PCA?</a:t>
            </a:r>
          </a:p>
          <a:p>
            <a:r>
              <a:rPr lang="en-US" dirty="0"/>
              <a:t>Take</a:t>
            </a:r>
            <a:r>
              <a:rPr lang="en-US" baseline="0" dirty="0"/>
              <a:t> data matrix X, remove the mean. Each row of x, subtract out the mean </a:t>
            </a:r>
          </a:p>
          <a:p>
            <a:r>
              <a:rPr lang="en-US" baseline="0" dirty="0"/>
              <a:t>The alphas j are singular values of </a:t>
            </a:r>
          </a:p>
          <a:p>
            <a:r>
              <a:rPr lang="en-US" baseline="0" dirty="0" err="1"/>
              <a:t>Xvd</a:t>
            </a:r>
            <a:r>
              <a:rPr lang="en-US" baseline="0" dirty="0"/>
              <a:t> </a:t>
            </a:r>
            <a:r>
              <a:rPr lang="en-US" baseline="0" dirty="0" err="1"/>
              <a:t>u,sigma</a:t>
            </a:r>
            <a:r>
              <a:rPr lang="en-US" baseline="0" dirty="0"/>
              <a:t> v and then Z </a:t>
            </a:r>
            <a:r>
              <a:rPr lang="en-US" baseline="0" dirty="0" err="1"/>
              <a:t>Nxp</a:t>
            </a:r>
            <a:r>
              <a:rPr lang="en-US" baseline="0" dirty="0"/>
              <a:t> take the k first columns of that big Z matrix. And the new basis are the first k columns of v. V is </a:t>
            </a:r>
            <a:r>
              <a:rPr lang="en-US" baseline="0" dirty="0" err="1"/>
              <a:t>pxp</a:t>
            </a:r>
            <a:endParaRPr lang="en-US" baseline="0" dirty="0"/>
          </a:p>
          <a:p>
            <a:r>
              <a:rPr lang="en-US" baseline="0" dirty="0"/>
              <a:t>X=ZV'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B85D-F38F-4AFC-B541-22D5B21591A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1F1DA-F364-443A-9348-F6C8F5D8B4C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0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11277600" cy="48768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Title Placeholder 3"/>
          <p:cNvSpPr>
            <a:spLocks noGrp="1"/>
          </p:cNvSpPr>
          <p:nvPr>
            <p:ph type="title"/>
          </p:nvPr>
        </p:nvSpPr>
        <p:spPr>
          <a:xfrm>
            <a:off x="182880" y="137160"/>
            <a:ext cx="117043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82400" y="6250393"/>
            <a:ext cx="414528" cy="310896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5F3B30-C9D7-4E09-9441-F95A227E7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9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.xm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vis-www.cs.umass.edu/lf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brickjones.wordpress.com/2016/01/13/enhancing-images-using-deep-convolutional-generative-adversarial-networks-dcgans/" TargetMode="External"/><Relationship Id="rId2" Type="http://schemas.openxmlformats.org/officeDocument/2006/relationships/hyperlink" Target="http://www.cc.gatech.edu/~hays/7476/projects/Avery_Wench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80.png"/><Relationship Id="rId4" Type="http://schemas.openxmlformats.org/officeDocument/2006/relationships/image" Target="../media/image56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0.png"/><Relationship Id="rId4" Type="http://schemas.openxmlformats.org/officeDocument/2006/relationships/image" Target="../media/image2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Unit 11 </a:t>
            </a:r>
            <a:br>
              <a:rPr lang="en-US" sz="6600" dirty="0"/>
            </a:br>
            <a:r>
              <a:rPr lang="en-US" sz="6600" dirty="0"/>
              <a:t>Principal Component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</a:t>
            </a:r>
            <a:r>
              <a:rPr lang="en-US" dirty="0" err="1"/>
              <a:t>uy</a:t>
            </a:r>
            <a:r>
              <a:rPr lang="en-US" dirty="0"/>
              <a:t> 4563 / EL-</a:t>
            </a:r>
            <a:r>
              <a:rPr lang="en-US" dirty="0" err="1"/>
              <a:t>Gy</a:t>
            </a:r>
            <a:r>
              <a:rPr lang="en-US" dirty="0"/>
              <a:t> 6143:  Introduction to machine learning</a:t>
            </a:r>
          </a:p>
          <a:p>
            <a:r>
              <a:rPr lang="en-US" dirty="0"/>
              <a:t>Prof. Sundeep rangan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E73D95-8676-4DF7-9868-86BC583EA710}"/>
              </a:ext>
            </a:extLst>
          </p:cNvPr>
          <p:cNvSpPr/>
          <p:nvPr/>
        </p:nvSpPr>
        <p:spPr>
          <a:xfrm>
            <a:off x="1001390" y="3704185"/>
            <a:ext cx="7074568" cy="6336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Directional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 and direction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/>
                  <a:t> </a:t>
                </a:r>
                <a:r>
                  <a:rPr lang="en-US" b="0" dirty="0"/>
                  <a:t>= coefficient of the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onto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Sample mean and variance in direction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is :</a:t>
                </a:r>
              </a:p>
              <a:p>
                <a:pPr lvl="1"/>
                <a:r>
                  <a:rPr lang="en-US" dirty="0"/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Sample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1" i="1" dirty="0"/>
              </a:p>
              <a:p>
                <a:pPr lvl="1"/>
                <a:endParaRPr lang="en-US" b="1" i="1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Problem</a:t>
                </a:r>
                <a:r>
                  <a:rPr lang="en-US" dirty="0"/>
                  <a:t>:  Find the direction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that maximizes the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Why?</a:t>
                </a:r>
              </a:p>
              <a:p>
                <a:pPr lvl="1"/>
                <a:r>
                  <a:rPr lang="en-US" dirty="0"/>
                  <a:t>Captures the most variation of the data</a:t>
                </a:r>
              </a:p>
              <a:p>
                <a:pPr lvl="1"/>
                <a:r>
                  <a:rPr lang="en-US" dirty="0"/>
                  <a:t>Provides the best vector for dimensionality reduction</a:t>
                </a:r>
              </a:p>
              <a:p>
                <a:pPr lvl="1"/>
                <a:endParaRPr lang="en-US" dirty="0"/>
              </a:p>
              <a:p>
                <a:endParaRPr lang="en-US" b="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E14028-C139-455E-BDE5-28B79A69C77A}"/>
                  </a:ext>
                </a:extLst>
              </p14:cNvPr>
              <p14:cNvContentPartPr/>
              <p14:nvPr/>
            </p14:nvContentPartPr>
            <p14:xfrm>
              <a:off x="11786452" y="2237219"/>
              <a:ext cx="10080" cy="3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E14028-C139-455E-BDE5-28B79A69C7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7812" y="2228579"/>
                <a:ext cx="277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B4C1AC8-F127-48C7-848A-E78E33D74EF3}"/>
              </a:ext>
            </a:extLst>
          </p:cNvPr>
          <p:cNvGrpSpPr/>
          <p:nvPr/>
        </p:nvGrpSpPr>
        <p:grpSpPr>
          <a:xfrm>
            <a:off x="8707755" y="2677747"/>
            <a:ext cx="2590101" cy="1810877"/>
            <a:chOff x="8641080" y="3101258"/>
            <a:chExt cx="2590101" cy="18108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D2FF9A-4A42-418A-B6B0-D4BD6B8A2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1080" y="3101258"/>
              <a:ext cx="2514600" cy="1524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C96B4BB-4654-4655-B78D-1A5B2707D79B}"/>
                    </a:ext>
                  </a:extLst>
                </p:cNvPr>
                <p:cNvSpPr/>
                <p:nvPr/>
              </p:nvSpPr>
              <p:spPr>
                <a:xfrm>
                  <a:off x="9678925" y="3439486"/>
                  <a:ext cx="368745" cy="181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s-E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C96B4BB-4654-4655-B78D-1A5B2707D7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5" y="3439486"/>
                  <a:ext cx="368745" cy="181890"/>
                </a:xfrm>
                <a:prstGeom prst="rect">
                  <a:avLst/>
                </a:prstGeom>
                <a:blipFill>
                  <a:blip r:embed="rId6"/>
                  <a:stretch>
                    <a:fillRect l="-8333" b="-5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783108A-E6F4-41A6-8F4A-C7938423783D}"/>
                    </a:ext>
                  </a:extLst>
                </p:cNvPr>
                <p:cNvSpPr/>
                <p:nvPr/>
              </p:nvSpPr>
              <p:spPr>
                <a:xfrm>
                  <a:off x="10703682" y="3772313"/>
                  <a:ext cx="368745" cy="181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783108A-E6F4-41A6-8F4A-C793842378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3682" y="3772313"/>
                  <a:ext cx="368745" cy="181890"/>
                </a:xfrm>
                <a:prstGeom prst="rect">
                  <a:avLst/>
                </a:prstGeom>
                <a:blipFill>
                  <a:blip r:embed="rId7"/>
                  <a:stretch>
                    <a:fillRect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977D06-FC01-426C-8EC1-8610447CC700}"/>
                </a:ext>
              </a:extLst>
            </p:cNvPr>
            <p:cNvSpPr/>
            <p:nvPr/>
          </p:nvSpPr>
          <p:spPr>
            <a:xfrm>
              <a:off x="9605136" y="4278500"/>
              <a:ext cx="1626045" cy="633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7442855-40A2-4CC7-A75D-CB1449FB7C67}"/>
                    </a:ext>
                  </a:extLst>
                </p:cNvPr>
                <p:cNvSpPr/>
                <p:nvPr/>
              </p:nvSpPr>
              <p:spPr>
                <a:xfrm>
                  <a:off x="9678924" y="4243984"/>
                  <a:ext cx="368745" cy="181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7442855-40A2-4CC7-A75D-CB1449FB7C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4" y="4243984"/>
                  <a:ext cx="368745" cy="181890"/>
                </a:xfrm>
                <a:prstGeom prst="rect">
                  <a:avLst/>
                </a:prstGeom>
                <a:blipFill>
                  <a:blip r:embed="rId8"/>
                  <a:stretch>
                    <a:fillRect b="-5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14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Covariance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Sample mean</a:t>
                </a:r>
                <a:r>
                  <a:rPr lang="en-US" dirty="0">
                    <a:solidFill>
                      <a:schemeClr val="tx1"/>
                    </a:solidFill>
                  </a:rPr>
                  <a:t> of the data: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s-E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Sample covariance matrix</a:t>
                </a:r>
                <a:r>
                  <a:rPr lang="en-US" dirty="0"/>
                  <a:t>: 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with components: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Covariance between feature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in the dataset</a:t>
                </a:r>
              </a:p>
              <a:p>
                <a:pPr lvl="1"/>
                <a:r>
                  <a:rPr lang="en-US" dirty="0"/>
                  <a:t>Matrix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Sample covariance is given by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nary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/>
                  <a:t> = data matrix with sample mean removed (rows: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)</a:t>
                </a:r>
              </a:p>
              <a:p>
                <a:pPr lvl="1"/>
                <a:r>
                  <a:rPr lang="en-US" dirty="0"/>
                  <a:t>Compute sample covariance via a matrix product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0563" b="-10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BF2179-BB14-413A-A773-ECCD575A474A}"/>
                  </a:ext>
                </a:extLst>
              </p14:cNvPr>
              <p14:cNvContentPartPr/>
              <p14:nvPr/>
            </p14:nvContentPartPr>
            <p14:xfrm>
              <a:off x="12098212" y="1701539"/>
              <a:ext cx="2160" cy="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BF2179-BB14-413A-A773-ECCD575A47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89212" y="1692539"/>
                <a:ext cx="19800" cy="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1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Covariance and Directional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coefficient of the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s-ES" b="1" dirty="0"/>
              </a:p>
              <a:p>
                <a:r>
                  <a:rPr lang="en-US" dirty="0"/>
                  <a:t>Can compute the sample mean and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Sample mean</a:t>
                </a:r>
                <a:r>
                  <a:rPr lang="en-US" dirty="0"/>
                  <a:t> of the coefficients: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Sample variance</a:t>
                </a:r>
                <a:r>
                  <a:rPr lang="en-US" dirty="0"/>
                  <a:t>  of the coefficients: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s-ES" b="1" i="1">
                          <a:latin typeface="Cambria Math" panose="02040503050406030204" pitchFamily="18" charset="0"/>
                        </a:rPr>
                        <m:t>𝒗</m:t>
                      </m:r>
                    </m:oMath>
                    <m:oMath xmlns:m="http://schemas.openxmlformats.org/officeDocument/2006/math"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𝑸𝒗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Directional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previous slide: Directional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𝑸𝒗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Maximizing directional variance can be formulated as an optimization problem: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𝑸𝒗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eigenvectors</a:t>
                </a:r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Sort eigenvalues in descending order: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Can show that eigenvalues are real and non-negative</a:t>
                </a:r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dirty="0"/>
                  <a:t>:  Any local maxima of the variance directional is an eigenvector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𝑸𝒗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Proof below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Principal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Principal components</a:t>
                </a:r>
                <a:r>
                  <a:rPr lang="en-US" dirty="0"/>
                  <a:t>:  The eigenvectors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Always normalized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Sorted by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vector is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Key property:  Vectors are orthogonal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Represents directions of decreasing variance: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 PC 1 = Direction of max variance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 PC 2 = Direction of second most variance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  PC 3 = Direction of third most variance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502" y="2402272"/>
            <a:ext cx="4448223" cy="33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Proof PCs = Eigenvectors of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PC constrained optimization problem: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𝑸𝒗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Define 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Lagrangian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𝑸𝒗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begChr m:val="["/>
                        <m:endChr m:val="]"/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At any local maxima: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𝑸𝒗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This shows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is an eigenvector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5EB8-A80B-49A1-A0CE-1CE561CB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2" y="178607"/>
            <a:ext cx="10058400" cy="1040211"/>
          </a:xfrm>
        </p:spPr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2EEB8-0119-4996-8B01-D00BE1AF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FD40D-1555-47D0-97FA-E726ED0D3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695450"/>
            <a:ext cx="9915525" cy="346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58C045-81F6-48CB-A50D-A061DDD85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56" y="3070809"/>
            <a:ext cx="44862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3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  <a:p>
            <a:r>
              <a:rPr lang="en-US" dirty="0"/>
              <a:t>Principal components and directions of variance</a:t>
            </a:r>
          </a:p>
          <a:p>
            <a:r>
              <a:rPr lang="en-US" dirty="0"/>
              <a:t>Approximation with PCs</a:t>
            </a:r>
          </a:p>
          <a:p>
            <a:r>
              <a:rPr lang="en-US" dirty="0"/>
              <a:t>Computing PCs via the SVD</a:t>
            </a:r>
          </a:p>
          <a:p>
            <a:r>
              <a:rPr lang="en-US" dirty="0"/>
              <a:t>Face example in python</a:t>
            </a:r>
          </a:p>
          <a:p>
            <a:r>
              <a:rPr lang="en-US" dirty="0"/>
              <a:t>Training models from PCs</a:t>
            </a:r>
          </a:p>
          <a:p>
            <a:r>
              <a:rPr lang="en-US" dirty="0"/>
              <a:t>Low rank approximations and recommender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24462" y="2357412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8EBAF64-C3AD-407D-9952-FE5E9FF8B92B}"/>
              </a:ext>
            </a:extLst>
          </p:cNvPr>
          <p:cNvGrpSpPr/>
          <p:nvPr/>
        </p:nvGrpSpPr>
        <p:grpSpPr>
          <a:xfrm>
            <a:off x="8924957" y="3847274"/>
            <a:ext cx="3263066" cy="1197791"/>
            <a:chOff x="8924957" y="3847274"/>
            <a:chExt cx="3263066" cy="1197791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837F7518-11B0-4F0D-A8F5-52B18BAEB3BF}"/>
                </a:ext>
              </a:extLst>
            </p:cNvPr>
            <p:cNvSpPr/>
            <p:nvPr/>
          </p:nvSpPr>
          <p:spPr>
            <a:xfrm>
              <a:off x="8924957" y="3847274"/>
              <a:ext cx="3029620" cy="527682"/>
            </a:xfrm>
            <a:prstGeom prst="parallelogram">
              <a:avLst>
                <a:gd name="adj" fmla="val 11620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25F92B8-06D5-4838-B68F-6697A2411914}"/>
                    </a:ext>
                  </a:extLst>
                </p:cNvPr>
                <p:cNvSpPr txBox="1"/>
                <p:nvPr/>
              </p:nvSpPr>
              <p:spPr>
                <a:xfrm>
                  <a:off x="10754468" y="3853789"/>
                  <a:ext cx="62804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25F92B8-06D5-4838-B68F-6697A2411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4468" y="3853789"/>
                  <a:ext cx="628049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557" r="-19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926A59-454E-47E6-8731-72710AEDE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7882" y="4038455"/>
              <a:ext cx="111251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88D001-064A-411D-9D47-283C38003536}"/>
                    </a:ext>
                  </a:extLst>
                </p:cNvPr>
                <p:cNvSpPr txBox="1"/>
                <p:nvPr/>
              </p:nvSpPr>
              <p:spPr>
                <a:xfrm>
                  <a:off x="10614259" y="4398734"/>
                  <a:ext cx="157376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/>
                    <a:t>Approximation</a:t>
                  </a:r>
                  <a:br>
                    <a:rPr lang="es-ES" dirty="0"/>
                  </a:br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/>
                    <a:t> dim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88D001-064A-411D-9D47-283C38003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4259" y="4398734"/>
                  <a:ext cx="1573764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101" t="-5660" r="-3488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Low-Dimensional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Problem</a:t>
                </a:r>
                <a:r>
                  <a:rPr lang="en-US" dirty="0"/>
                  <a:t>:  Find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basis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such that: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 mean + linear combination of basis vectors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approximate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coordinates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Dimensionality reduction: 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we have represented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a smaller number of coefficients.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1062CB-AAC0-4ABF-8470-7D3F0D9F0A7A}"/>
              </a:ext>
            </a:extLst>
          </p:cNvPr>
          <p:cNvGrpSpPr/>
          <p:nvPr/>
        </p:nvGrpSpPr>
        <p:grpSpPr>
          <a:xfrm>
            <a:off x="9703870" y="2772076"/>
            <a:ext cx="2100363" cy="1270535"/>
            <a:chOff x="9703870" y="2772076"/>
            <a:chExt cx="2100363" cy="127053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AA24685-C129-4DB1-BB2A-C69B275A0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3870" y="3429000"/>
              <a:ext cx="1116530" cy="613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383AF45-BB9B-4C71-AFE5-37C98B65054B}"/>
                    </a:ext>
                  </a:extLst>
                </p:cNvPr>
                <p:cNvSpPr txBox="1"/>
                <p:nvPr/>
              </p:nvSpPr>
              <p:spPr>
                <a:xfrm>
                  <a:off x="10614259" y="3021747"/>
                  <a:ext cx="54142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383AF45-BB9B-4C71-AFE5-37C98B6505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4259" y="3021747"/>
                  <a:ext cx="54142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AE1B3E7-7A68-4D77-89A4-32F5736FBC46}"/>
                    </a:ext>
                  </a:extLst>
                </p:cNvPr>
                <p:cNvSpPr txBox="1"/>
                <p:nvPr/>
              </p:nvSpPr>
              <p:spPr>
                <a:xfrm>
                  <a:off x="10530038" y="2772076"/>
                  <a:ext cx="12741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/>
                    <a:t>Data, </a:t>
                  </a:r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/>
                    <a:t> dim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AE1B3E7-7A68-4D77-89A4-32F5736FB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0038" y="2772076"/>
                  <a:ext cx="127419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828" t="-10000" r="-382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20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Orthonormal Sets and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Definition</a:t>
                </a:r>
                <a:r>
                  <a:rPr lang="en-US" dirty="0"/>
                  <a:t>:  A set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are an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orthonormal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set</a:t>
                </a:r>
                <a:r>
                  <a:rPr lang="en-US" dirty="0"/>
                  <a:t> if: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 (unit length)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(perpendicular to one another)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Matrix form: 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is called an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orthonormal basis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orthogonal matrix</a:t>
                </a:r>
              </a:p>
              <a:p>
                <a:r>
                  <a:rPr lang="en-US" dirty="0"/>
                  <a:t>Key property:  the PCs form an orthonormal basis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  <p:pic>
        <p:nvPicPr>
          <p:cNvPr id="2050" name="Picture 2" descr="Image result for orthonormal b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88" y="2092388"/>
            <a:ext cx="3552631" cy="355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671A-C8A5-41B6-8C6E-0FB9635A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B2AF-6BE5-4C96-8C6E-B6AC7517E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cases to use dimensionality reduction</a:t>
            </a:r>
          </a:p>
          <a:p>
            <a:r>
              <a:rPr lang="en-US" dirty="0"/>
              <a:t>Mathematically describe principal components representations of data</a:t>
            </a:r>
          </a:p>
          <a:p>
            <a:r>
              <a:rPr lang="en-US" dirty="0"/>
              <a:t>Compute principal components via SVDs</a:t>
            </a:r>
          </a:p>
          <a:p>
            <a:r>
              <a:rPr lang="en-US" dirty="0"/>
              <a:t>Compute PC components in python</a:t>
            </a:r>
          </a:p>
          <a:p>
            <a:r>
              <a:rPr lang="en-US" dirty="0"/>
              <a:t>Add PCA transforms as a pre-processing step to classification and regression</a:t>
            </a:r>
          </a:p>
          <a:p>
            <a:r>
              <a:rPr lang="en-US" dirty="0"/>
              <a:t>Implement low-rank transforms for recommender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9C30A-CD37-40D0-BFC8-F1373E98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Coefficients in an Orthonormal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is an orthonormal basis</a:t>
                </a:r>
              </a:p>
              <a:p>
                <a:r>
                  <a:rPr lang="en-US" dirty="0"/>
                  <a:t>Given a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, can write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b="1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Simple expression for computing coefficients in an orthonormal basis</a:t>
                </a:r>
              </a:p>
              <a:p>
                <a:r>
                  <a:rPr lang="en-US" dirty="0"/>
                  <a:t>Matrix form: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the Data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be the PCs</a:t>
                </a:r>
              </a:p>
              <a:p>
                <a:r>
                  <a:rPr lang="en-US" dirty="0"/>
                  <a:t>Find coefficient expansion of each data sample: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Approximation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coefficients: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916" y="1326814"/>
            <a:ext cx="5700849" cy="4215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of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583438" cy="4329817"/>
              </a:xfrm>
            </p:spPr>
            <p:txBody>
              <a:bodyPr/>
              <a:lstStyle/>
              <a:p>
                <a:r>
                  <a:rPr lang="en-US" dirty="0"/>
                  <a:t>Approximation can be interpreted geometrically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 set of all linear combinations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vector space</a:t>
                </a:r>
              </a:p>
              <a:p>
                <a:pPr lvl="1"/>
                <a:r>
                  <a:rPr lang="en-US" dirty="0"/>
                  <a:t>Called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s-E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E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closest vector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 </a:t>
                </a:r>
                <a14:m>
                  <m:oMath xmlns:m="http://schemas.openxmlformats.org/officeDocument/2006/math">
                    <m:r>
                      <a:rPr lang="es-E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E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Note the subtraction of the mean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583438" cy="4329817"/>
              </a:xfrm>
              <a:blipFill>
                <a:blip r:embed="rId3"/>
                <a:stretch>
                  <a:fillRect l="-2620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69807" y="2902590"/>
                <a:ext cx="958457" cy="321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E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807" y="2902590"/>
                <a:ext cx="958457" cy="321441"/>
              </a:xfrm>
              <a:prstGeom prst="rect">
                <a:avLst/>
              </a:prstGeom>
              <a:blipFill>
                <a:blip r:embed="rId4"/>
                <a:stretch>
                  <a:fillRect r="-43312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59675" y="2962320"/>
                <a:ext cx="972222" cy="321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675" y="2962320"/>
                <a:ext cx="972222" cy="321441"/>
              </a:xfrm>
              <a:prstGeom prst="rect">
                <a:avLst/>
              </a:prstGeom>
              <a:blipFill>
                <a:blip r:embed="rId5"/>
                <a:stretch>
                  <a:fillRect t="-28302" r="-48750"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23016" y="5078032"/>
                <a:ext cx="2942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Space spanned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016" y="5078032"/>
                <a:ext cx="2942280" cy="369332"/>
              </a:xfrm>
              <a:prstGeom prst="rect">
                <a:avLst/>
              </a:prstGeom>
              <a:blipFill>
                <a:blip r:embed="rId7"/>
                <a:stretch>
                  <a:fillRect l="-18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93B52F-3D58-4D49-BBC6-F538F30628AA}"/>
                  </a:ext>
                </a:extLst>
              </p:cNvPr>
              <p:cNvSpPr/>
              <p:nvPr/>
            </p:nvSpPr>
            <p:spPr>
              <a:xfrm>
                <a:off x="7529785" y="3781185"/>
                <a:ext cx="958457" cy="321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s-E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E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93B52F-3D58-4D49-BBC6-F538F3062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785" y="3781185"/>
                <a:ext cx="958457" cy="321441"/>
              </a:xfrm>
              <a:prstGeom prst="rect">
                <a:avLst/>
              </a:prstGeom>
              <a:blipFill>
                <a:blip r:embed="rId8"/>
                <a:stretch>
                  <a:fillRect l="-2548" t="-28302" r="-43312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864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Finds a low-dimensional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31" y="2197651"/>
            <a:ext cx="8232336" cy="32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66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7397-E550-407D-B147-6BB564B5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FD36C-14F5-4CBB-B338-EC4F65EAC2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Problem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orthogonal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Solution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2(3)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1(1)+1(−1)+0(2)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FD36C-14F5-4CBB-B338-EC4F65EAC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6001F-FD22-4F87-9180-09AB1D1F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7397-E550-407D-B147-6BB564B5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Calculation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FD36C-14F5-4CBB-B338-EC4F65EAC2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Problem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be two PCs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s-ES" b="0" i="0" smtClean="0">
                        <a:latin typeface="Cambria Math" panose="02040503050406030204" pitchFamily="18" charset="0"/>
                      </a:rPr>
                      <m:t>=[0,1,2]</m:t>
                    </m:r>
                  </m:oMath>
                </a14:m>
                <a:r>
                  <a:rPr lang="en-US" dirty="0"/>
                  <a:t> be the mean of the data</a:t>
                </a:r>
              </a:p>
              <a:p>
                <a:pPr lvl="1"/>
                <a:r>
                  <a:rPr lang="en-US" dirty="0"/>
                  <a:t>Find the approximation of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=[2,4,4]</m:t>
                    </m:r>
                  </m:oMath>
                </a14:m>
                <a:r>
                  <a:rPr lang="en-US" dirty="0"/>
                  <a:t> with the two PCs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Solution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Subtract mean: 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s-E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ES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s-ES" dirty="0"/>
              </a:p>
              <a:p>
                <a:pPr lvl="1"/>
                <a:r>
                  <a:rPr lang="en-US" dirty="0"/>
                  <a:t>Coeff on PC1: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s-E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2+3+0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Coeff on PC2: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s-E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Approximation: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  <m:r>
                      <a:rPr lang="es-E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1,1,0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1,−1,2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≈[3, 3, 3]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FD36C-14F5-4CBB-B338-EC4F65EAC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6001F-FD22-4F87-9180-09AB1D1F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Approximation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approximation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PCs</a:t>
                </a:r>
              </a:p>
              <a:p>
                <a:r>
                  <a:rPr lang="en-US" dirty="0"/>
                  <a:t>Error in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dirty="0"/>
                  <a:t>:  Average error with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PC approximation is: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Sum of the smallest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eigenvalues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 of Variance (</a:t>
            </a:r>
            <a:r>
              <a:rPr lang="en-US" dirty="0" err="1"/>
              <a:t>PoV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6699183" cy="4329817"/>
              </a:xfrm>
            </p:spPr>
            <p:txBody>
              <a:bodyPr/>
              <a:lstStyle/>
              <a:p>
                <a:r>
                  <a:rPr lang="en-US" dirty="0"/>
                  <a:t>Total variance of data set: 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Average approximation error: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proportion of variance </a:t>
                </a:r>
                <a:r>
                  <a:rPr lang="en-US" dirty="0"/>
                  <a:t>explained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PCs is: 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Measure of approximation error in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PCs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6699183" cy="4329817"/>
              </a:xfrm>
              <a:blipFill>
                <a:blip r:embed="rId2"/>
                <a:stretch>
                  <a:fillRect l="-2184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B1C827F-08C9-4395-81BA-30D1C08EF9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8582127"/>
                  </p:ext>
                </p:extLst>
              </p:nvPr>
            </p:nvGraphicFramePr>
            <p:xfrm>
              <a:off x="7556902" y="2439607"/>
              <a:ext cx="3598776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4454">
                      <a:extLst>
                        <a:ext uri="{9D8B030D-6E8A-4147-A177-3AD203B41FA5}">
                          <a16:colId xmlns:a16="http://schemas.microsoft.com/office/drawing/2014/main" val="297052798"/>
                        </a:ext>
                      </a:extLst>
                    </a:gridCol>
                    <a:gridCol w="933650">
                      <a:extLst>
                        <a:ext uri="{9D8B030D-6E8A-4147-A177-3AD203B41FA5}">
                          <a16:colId xmlns:a16="http://schemas.microsoft.com/office/drawing/2014/main" val="540410130"/>
                        </a:ext>
                      </a:extLst>
                    </a:gridCol>
                    <a:gridCol w="1780672">
                      <a:extLst>
                        <a:ext uri="{9D8B030D-6E8A-4147-A177-3AD203B41FA5}">
                          <a16:colId xmlns:a16="http://schemas.microsoft.com/office/drawing/2014/main" val="71319066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PC </a:t>
                          </a:r>
                          <a:r>
                            <a:rPr lang="es-ES" dirty="0" err="1"/>
                            <a:t>index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POV</a:t>
                          </a:r>
                          <a14:m>
                            <m:oMath xmlns:m="http://schemas.openxmlformats.org/officeDocument/2006/math"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6222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10/14.3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≈0.70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2432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14/14.3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≈0.98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974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14.2/14.3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≈0.99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618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14.3/14.3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2760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B1C827F-08C9-4395-81BA-30D1C08EF9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8582127"/>
                  </p:ext>
                </p:extLst>
              </p:nvPr>
            </p:nvGraphicFramePr>
            <p:xfrm>
              <a:off x="7556902" y="2439607"/>
              <a:ext cx="3598776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4454">
                      <a:extLst>
                        <a:ext uri="{9D8B030D-6E8A-4147-A177-3AD203B41FA5}">
                          <a16:colId xmlns:a16="http://schemas.microsoft.com/office/drawing/2014/main" val="297052798"/>
                        </a:ext>
                      </a:extLst>
                    </a:gridCol>
                    <a:gridCol w="933650">
                      <a:extLst>
                        <a:ext uri="{9D8B030D-6E8A-4147-A177-3AD203B41FA5}">
                          <a16:colId xmlns:a16="http://schemas.microsoft.com/office/drawing/2014/main" val="540410130"/>
                        </a:ext>
                      </a:extLst>
                    </a:gridCol>
                    <a:gridCol w="1780672">
                      <a:extLst>
                        <a:ext uri="{9D8B030D-6E8A-4147-A177-3AD203B41FA5}">
                          <a16:colId xmlns:a16="http://schemas.microsoft.com/office/drawing/2014/main" val="71319066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PC </a:t>
                          </a:r>
                          <a:r>
                            <a:rPr lang="es-ES" dirty="0" err="1"/>
                            <a:t>index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805" t="-4762" r="-192857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740" t="-4762" r="-1712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222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740" t="-180328" r="-1712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2432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740" t="-280328" r="-1712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9974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740" t="-380328" r="-1712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618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740" t="-480328" r="-1712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2760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ED1FA1E-7C92-4DF3-A56C-712326ED00BA}"/>
              </a:ext>
            </a:extLst>
          </p:cNvPr>
          <p:cNvSpPr txBox="1"/>
          <p:nvPr/>
        </p:nvSpPr>
        <p:spPr>
          <a:xfrm>
            <a:off x="7470275" y="1765479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record is of the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Variance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explained by small number of “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latent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components</a:t>
                </a:r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are the latent representations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Example: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list of movie preferences for customer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Movie preferences are highly correlated.  </a:t>
                </a:r>
              </a:p>
              <a:p>
                <a:pPr lvl="1"/>
                <a:r>
                  <a:rPr lang="en-US" dirty="0"/>
                  <a:t>Could be explained by small number of components (action, romance, presence of stars, …)</a:t>
                </a:r>
              </a:p>
              <a:p>
                <a:pPr lvl="1"/>
                <a:r>
                  <a:rPr lang="en-US" dirty="0"/>
                  <a:t>PCA can be used to find these out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 err="1"/>
              <a:t>USArrests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014" y="1539277"/>
            <a:ext cx="4798666" cy="4329817"/>
          </a:xfrm>
        </p:spPr>
        <p:txBody>
          <a:bodyPr/>
          <a:lstStyle/>
          <a:p>
            <a:r>
              <a:rPr lang="en-US" dirty="0"/>
              <a:t>Arrests per capita in four categories</a:t>
            </a:r>
          </a:p>
          <a:p>
            <a:pPr lvl="1"/>
            <a:r>
              <a:rPr lang="en-US" dirty="0"/>
              <a:t>One record per US state</a:t>
            </a:r>
          </a:p>
          <a:p>
            <a:r>
              <a:rPr lang="en-US" dirty="0"/>
              <a:t>Visualize PCA in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biplot</a:t>
            </a:r>
          </a:p>
          <a:p>
            <a:pPr lvl="1"/>
            <a:r>
              <a:rPr lang="en-US" dirty="0"/>
              <a:t>See the scores (i.e. coefficients of each state)</a:t>
            </a:r>
          </a:p>
          <a:p>
            <a:pPr lvl="1"/>
            <a:r>
              <a:rPr lang="en-US" dirty="0"/>
              <a:t>Loading (PC vectors)</a:t>
            </a:r>
          </a:p>
          <a:p>
            <a:pPr lvl="1"/>
            <a:endParaRPr lang="en-US" dirty="0"/>
          </a:p>
          <a:p>
            <a:r>
              <a:rPr lang="en-US" dirty="0"/>
              <a:t>Fig from ISL 10.1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70" y="1448112"/>
            <a:ext cx="5816943" cy="51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dimensionality reduction?</a:t>
            </a:r>
          </a:p>
          <a:p>
            <a:r>
              <a:rPr lang="en-US" dirty="0"/>
              <a:t>Principal components and directions of variance</a:t>
            </a:r>
          </a:p>
          <a:p>
            <a:r>
              <a:rPr lang="en-US" dirty="0"/>
              <a:t>Approximation with PCs</a:t>
            </a:r>
          </a:p>
          <a:p>
            <a:r>
              <a:rPr lang="en-US" dirty="0"/>
              <a:t>Computing PCs via the SVD</a:t>
            </a:r>
          </a:p>
          <a:p>
            <a:r>
              <a:rPr lang="en-US" dirty="0"/>
              <a:t>Face example in python</a:t>
            </a:r>
          </a:p>
          <a:p>
            <a:r>
              <a:rPr lang="en-US" dirty="0"/>
              <a:t>Training models from PCs</a:t>
            </a:r>
          </a:p>
          <a:p>
            <a:r>
              <a:rPr lang="en-US" dirty="0"/>
              <a:t>Low rank approximations and recommender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24462" y="1436031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1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F77C-2B9C-4CF5-926A-7692A0F5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12911-F41E-456E-8C79-5810B32F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823A0-2CED-47FE-A5E9-D6F056E4F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99" y="1778669"/>
            <a:ext cx="88296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44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  <a:p>
            <a:r>
              <a:rPr lang="en-US" dirty="0"/>
              <a:t>Principal components and directions of variance</a:t>
            </a:r>
          </a:p>
          <a:p>
            <a:r>
              <a:rPr lang="en-US" dirty="0"/>
              <a:t>Approximation with PCs</a:t>
            </a:r>
          </a:p>
          <a:p>
            <a:r>
              <a:rPr lang="en-US" dirty="0"/>
              <a:t>Computing PCs via the SVD</a:t>
            </a:r>
          </a:p>
          <a:p>
            <a:r>
              <a:rPr lang="en-US" dirty="0"/>
              <a:t>Face example in python</a:t>
            </a:r>
          </a:p>
          <a:p>
            <a:r>
              <a:rPr lang="en-US" dirty="0"/>
              <a:t>Training models from PCs</a:t>
            </a:r>
          </a:p>
          <a:p>
            <a:r>
              <a:rPr lang="en-US" dirty="0"/>
              <a:t>Low rank approximations and recommender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45403" y="2811121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47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Singular Value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SVD</a:t>
                </a:r>
                <a:r>
                  <a:rPr lang="en-US" dirty="0"/>
                  <a:t>:  Powerful method in linear algebra</a:t>
                </a:r>
              </a:p>
              <a:p>
                <a:endParaRPr lang="en-US" dirty="0"/>
              </a:p>
              <a:p>
                <a:r>
                  <a:rPr lang="en-US" dirty="0"/>
                  <a:t>Given a matrix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Decomposes the matrix into a product: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𝑈𝑆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Provides orthonormal bases of the input and output spaces</a:t>
                </a:r>
              </a:p>
              <a:p>
                <a:pPr lvl="1"/>
                <a:r>
                  <a:rPr lang="en-US" dirty="0"/>
                  <a:t>Multiplication of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equivalent to scaling in that basis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PCA:</a:t>
                </a:r>
              </a:p>
              <a:p>
                <a:pPr lvl="1"/>
                <a:r>
                  <a:rPr lang="en-US" dirty="0"/>
                  <a:t>Identifies low rank subspaces for data</a:t>
                </a:r>
              </a:p>
              <a:p>
                <a:pPr lvl="1"/>
                <a:r>
                  <a:rPr lang="en-US" dirty="0"/>
                  <a:t>Computes coefficients in that subspace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BC7844-AFE1-4894-ACE3-6E7F7687B09E}"/>
              </a:ext>
            </a:extLst>
          </p:cNvPr>
          <p:cNvGrpSpPr/>
          <p:nvPr/>
        </p:nvGrpSpPr>
        <p:grpSpPr>
          <a:xfrm>
            <a:off x="8326053" y="1774394"/>
            <a:ext cx="3353505" cy="3048000"/>
            <a:chOff x="8326053" y="1774394"/>
            <a:chExt cx="3353505" cy="3048000"/>
          </a:xfrm>
        </p:grpSpPr>
        <p:pic>
          <p:nvPicPr>
            <p:cNvPr id="5" name="Picture 2" descr="https://upload.wikimedia.org/wikipedia/commons/thumb/b/bb/Singular-Value-Decomposition.svg/1920px-Singular-Value-Decomposition.svg.png">
              <a:extLst>
                <a:ext uri="{FF2B5EF4-FFF2-40B4-BE49-F238E27FC236}">
                  <a16:creationId xmlns:a16="http://schemas.microsoft.com/office/drawing/2014/main" id="{B9235780-F079-41D5-BB49-54B1C56B2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6053" y="1774394"/>
              <a:ext cx="3353505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D5E027-4D4A-4CD3-B1F4-EA809350712C}"/>
                </a:ext>
              </a:extLst>
            </p:cNvPr>
            <p:cNvSpPr txBox="1"/>
            <p:nvPr/>
          </p:nvSpPr>
          <p:spPr>
            <a:xfrm>
              <a:off x="9592377" y="1901726"/>
              <a:ext cx="3209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baseline="-25000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89ECF4-3B10-4E34-8B30-C4C2D28FE576}"/>
                </a:ext>
              </a:extLst>
            </p:cNvPr>
            <p:cNvSpPr txBox="1"/>
            <p:nvPr/>
          </p:nvSpPr>
          <p:spPr>
            <a:xfrm>
              <a:off x="9185532" y="4239060"/>
              <a:ext cx="322524" cy="379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i="1" baseline="-25000" dirty="0"/>
                <a:t>A</a:t>
              </a:r>
              <a:endParaRPr lang="en-US" sz="2400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Singular Value Decomposition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Given matrix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PCA, this will be a scaled version of the data matrix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SVD is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 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/>
                  <a:t>columns are orthonormal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columns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orthonormal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diag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 sorted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.  </a:t>
                </a:r>
              </a:p>
              <a:p>
                <a:pPr lvl="1"/>
                <a:r>
                  <a:rPr lang="en-US" dirty="0"/>
                  <a:t>Called the singular values</a:t>
                </a:r>
              </a:p>
              <a:p>
                <a:r>
                  <a:rPr lang="en-US" dirty="0"/>
                  <a:t>All matrices have an SVD</a:t>
                </a:r>
              </a:p>
              <a:p>
                <a:pPr lvl="1"/>
                <a:r>
                  <a:rPr lang="en-US" dirty="0"/>
                  <a:t>Matrices do not have to be square.</a:t>
                </a:r>
              </a:p>
              <a:p>
                <a:r>
                  <a:rPr lang="en-US" dirty="0"/>
                  <a:t>Number of singular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8B93D8-90E0-4364-A629-07C90A76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Economy vs. Full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DEB602-8927-4B1C-BADA-A3B9679071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 types of SVDs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Economy SVD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/>
                  <a:t>columns are orthonormal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dirty="0"/>
                      <m:t>columns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orthonormal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diagonal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Full SVD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</a:t>
                </a:r>
                <a:r>
                  <a:rPr lang="en-US" b="0" i="0" dirty="0"/>
                  <a:t>columns are an orthonormal basis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columns are an orthonormal basis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diagonal upper left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DEB602-8927-4B1C-BADA-A3B967907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8A30A-77C5-4E92-9671-FAFF6F74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B30-C9D7-4E09-9441-F95A227E797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76042F-0315-4220-A887-B74670DE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SVD Visualized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B2DCEC-30BF-4D8D-8313-778BF3533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Pink matrices represent “economy” SVD</a:t>
            </a:r>
          </a:p>
          <a:p>
            <a:r>
              <a:rPr lang="en-US" dirty="0"/>
              <a:t>Blue represent “full SVD”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55A0B-B373-4529-84C7-3D7D2B18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B30-C9D7-4E09-9441-F95A227E797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E314C-1EA0-4DDC-ACA8-7A07CF86CE2C}"/>
              </a:ext>
            </a:extLst>
          </p:cNvPr>
          <p:cNvSpPr txBox="1"/>
          <p:nvPr/>
        </p:nvSpPr>
        <p:spPr>
          <a:xfrm>
            <a:off x="7671816" y="5017174"/>
            <a:ext cx="53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A9707-FDC1-4849-821A-15761D51C951}"/>
              </a:ext>
            </a:extLst>
          </p:cNvPr>
          <p:cNvSpPr txBox="1"/>
          <p:nvPr/>
        </p:nvSpPr>
        <p:spPr>
          <a:xfrm>
            <a:off x="8891016" y="499355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753BE-3215-4CE0-88D8-DC5A6D883ECD}"/>
              </a:ext>
            </a:extLst>
          </p:cNvPr>
          <p:cNvSpPr txBox="1"/>
          <p:nvPr/>
        </p:nvSpPr>
        <p:spPr>
          <a:xfrm>
            <a:off x="10373931" y="500074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Fat</a:t>
            </a:r>
          </a:p>
        </p:txBody>
      </p:sp>
      <p:pic>
        <p:nvPicPr>
          <p:cNvPr id="2050" name="Picture 2" descr="Image result for singular value decomposition">
            <a:extLst>
              <a:ext uri="{FF2B5EF4-FFF2-40B4-BE49-F238E27FC236}">
                <a16:creationId xmlns:a16="http://schemas.microsoft.com/office/drawing/2014/main" id="{ED1DDF89-30FB-4581-BC96-B68D9ACB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55" y="1513596"/>
            <a:ext cx="53054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86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224112-6CFA-4FB0-8D61-0912397A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1C49BE4-00D2-4296-8047-1345ED98F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can check that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Also verify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can be found by (cleverly) permute the rows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But, in general, use a computer to compute SVD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1C49BE4-00D2-4296-8047-1345ED98F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4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2BDF3-AB02-468B-B93C-04CED82E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B30-C9D7-4E09-9441-F95A227E797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99A2F-557B-4BE9-9AF4-08877218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883979"/>
            <a:ext cx="17145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A79FA-56D7-4A66-A253-BFE16425C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836354"/>
            <a:ext cx="1962150" cy="1038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8B63FF-FA98-4052-8B88-AD9117E32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287" y="2683954"/>
            <a:ext cx="2600325" cy="1190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E83D04-572E-428B-9803-130DDE3FA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8425" y="1448205"/>
            <a:ext cx="14287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66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81A441-3C08-474A-B93E-15EE3EAD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B0B9C3-90E3-4C2F-A468-2EF4123636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a transformed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/>
                  <a:t>  </a:t>
                </a:r>
                <a:r>
                  <a:rPr lang="en-US" dirty="0"/>
                  <a:t>coefficients in input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/>
                  <a:t>:  </a:t>
                </a:r>
                <a:r>
                  <a:rPr lang="en-US" dirty="0"/>
                  <a:t>coefficients in output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Each input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mapped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Consequence:  </a:t>
                </a:r>
              </a:p>
              <a:p>
                <a:pPr lvl="1"/>
                <a:r>
                  <a:rPr lang="en-US" dirty="0"/>
                  <a:t>SVD finds orthonormal bases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such that</a:t>
                </a:r>
                <a:br>
                  <a:rPr lang="en-US" dirty="0"/>
                </a:br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linear scaling in each basis vector</a:t>
                </a:r>
              </a:p>
              <a:p>
                <a:pPr lvl="1"/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B0B9C3-90E3-4C2F-A468-2EF4123636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BB6EC-A1CB-4E5B-A5F1-F0AB4152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196" y="5245864"/>
            <a:ext cx="1312025" cy="365125"/>
          </a:xfrm>
        </p:spPr>
        <p:txBody>
          <a:bodyPr/>
          <a:lstStyle/>
          <a:p>
            <a:fld id="{785F3B30-C9D7-4E09-9441-F95A227E797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2" descr="https://upload.wikimedia.org/wikipedia/commons/thumb/b/bb/Singular-Value-Decomposition.svg/1920px-Singular-Value-Decomposition.svg.png">
            <a:extLst>
              <a:ext uri="{FF2B5EF4-FFF2-40B4-BE49-F238E27FC236}">
                <a16:creationId xmlns:a16="http://schemas.microsoft.com/office/drawing/2014/main" id="{12E6069D-EC95-4617-8195-23D4BF42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02" y="2360596"/>
            <a:ext cx="335350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CC0D9F-E128-4622-B6C8-E1EB6BAB21B3}"/>
              </a:ext>
            </a:extLst>
          </p:cNvPr>
          <p:cNvGrpSpPr/>
          <p:nvPr/>
        </p:nvGrpSpPr>
        <p:grpSpPr>
          <a:xfrm>
            <a:off x="8306602" y="1760000"/>
            <a:ext cx="3353505" cy="1508645"/>
            <a:chOff x="8306602" y="1760000"/>
            <a:chExt cx="3353505" cy="1508645"/>
          </a:xfrm>
        </p:grpSpPr>
        <p:pic>
          <p:nvPicPr>
            <p:cNvPr id="3074" name="Picture 2" descr="https://upload.wikimedia.org/wikipedia/commons/thumb/b/bb/Singular-Value-Decomposition.svg/1920px-Singular-Value-Decomposition.svg.png">
              <a:extLst>
                <a:ext uri="{FF2B5EF4-FFF2-40B4-BE49-F238E27FC236}">
                  <a16:creationId xmlns:a16="http://schemas.microsoft.com/office/drawing/2014/main" id="{F647FAFC-41A8-45CB-93CF-AAFEF22F1F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208"/>
            <a:stretch/>
          </p:blipFill>
          <p:spPr bwMode="auto">
            <a:xfrm>
              <a:off x="8306602" y="2360596"/>
              <a:ext cx="3353505" cy="908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3BB386E-2D48-43C0-A5BF-3835C8BBA055}"/>
                    </a:ext>
                  </a:extLst>
                </p:cNvPr>
                <p:cNvSpPr txBox="1"/>
                <p:nvPr/>
              </p:nvSpPr>
              <p:spPr>
                <a:xfrm>
                  <a:off x="8640710" y="1787169"/>
                  <a:ext cx="418320" cy="57342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baseline="-2500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baseline="-25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3BB386E-2D48-43C0-A5BF-3835C8BBA0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0710" y="1787169"/>
                  <a:ext cx="418320" cy="5734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2B56DB9-22F4-4C23-A070-29C1EBBA6550}"/>
                    </a:ext>
                  </a:extLst>
                </p:cNvPr>
                <p:cNvSpPr txBox="1"/>
                <p:nvPr/>
              </p:nvSpPr>
              <p:spPr>
                <a:xfrm>
                  <a:off x="10745002" y="1760000"/>
                  <a:ext cx="418320" cy="57342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baseline="-25000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i="1" baseline="-25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2B56DB9-22F4-4C23-A070-29C1EBBA65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5002" y="1760000"/>
                  <a:ext cx="418320" cy="573427"/>
                </a:xfrm>
                <a:prstGeom prst="rect">
                  <a:avLst/>
                </a:prstGeom>
                <a:blipFill>
                  <a:blip r:embed="rId5"/>
                  <a:stretch>
                    <a:fillRect b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6B4DEE-2F24-4D7A-AA4C-8414D9A7FEE3}"/>
                </a:ext>
              </a:extLst>
            </p:cNvPr>
            <p:cNvSpPr txBox="1"/>
            <p:nvPr/>
          </p:nvSpPr>
          <p:spPr>
            <a:xfrm>
              <a:off x="9602002" y="2479242"/>
              <a:ext cx="3209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baseline="-25000" dirty="0"/>
                <a:t>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B4D76F5-1325-4B16-8180-BA01CEF6A6D2}"/>
              </a:ext>
            </a:extLst>
          </p:cNvPr>
          <p:cNvSpPr txBox="1"/>
          <p:nvPr/>
        </p:nvSpPr>
        <p:spPr>
          <a:xfrm>
            <a:off x="9068602" y="4850524"/>
            <a:ext cx="3209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baseline="-25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774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E86286-2656-42E8-BA4E-3D4E2277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EA1C0B-C651-4229-82A5-A5A9B3526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3×4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(3,0.2,0,0)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terms of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Therefore,</a:t>
                </a:r>
                <a:br>
                  <a:rPr lang="en-US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=6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+0.6 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320040" lvl="1" indent="0">
                  <a:buNone/>
                </a:pPr>
                <a:endParaRPr lang="en-US" b="1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EA1C0B-C651-4229-82A5-A5A9B3526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4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9BE49-CFB9-4CB5-A7EF-8105DAC0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B30-C9D7-4E09-9441-F95A227E797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881B-79F9-461D-85CC-D01ED6D1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Computing </a:t>
            </a:r>
            <a:r>
              <a:rPr lang="es-ES" dirty="0" err="1"/>
              <a:t>the</a:t>
            </a:r>
            <a:r>
              <a:rPr lang="es-ES" dirty="0"/>
              <a:t> SVD in Python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FDA37-85C9-4CA6-A546-0114BB539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Random</a:t>
            </a:r>
            <a:r>
              <a:rPr lang="es-ES" dirty="0"/>
              <a:t> </a:t>
            </a:r>
            <a:r>
              <a:rPr lang="es-ES" dirty="0" err="1"/>
              <a:t>matrix</a:t>
            </a:r>
            <a:endParaRPr lang="es-ES" dirty="0"/>
          </a:p>
          <a:p>
            <a:endParaRPr lang="es-ES" dirty="0"/>
          </a:p>
          <a:p>
            <a:r>
              <a:rPr lang="es-ES" dirty="0"/>
              <a:t>Full SVD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Economy</a:t>
            </a:r>
            <a:r>
              <a:rPr lang="es-ES" dirty="0"/>
              <a:t> SVD</a:t>
            </a:r>
          </a:p>
          <a:p>
            <a:endParaRPr lang="es-ES" dirty="0"/>
          </a:p>
          <a:p>
            <a:r>
              <a:rPr lang="es-ES" dirty="0" err="1"/>
              <a:t>Reconstruction</a:t>
            </a:r>
            <a:r>
              <a:rPr lang="es-ES" dirty="0"/>
              <a:t>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92D18-7A8E-4484-9C10-5A8CB717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F1407-AFFE-4AE8-AE32-B593AFFD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78" y="1539277"/>
            <a:ext cx="3690633" cy="597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8F233-6BAB-4015-809A-3432220F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778" y="2500389"/>
            <a:ext cx="3217856" cy="669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A2062-3F49-40D6-8FBE-35B098B44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45" y="2500389"/>
            <a:ext cx="2521450" cy="996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63D22-8AD6-4E94-B2DD-71EACFA77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605" y="3886723"/>
            <a:ext cx="2430958" cy="848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903230-085B-48E8-A400-BB9A7870F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777" y="3841384"/>
            <a:ext cx="5230557" cy="669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1E57E-2388-4698-8975-08B1C366B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7780" y="4851998"/>
            <a:ext cx="3427940" cy="6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4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High-Dimensional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data sets have very high dimension</a:t>
            </a:r>
          </a:p>
          <a:p>
            <a:r>
              <a:rPr lang="en-US" dirty="0"/>
              <a:t>Training can be difficult </a:t>
            </a:r>
          </a:p>
          <a:p>
            <a:pPr lvl="1"/>
            <a:r>
              <a:rPr lang="en-US" dirty="0"/>
              <a:t>Especially when number of samples is small</a:t>
            </a:r>
          </a:p>
          <a:p>
            <a:pPr lvl="1"/>
            <a:r>
              <a:rPr lang="en-US" dirty="0"/>
              <a:t>Classifier needs many parameters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5 Basics of EEG 101: Data Collection, Processing &amp; Analysis - iMotions">
            <a:extLst>
              <a:ext uri="{FF2B5EF4-FFF2-40B4-BE49-F238E27FC236}">
                <a16:creationId xmlns:a16="http://schemas.microsoft.com/office/drawing/2014/main" id="{28A2C121-46A7-4FE6-A8C6-1EFA9543E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19476" r="4268" b="9110"/>
          <a:stretch/>
        </p:blipFill>
        <p:spPr bwMode="auto">
          <a:xfrm>
            <a:off x="1368058" y="3233816"/>
            <a:ext cx="2835884" cy="15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CEC1E-5137-4EA1-8110-7159C05719C3}"/>
              </a:ext>
            </a:extLst>
          </p:cNvPr>
          <p:cNvSpPr txBox="1"/>
          <p:nvPr/>
        </p:nvSpPr>
        <p:spPr>
          <a:xfrm>
            <a:off x="1368058" y="4805917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EEG  </a:t>
            </a:r>
            <a:br>
              <a:rPr lang="es-ES" dirty="0"/>
            </a:br>
            <a:r>
              <a:rPr lang="es-ES" dirty="0"/>
              <a:t>Ex:  32 </a:t>
            </a:r>
            <a:r>
              <a:rPr lang="es-ES" dirty="0" err="1"/>
              <a:t>channels</a:t>
            </a:r>
            <a:r>
              <a:rPr lang="es-ES" dirty="0"/>
              <a:t> x 1 kHz x 10s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E735F-5DD3-4B9B-897F-C1C9EE2C7146}"/>
              </a:ext>
            </a:extLst>
          </p:cNvPr>
          <p:cNvSpPr txBox="1"/>
          <p:nvPr/>
        </p:nvSpPr>
        <p:spPr>
          <a:xfrm>
            <a:off x="6541850" y="4944416"/>
            <a:ext cx="439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 recognition with high-resolution images</a:t>
            </a:r>
          </a:p>
        </p:txBody>
      </p:sp>
      <p:pic>
        <p:nvPicPr>
          <p:cNvPr id="7" name="Picture 2" descr="Face recognition using PCA - File Exchange - MATLAB Central">
            <a:extLst>
              <a:ext uri="{FF2B5EF4-FFF2-40B4-BE49-F238E27FC236}">
                <a16:creationId xmlns:a16="http://schemas.microsoft.com/office/drawing/2014/main" id="{4A6E1D17-F662-47BC-962D-0BF893F4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50" y="3303410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the PCA via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acc>
                      <m:accPr>
                        <m:chr m:val="̃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/>
                  <a:t> = scaled data matrix with sample mean removed.</a:t>
                </a:r>
              </a:p>
              <a:p>
                <a:r>
                  <a:rPr lang="en-US" dirty="0"/>
                  <a:t>Take SVD: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Properties:  </a:t>
                </a:r>
              </a:p>
              <a:p>
                <a:pPr lvl="1"/>
                <a:r>
                  <a:rPr lang="en-US" dirty="0"/>
                  <a:t>Sample covariance matrix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acc>
                      <m:accPr>
                        <m:chr m:val="̃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s-E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s-E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s-E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s-ES" b="1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Eigenvalues of </a:t>
                </a:r>
                <a14:m>
                  <m:oMath xmlns:m="http://schemas.openxmlformats.org/officeDocument/2006/math">
                    <m:r>
                      <a:rPr lang="es-ES" b="1" i="0" smtClean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squared singular values of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PCs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columns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Coefficients are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s-ES" b="1" i="1" smtClean="0">
                        <a:latin typeface="Cambria Math" panose="02040503050406030204" pitchFamily="18" charset="0"/>
                      </a:rPr>
                      <m:t>𝑨𝑽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endParaRPr lang="en-US" b="1" i="1" dirty="0"/>
              </a:p>
              <a:p>
                <a:r>
                  <a:rPr lang="en-US" dirty="0"/>
                  <a:t>Hence, SVD provides PCs, eigenvalues coefficients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PCA representation.</a:t>
                </a:r>
              </a:p>
              <a:p>
                <a:pPr lvl="1"/>
                <a:endParaRPr lang="en-US" b="1" i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02C5-725D-434F-81DA-841DBE78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In-</a:t>
            </a:r>
            <a:r>
              <a:rPr lang="es-ES" dirty="0" err="1"/>
              <a:t>Class</a:t>
            </a:r>
            <a:r>
              <a:rPr lang="es-ES" dirty="0"/>
              <a:t> </a:t>
            </a:r>
            <a:r>
              <a:rPr lang="es-ES" dirty="0" err="1"/>
              <a:t>Exercise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BED30-523D-463D-8BC5-F20832B9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2521A-9FF3-4FBC-8E7B-5DCA0E6D2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30329"/>
            <a:ext cx="10439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2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  <a:p>
            <a:r>
              <a:rPr lang="en-US" dirty="0"/>
              <a:t>Principal components and directions of variance</a:t>
            </a:r>
          </a:p>
          <a:p>
            <a:r>
              <a:rPr lang="en-US" dirty="0"/>
              <a:t>Approximation with PCs</a:t>
            </a:r>
          </a:p>
          <a:p>
            <a:r>
              <a:rPr lang="en-US" dirty="0"/>
              <a:t>Computing PCs via the SVD</a:t>
            </a:r>
          </a:p>
          <a:p>
            <a:r>
              <a:rPr lang="en-US" dirty="0"/>
              <a:t>Face recognition using PCA in python</a:t>
            </a:r>
          </a:p>
          <a:p>
            <a:r>
              <a:rPr lang="en-US" dirty="0"/>
              <a:t>Training models from PCs</a:t>
            </a:r>
          </a:p>
          <a:p>
            <a:r>
              <a:rPr lang="en-US" dirty="0"/>
              <a:t>Low rank approximations and recommender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63691" y="3219553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2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459" y="1539277"/>
            <a:ext cx="5409221" cy="4329817"/>
          </a:xfrm>
        </p:spPr>
        <p:txBody>
          <a:bodyPr/>
          <a:lstStyle/>
          <a:p>
            <a:r>
              <a:rPr lang="en-US" dirty="0"/>
              <a:t>Face recognition challenges:</a:t>
            </a:r>
          </a:p>
          <a:p>
            <a:pPr lvl="1"/>
            <a:r>
              <a:rPr lang="en-US" dirty="0"/>
              <a:t>Face images can be high-dimensional</a:t>
            </a:r>
          </a:p>
          <a:p>
            <a:pPr lvl="1"/>
            <a:r>
              <a:rPr lang="en-US" dirty="0"/>
              <a:t>We will use 50 x 37 = 1850 pixels</a:t>
            </a:r>
          </a:p>
          <a:p>
            <a:r>
              <a:rPr lang="en-US" dirty="0"/>
              <a:t>Applying PCA:</a:t>
            </a:r>
          </a:p>
          <a:p>
            <a:pPr lvl="1"/>
            <a:r>
              <a:rPr lang="en-US" dirty="0"/>
              <a:t>Should be few degrees of freedom</a:t>
            </a:r>
          </a:p>
          <a:p>
            <a:pPr lvl="1"/>
            <a:r>
              <a:rPr lang="en-US" dirty="0"/>
              <a:t>Can transform to lower dimensional representations</a:t>
            </a:r>
          </a:p>
          <a:p>
            <a:r>
              <a:rPr lang="en-US" dirty="0"/>
              <a:t>Data Labelled Faces in the Wild project</a:t>
            </a:r>
          </a:p>
          <a:p>
            <a:pPr lvl="1"/>
            <a:r>
              <a:rPr lang="en-US" dirty="0">
                <a:hlinkClick r:id="rId2"/>
              </a:rPr>
              <a:t>http://vis-www.cs.umass.edu/lfw</a:t>
            </a:r>
            <a:endParaRPr lang="en-US" dirty="0"/>
          </a:p>
          <a:p>
            <a:pPr lvl="1"/>
            <a:r>
              <a:rPr lang="en-US" dirty="0"/>
              <a:t>Large collection of faces (13000 images)</a:t>
            </a:r>
          </a:p>
          <a:p>
            <a:pPr lvl="1"/>
            <a:r>
              <a:rPr lang="en-US" dirty="0"/>
              <a:t>Taken from web articles about 20 years 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1" y="4360063"/>
            <a:ext cx="4798851" cy="1684863"/>
          </a:xfrm>
          <a:prstGeom prst="rect">
            <a:avLst/>
          </a:prstGeom>
        </p:spPr>
      </p:pic>
      <p:pic>
        <p:nvPicPr>
          <p:cNvPr id="2050" name="Picture 2" descr="France plans to use facial recognition to let citizens access government  services | MIT Technology Review">
            <a:extLst>
              <a:ext uri="{FF2B5EF4-FFF2-40B4-BE49-F238E27FC236}">
                <a16:creationId xmlns:a16="http://schemas.microsoft.com/office/drawing/2014/main" id="{173FDA41-BC43-46ED-A639-3252E74EF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t="2449" r="19689" b="9660"/>
          <a:stretch/>
        </p:blipFill>
        <p:spPr bwMode="auto">
          <a:xfrm>
            <a:off x="1036320" y="1539277"/>
            <a:ext cx="2547258" cy="26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10058400" cy="1120033"/>
          </a:xfrm>
        </p:spPr>
        <p:txBody>
          <a:bodyPr>
            <a:normAutofit/>
          </a:bodyPr>
          <a:lstStyle/>
          <a:p>
            <a:r>
              <a:rPr lang="en-US" dirty="0"/>
              <a:t>Built-in routines to load data is </a:t>
            </a:r>
            <a:r>
              <a:rPr lang="en-US" dirty="0" err="1"/>
              <a:t>sciket</a:t>
            </a:r>
            <a:r>
              <a:rPr lang="en-US" dirty="0"/>
              <a:t>-learn</a:t>
            </a:r>
          </a:p>
          <a:p>
            <a:r>
              <a:rPr lang="en-US" dirty="0"/>
              <a:t>Can take several minutes the first time (Be patient)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19" y="2871773"/>
            <a:ext cx="9677400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497" y="1217609"/>
            <a:ext cx="5144987" cy="104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67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example faces</a:t>
            </a:r>
          </a:p>
          <a:p>
            <a:r>
              <a:rPr lang="en-US" dirty="0"/>
              <a:t>You may be too young to remember them all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84" y="2873036"/>
            <a:ext cx="6200289" cy="199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906" y="2194151"/>
            <a:ext cx="42957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09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B0A2A94-26F6-4CEE-9E1D-D1967394A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896404"/>
            <a:ext cx="4206741" cy="1586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55" y="1576600"/>
            <a:ext cx="4829524" cy="4329817"/>
          </a:xfrm>
        </p:spPr>
        <p:txBody>
          <a:bodyPr/>
          <a:lstStyle/>
          <a:p>
            <a:r>
              <a:rPr lang="en-US" dirty="0"/>
              <a:t>Manually compute the PCs with SVD</a:t>
            </a:r>
          </a:p>
          <a:p>
            <a:pPr lvl="1"/>
            <a:r>
              <a:rPr lang="en-US" dirty="0"/>
              <a:t>Remove the mean</a:t>
            </a:r>
          </a:p>
          <a:p>
            <a:pPr lvl="1"/>
            <a:r>
              <a:rPr lang="en-US" dirty="0"/>
              <a:t>Use broadcasting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Compute the SVD</a:t>
            </a:r>
          </a:p>
          <a:p>
            <a:pPr lvl="1"/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sklearn</a:t>
            </a:r>
            <a:r>
              <a:rPr lang="en-US" dirty="0"/>
              <a:t> </a:t>
            </a:r>
            <a:r>
              <a:rPr lang="en-US" dirty="0" err="1"/>
              <a:t>builtin</a:t>
            </a:r>
            <a:r>
              <a:rPr lang="en-US" dirty="0"/>
              <a:t> PCA function</a:t>
            </a:r>
          </a:p>
          <a:p>
            <a:pPr lvl="1"/>
            <a:r>
              <a:rPr lang="en-US" dirty="0"/>
              <a:t>Construct a PCA object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Call fit:  Computes mean and PC components</a:t>
            </a:r>
          </a:p>
          <a:p>
            <a:pPr lvl="1"/>
            <a:r>
              <a:rPr lang="en-US" dirty="0"/>
              <a:t>Stores values internally in the pca class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46</a:t>
            </a:fld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383611" y="4828939"/>
            <a:ext cx="4206115" cy="500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endCxn id="6" idx="3"/>
          </p:cNvCxnSpPr>
          <p:nvPr/>
        </p:nvCxnSpPr>
        <p:spPr>
          <a:xfrm flipH="1">
            <a:off x="6035674" y="3008298"/>
            <a:ext cx="554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4D6A1D8-BA4A-4B14-90FF-FA4569CE4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23" y="2765295"/>
            <a:ext cx="4957251" cy="486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D034E-2137-433F-8378-996D2D816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576600"/>
            <a:ext cx="3306256" cy="123984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29AF64-08CC-434B-8806-45BE72F915BD}"/>
              </a:ext>
            </a:extLst>
          </p:cNvPr>
          <p:cNvCxnSpPr>
            <a:cxnSpLocks/>
          </p:cNvCxnSpPr>
          <p:nvPr/>
        </p:nvCxnSpPr>
        <p:spPr>
          <a:xfrm flipH="1">
            <a:off x="4062210" y="4278536"/>
            <a:ext cx="2596788" cy="405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68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</a:t>
            </a:r>
            <a:r>
              <a:rPr lang="en-US" dirty="0" err="1"/>
              <a:t>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3864" y="1539277"/>
            <a:ext cx="4041816" cy="4329817"/>
          </a:xfrm>
        </p:spPr>
        <p:txBody>
          <a:bodyPr/>
          <a:lstStyle/>
          <a:p>
            <a:r>
              <a:rPr lang="en-US" dirty="0"/>
              <a:t>Most variance explained in about 400 components</a:t>
            </a:r>
          </a:p>
          <a:p>
            <a:r>
              <a:rPr lang="en-US" dirty="0"/>
              <a:t>Some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418" y="3501427"/>
            <a:ext cx="4985292" cy="2231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88" y="1539277"/>
            <a:ext cx="59436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208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6E3BBB-E551-4415-A569-D6664E6A0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5" y="2245460"/>
            <a:ext cx="4724400" cy="3409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116" y="3125873"/>
            <a:ext cx="4410931" cy="2179158"/>
          </a:xfrm>
        </p:spPr>
        <p:txBody>
          <a:bodyPr>
            <a:normAutofit/>
          </a:bodyPr>
          <a:lstStyle/>
          <a:p>
            <a:r>
              <a:rPr lang="en-US" dirty="0"/>
              <a:t>Reconstruction using </a:t>
            </a:r>
            <a:r>
              <a:rPr lang="en-US" dirty="0" err="1"/>
              <a:t>sklearn</a:t>
            </a:r>
            <a:r>
              <a:rPr lang="en-US" dirty="0"/>
              <a:t>  method</a:t>
            </a:r>
          </a:p>
          <a:p>
            <a:pPr lvl="1"/>
            <a:r>
              <a:rPr lang="en-US" dirty="0"/>
              <a:t>Uses the </a:t>
            </a:r>
            <a:r>
              <a:rPr lang="en-US" dirty="0" err="1"/>
              <a:t>inverse_transform</a:t>
            </a:r>
            <a:r>
              <a:rPr lang="en-US" dirty="0"/>
              <a:t> method</a:t>
            </a:r>
          </a:p>
          <a:p>
            <a:endParaRPr lang="en-US" dirty="0"/>
          </a:p>
          <a:p>
            <a:r>
              <a:rPr lang="en-US" dirty="0"/>
              <a:t>Reconstruction using SVD</a:t>
            </a:r>
          </a:p>
          <a:p>
            <a:pPr lvl="1"/>
            <a:r>
              <a:rPr lang="en-US" dirty="0"/>
              <a:t>Note use of broadcasting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48</a:t>
            </a:fld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5614007" y="4217584"/>
            <a:ext cx="1312109" cy="28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4301897" y="3429000"/>
            <a:ext cx="2624219" cy="37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2EF5B1D-18E3-4626-A180-5F522EC1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5" y="1629761"/>
            <a:ext cx="48482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39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the Approximations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608" y="1680626"/>
            <a:ext cx="8959720" cy="39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2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503A-67B9-4AF5-BE7E-910966B1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with High-Dimensions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8093-945B-43A8-8791-B902663F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24" y="1539277"/>
            <a:ext cx="9868055" cy="4329817"/>
          </a:xfrm>
        </p:spPr>
        <p:txBody>
          <a:bodyPr/>
          <a:lstStyle/>
          <a:p>
            <a:r>
              <a:rPr lang="en-US" dirty="0"/>
              <a:t>Consider face recognition</a:t>
            </a:r>
          </a:p>
          <a:p>
            <a:r>
              <a:rPr lang="en-US" dirty="0"/>
              <a:t>Input is high-dimensional</a:t>
            </a:r>
          </a:p>
          <a:p>
            <a:pPr lvl="1"/>
            <a:r>
              <a:rPr lang="en-US" dirty="0"/>
              <a:t>Esp. for high resolution image</a:t>
            </a:r>
          </a:p>
          <a:p>
            <a:r>
              <a:rPr lang="en-US" dirty="0"/>
              <a:t>Resulting classifier:</a:t>
            </a:r>
          </a:p>
          <a:p>
            <a:pPr lvl="1"/>
            <a:r>
              <a:rPr lang="en-US" dirty="0"/>
              <a:t>Requires many parameters</a:t>
            </a:r>
          </a:p>
          <a:p>
            <a:pPr lvl="1"/>
            <a:r>
              <a:rPr lang="en-US" dirty="0"/>
              <a:t>Difficult to train</a:t>
            </a:r>
          </a:p>
          <a:p>
            <a:pPr lvl="1"/>
            <a:r>
              <a:rPr lang="en-US" dirty="0"/>
              <a:t>Needs many samples</a:t>
            </a:r>
          </a:p>
          <a:p>
            <a:pPr lvl="1"/>
            <a:r>
              <a:rPr lang="en-US" dirty="0"/>
              <a:t>Computationally complex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4764B-B040-4840-9EE8-62D20D46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66BB2E-2C51-45E8-B534-A1517DB7EF44}"/>
              </a:ext>
            </a:extLst>
          </p:cNvPr>
          <p:cNvGrpSpPr/>
          <p:nvPr/>
        </p:nvGrpSpPr>
        <p:grpSpPr>
          <a:xfrm>
            <a:off x="6274475" y="2324900"/>
            <a:ext cx="4762837" cy="1443368"/>
            <a:chOff x="6274475" y="2324900"/>
            <a:chExt cx="4762837" cy="14433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473C52-6499-4952-9565-33DE9783B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324" r="76684"/>
            <a:stretch/>
          </p:blipFill>
          <p:spPr>
            <a:xfrm>
              <a:off x="6274475" y="2691952"/>
              <a:ext cx="764488" cy="9473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9CE9EC-8235-4451-86D5-FFE3EABA841D}"/>
                </a:ext>
              </a:extLst>
            </p:cNvPr>
            <p:cNvSpPr/>
            <p:nvPr/>
          </p:nvSpPr>
          <p:spPr>
            <a:xfrm>
              <a:off x="8281392" y="2714687"/>
              <a:ext cx="914400" cy="10535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A6BA35-A772-483D-A4B0-14F3DF215197}"/>
                </a:ext>
              </a:extLst>
            </p:cNvPr>
            <p:cNvSpPr txBox="1"/>
            <p:nvPr/>
          </p:nvSpPr>
          <p:spPr>
            <a:xfrm>
              <a:off x="8267333" y="2324900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Classifier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2A82CA-A7B2-47D0-9790-330B0659911B}"/>
                </a:ext>
              </a:extLst>
            </p:cNvPr>
            <p:cNvSpPr txBox="1"/>
            <p:nvPr/>
          </p:nvSpPr>
          <p:spPr>
            <a:xfrm>
              <a:off x="10307945" y="2795068"/>
              <a:ext cx="7293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Colin </a:t>
              </a:r>
              <a:br>
                <a:rPr lang="en-US" sz="1600" i="1" dirty="0"/>
              </a:br>
              <a:r>
                <a:rPr lang="en-US" sz="1600" i="1" dirty="0"/>
                <a:t>Powell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02E052C-3508-4F0D-83FD-EF1B4EA71087}"/>
                </a:ext>
              </a:extLst>
            </p:cNvPr>
            <p:cNvSpPr/>
            <p:nvPr/>
          </p:nvSpPr>
          <p:spPr>
            <a:xfrm>
              <a:off x="7136259" y="3025799"/>
              <a:ext cx="978408" cy="261528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4E8689FC-AF6D-4D46-8D76-7D45BFB54482}"/>
                </a:ext>
              </a:extLst>
            </p:cNvPr>
            <p:cNvSpPr/>
            <p:nvPr/>
          </p:nvSpPr>
          <p:spPr>
            <a:xfrm>
              <a:off x="9287847" y="2987470"/>
              <a:ext cx="978408" cy="26152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DC877C-841B-4B2C-A62D-98BFDCEC93F8}"/>
                </a:ext>
              </a:extLst>
            </p:cNvPr>
            <p:cNvSpPr txBox="1"/>
            <p:nvPr/>
          </p:nvSpPr>
          <p:spPr>
            <a:xfrm>
              <a:off x="6376385" y="2346328"/>
              <a:ext cx="560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Face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D3CB918-FD58-4811-B940-1EA713EF3359}"/>
              </a:ext>
            </a:extLst>
          </p:cNvPr>
          <p:cNvSpPr txBox="1"/>
          <p:nvPr/>
        </p:nvSpPr>
        <p:spPr>
          <a:xfrm>
            <a:off x="6176118" y="3768268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High-dim </a:t>
            </a:r>
            <a:br>
              <a:rPr lang="en-US" sz="1600" dirty="0"/>
            </a:br>
            <a:r>
              <a:rPr lang="en-US" sz="1600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058820-7894-4A37-A109-5C18B3E24A79}"/>
              </a:ext>
            </a:extLst>
          </p:cNvPr>
          <p:cNvSpPr txBox="1"/>
          <p:nvPr/>
        </p:nvSpPr>
        <p:spPr>
          <a:xfrm>
            <a:off x="8114667" y="3768268"/>
            <a:ext cx="1474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Complex,</a:t>
            </a:r>
            <a:br>
              <a:rPr lang="en-US" sz="1600" dirty="0"/>
            </a:br>
            <a:r>
              <a:rPr lang="en-US" sz="1600" dirty="0"/>
              <a:t>difficult to train</a:t>
            </a:r>
          </a:p>
        </p:txBody>
      </p:sp>
    </p:spTree>
    <p:extLst>
      <p:ext uri="{BB962C8B-B14F-4D97-AF65-F5344CB8AC3E}">
        <p14:creationId xmlns:p14="http://schemas.microsoft.com/office/powerpoint/2010/main" val="2835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the PCs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10058400" cy="767695"/>
          </a:xfrm>
        </p:spPr>
        <p:txBody>
          <a:bodyPr/>
          <a:lstStyle/>
          <a:p>
            <a:r>
              <a:rPr lang="en-US" dirty="0"/>
              <a:t>The PCs can be plotted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92" y="2655239"/>
            <a:ext cx="86582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02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State-of-the-Art:  Auto-Encoders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PCA is a simple example of an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autoencoder</a:t>
            </a:r>
            <a:endParaRPr lang="en-US" dirty="0"/>
          </a:p>
          <a:p>
            <a:r>
              <a:rPr lang="en-US" dirty="0"/>
              <a:t>Tries to find low-dim representation</a:t>
            </a:r>
          </a:p>
          <a:p>
            <a:r>
              <a:rPr lang="en-US" dirty="0"/>
              <a:t>Restricted to linear transforms</a:t>
            </a:r>
          </a:p>
          <a:p>
            <a:r>
              <a:rPr lang="en-US" dirty="0"/>
              <a:t>Not very good for images and complex data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59311" y="4144160"/>
            <a:ext cx="302003" cy="318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62726" y="4625068"/>
                <a:ext cx="10951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High-dim </a:t>
                </a:r>
                <a:br>
                  <a:rPr lang="en-US" dirty="0"/>
                </a:br>
                <a:r>
                  <a:rPr lang="en-US" dirty="0"/>
                  <a:t>object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726" y="4625068"/>
                <a:ext cx="1095172" cy="923330"/>
              </a:xfrm>
              <a:prstGeom prst="rect">
                <a:avLst/>
              </a:prstGeom>
              <a:blipFill>
                <a:blip r:embed="rId2"/>
                <a:stretch>
                  <a:fillRect l="-4444" r="-388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160628" y="4144160"/>
            <a:ext cx="302003" cy="31878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30628" y="4144158"/>
            <a:ext cx="302003" cy="318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25325" y="4625068"/>
                <a:ext cx="15726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Low-dim </a:t>
                </a:r>
                <a:br>
                  <a:rPr lang="en-US" dirty="0"/>
                </a:br>
                <a:r>
                  <a:rPr lang="en-US" dirty="0"/>
                  <a:t>representation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25" y="4625068"/>
                <a:ext cx="1572610" cy="923330"/>
              </a:xfrm>
              <a:prstGeom prst="rect">
                <a:avLst/>
              </a:prstGeom>
              <a:blipFill>
                <a:blip r:embed="rId3"/>
                <a:stretch>
                  <a:fillRect l="-3101" r="-348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9586" y="4625068"/>
                <a:ext cx="15840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Approximation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86" y="4625068"/>
                <a:ext cx="1584088" cy="646331"/>
              </a:xfrm>
              <a:prstGeom prst="rect">
                <a:avLst/>
              </a:prstGeom>
              <a:blipFill>
                <a:blip r:embed="rId4"/>
                <a:stretch>
                  <a:fillRect l="-2692" t="-3774" r="-307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5" idx="6"/>
            <a:endCxn id="7" idx="2"/>
          </p:cNvCxnSpPr>
          <p:nvPr/>
        </p:nvCxnSpPr>
        <p:spPr>
          <a:xfrm>
            <a:off x="2961314" y="4303551"/>
            <a:ext cx="2199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2"/>
          </p:cNvCxnSpPr>
          <p:nvPr/>
        </p:nvCxnSpPr>
        <p:spPr>
          <a:xfrm>
            <a:off x="5462631" y="4303548"/>
            <a:ext cx="23679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65532" y="3827988"/>
                <a:ext cx="1089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532" y="3827988"/>
                <a:ext cx="108997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02268" y="3846835"/>
                <a:ext cx="1357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68" y="3846835"/>
                <a:ext cx="1357674" cy="369332"/>
              </a:xfrm>
              <a:prstGeom prst="rect">
                <a:avLst/>
              </a:prstGeom>
              <a:blipFill>
                <a:blip r:embed="rId6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4980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Auto-Encoders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10058400" cy="2500877"/>
          </a:xfrm>
        </p:spPr>
        <p:txBody>
          <a:bodyPr/>
          <a:lstStyle/>
          <a:p>
            <a:r>
              <a:rPr lang="en-US" dirty="0"/>
              <a:t>Can use deep networks for learning complex latent representations and their inverses</a:t>
            </a:r>
          </a:p>
          <a:p>
            <a:pPr lvl="1"/>
            <a:r>
              <a:rPr lang="en-US" dirty="0">
                <a:hlinkClick r:id="rId2"/>
              </a:rPr>
              <a:t>http://www.cc.gatech.edu/~hays/7476/projects/Avery_Wenchen/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https://swarbrickjones.wordpress.com/2016/01/13/enhancing-images-using-deep-convolutional-generative-adversarial-networks-dcgans/</a:t>
            </a:r>
            <a:r>
              <a:rPr lang="en-US" dirty="0"/>
              <a:t>   (Code in </a:t>
            </a:r>
            <a:r>
              <a:rPr lang="en-US" dirty="0" err="1"/>
              <a:t>Theano</a:t>
            </a:r>
            <a:r>
              <a:rPr lang="en-US" dirty="0"/>
              <a:t> not </a:t>
            </a:r>
            <a:r>
              <a:rPr lang="en-US" dirty="0" err="1"/>
              <a:t>tensorflow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31" y="2909823"/>
            <a:ext cx="85629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8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  <a:p>
            <a:r>
              <a:rPr lang="en-US" dirty="0"/>
              <a:t>Principal components and directions of variance</a:t>
            </a:r>
          </a:p>
          <a:p>
            <a:r>
              <a:rPr lang="en-US" dirty="0"/>
              <a:t>Approximation with PCs</a:t>
            </a:r>
          </a:p>
          <a:p>
            <a:r>
              <a:rPr lang="en-US" dirty="0"/>
              <a:t>Computing PCs via the SVD</a:t>
            </a:r>
          </a:p>
          <a:p>
            <a:r>
              <a:rPr lang="en-US" dirty="0"/>
              <a:t>Face example in python</a:t>
            </a:r>
          </a:p>
          <a:p>
            <a:r>
              <a:rPr lang="en-US" dirty="0"/>
              <a:t>Training models from PCs</a:t>
            </a:r>
          </a:p>
          <a:p>
            <a:r>
              <a:rPr lang="en-US" dirty="0"/>
              <a:t>Low rank approximations and recommender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33211" y="3704185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95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083A-2F05-4190-A2B6-BCB7C87A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Using PCs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EA77B7-1CDF-42BE-882C-86BDE9AC9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1732" y="4332265"/>
                <a:ext cx="10058400" cy="148941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Many problems:  Dimensionality of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too large</a:t>
                </a:r>
              </a:p>
              <a:p>
                <a:pPr lvl="1"/>
                <a:r>
                  <a:rPr lang="en-US" dirty="0"/>
                  <a:t>Classifier in original space will have too many parameters</a:t>
                </a:r>
              </a:p>
              <a:p>
                <a:r>
                  <a:rPr lang="en-US" dirty="0"/>
                  <a:t>Key idea: </a:t>
                </a:r>
              </a:p>
              <a:p>
                <a:pPr lvl="1"/>
                <a:r>
                  <a:rPr lang="en-US" dirty="0"/>
                  <a:t>Learn a dimension reducing transform via PCA: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Train classifier on low-dim transform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EA77B7-1CDF-42BE-882C-86BDE9AC9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1732" y="4332265"/>
                <a:ext cx="10058400" cy="1489415"/>
              </a:xfrm>
              <a:blipFill>
                <a:blip r:embed="rId2"/>
                <a:stretch>
                  <a:fillRect l="-1333" t="-6967" b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C9B99-6869-4A7B-B730-0A56B122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18D95-4F99-49EA-81D6-415D8AADE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749" y="1759626"/>
            <a:ext cx="1013270" cy="1347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F35214-F864-446D-AE21-98187B996026}"/>
                  </a:ext>
                </a:extLst>
              </p:cNvPr>
              <p:cNvSpPr txBox="1"/>
              <p:nvPr/>
            </p:nvSpPr>
            <p:spPr>
              <a:xfrm>
                <a:off x="1701749" y="3162518"/>
                <a:ext cx="107651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Original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High-dim</a:t>
                </a:r>
                <a:br>
                  <a:rPr lang="en-US" sz="1600" dirty="0"/>
                </a:br>
                <a:r>
                  <a:rPr lang="en-US" sz="1600" dirty="0"/>
                  <a:t>(e.g. 1850)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F35214-F864-446D-AE21-98187B996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749" y="3162518"/>
                <a:ext cx="1076513" cy="830997"/>
              </a:xfrm>
              <a:prstGeom prst="rect">
                <a:avLst/>
              </a:prstGeom>
              <a:blipFill>
                <a:blip r:embed="rId4"/>
                <a:stretch>
                  <a:fillRect l="-2825" t="-2206" r="-226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F64BB44-DC89-4F14-9924-01CEFD3F55F5}"/>
              </a:ext>
            </a:extLst>
          </p:cNvPr>
          <p:cNvSpPr/>
          <p:nvPr/>
        </p:nvSpPr>
        <p:spPr>
          <a:xfrm>
            <a:off x="3508475" y="1976142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D29E08-2BCB-46E8-9FB3-A858E8AC8E70}"/>
              </a:ext>
            </a:extLst>
          </p:cNvPr>
          <p:cNvSpPr/>
          <p:nvPr/>
        </p:nvSpPr>
        <p:spPr>
          <a:xfrm>
            <a:off x="5459195" y="2152926"/>
            <a:ext cx="12192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76719C-03DE-41E0-8D93-1BAB1DB5B821}"/>
                  </a:ext>
                </a:extLst>
              </p:cNvPr>
              <p:cNvSpPr txBox="1"/>
              <p:nvPr/>
            </p:nvSpPr>
            <p:spPr>
              <a:xfrm>
                <a:off x="5014701" y="2738262"/>
                <a:ext cx="9707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Low-dim</a:t>
                </a:r>
                <a:br>
                  <a:rPr lang="en-US" sz="1600" dirty="0"/>
                </a:br>
                <a:r>
                  <a:rPr lang="en-US" sz="1600" dirty="0"/>
                  <a:t>(e.g. ~50)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76719C-03DE-41E0-8D93-1BAB1DB5B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701" y="2738262"/>
                <a:ext cx="970715" cy="830997"/>
              </a:xfrm>
              <a:prstGeom prst="rect">
                <a:avLst/>
              </a:prstGeom>
              <a:blipFill>
                <a:blip r:embed="rId5"/>
                <a:stretch>
                  <a:fillRect l="-3774" r="-1887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410892-CF72-478A-A3D2-B12C5CCCB9CE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2715019" y="2433342"/>
            <a:ext cx="7934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042E51-C10C-4880-AA2C-C17F47864EC1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422875" y="2433342"/>
            <a:ext cx="1036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5AC399-F158-4C98-9B71-4EA42706DE35}"/>
              </a:ext>
            </a:extLst>
          </p:cNvPr>
          <p:cNvSpPr txBox="1"/>
          <p:nvPr/>
        </p:nvSpPr>
        <p:spPr>
          <a:xfrm>
            <a:off x="3427419" y="3001591"/>
            <a:ext cx="107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PCA transform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3A3A00-EB5C-42D0-AD21-E4B44E5FAFF4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>
            <a:off x="5581115" y="2433342"/>
            <a:ext cx="1298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6546310-612E-4423-8767-67113F1245E7}"/>
              </a:ext>
            </a:extLst>
          </p:cNvPr>
          <p:cNvSpPr/>
          <p:nvPr/>
        </p:nvSpPr>
        <p:spPr>
          <a:xfrm>
            <a:off x="6879563" y="1976142"/>
            <a:ext cx="914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DE86D6-D2C1-44E8-ADD0-D90C3A998803}"/>
              </a:ext>
            </a:extLst>
          </p:cNvPr>
          <p:cNvSpPr txBox="1"/>
          <p:nvPr/>
        </p:nvSpPr>
        <p:spPr>
          <a:xfrm>
            <a:off x="6798507" y="2984484"/>
            <a:ext cx="1076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Classifier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DF1EBA-463A-450F-BD74-499AD7AC9FA5}"/>
              </a:ext>
            </a:extLst>
          </p:cNvPr>
          <p:cNvCxnSpPr>
            <a:cxnSpLocks/>
          </p:cNvCxnSpPr>
          <p:nvPr/>
        </p:nvCxnSpPr>
        <p:spPr>
          <a:xfrm>
            <a:off x="7793963" y="2457707"/>
            <a:ext cx="1298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1F2BAE7-FF28-4DB4-94A1-410A745D7EED}"/>
                  </a:ext>
                </a:extLst>
              </p:cNvPr>
              <p:cNvSpPr/>
              <p:nvPr/>
            </p:nvSpPr>
            <p:spPr>
              <a:xfrm>
                <a:off x="9163228" y="2256782"/>
                <a:ext cx="1126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1F2BAE7-FF28-4DB4-94A1-410A745D7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228" y="2256782"/>
                <a:ext cx="1126334" cy="369332"/>
              </a:xfrm>
              <a:prstGeom prst="rect">
                <a:avLst/>
              </a:prstGeom>
              <a:blipFill>
                <a:blip r:embed="rId6"/>
                <a:stretch>
                  <a:fillRect t="-655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B0297E5-1285-4030-999A-21B03FFA5893}"/>
              </a:ext>
            </a:extLst>
          </p:cNvPr>
          <p:cNvSpPr txBox="1"/>
          <p:nvPr/>
        </p:nvSpPr>
        <p:spPr>
          <a:xfrm>
            <a:off x="8960480" y="2738262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“George Bush”</a:t>
            </a:r>
          </a:p>
        </p:txBody>
      </p:sp>
    </p:spTree>
    <p:extLst>
      <p:ext uri="{BB962C8B-B14F-4D97-AF65-F5344CB8AC3E}">
        <p14:creationId xmlns:p14="http://schemas.microsoft.com/office/powerpoint/2010/main" val="34100524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E4C6-67AA-488B-8AAC-63BEB1AE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Would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6C85A-8C5B-408D-B4AF-A757AD023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228" y="1539277"/>
            <a:ext cx="4830451" cy="4329817"/>
          </a:xfrm>
        </p:spPr>
        <p:txBody>
          <a:bodyPr/>
          <a:lstStyle/>
          <a:p>
            <a:r>
              <a:rPr lang="en-US" dirty="0"/>
              <a:t>PCA works if:</a:t>
            </a:r>
            <a:br>
              <a:rPr lang="en-US" dirty="0"/>
            </a:br>
            <a:r>
              <a:rPr lang="en-US" dirty="0"/>
              <a:t>classes are separable in transformed domain</a:t>
            </a:r>
          </a:p>
          <a:p>
            <a:endParaRPr lang="en-US" dirty="0"/>
          </a:p>
          <a:p>
            <a:r>
              <a:rPr lang="en-US" dirty="0"/>
              <a:t>Example to right:</a:t>
            </a:r>
          </a:p>
          <a:p>
            <a:pPr lvl="1"/>
            <a:r>
              <a:rPr lang="en-US" dirty="0"/>
              <a:t>MNIST digits plotted in two PCs</a:t>
            </a:r>
          </a:p>
          <a:p>
            <a:pPr lvl="1"/>
            <a:r>
              <a:rPr lang="en-US" dirty="0"/>
              <a:t>Can mostly separate the </a:t>
            </a:r>
            <a:r>
              <a:rPr lang="en-US" dirty="0" err="1"/>
              <a:t>classses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7AD56-5CD8-417F-AA2C-ABD03739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55</a:t>
            </a:fld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EC4B328-14E7-4B0E-BF75-CA0947EF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0" y="1883326"/>
            <a:ext cx="5894479" cy="29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33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1473-1DF4-4784-979A-80859C1F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F3C5F-3673-4F06-85EE-AF5FF0F082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Split data in training and test: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Fit PCA transform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 not include test data in PCA fit!</a:t>
                </a:r>
              </a:p>
              <a:p>
                <a:pPr lvl="1"/>
                <a:r>
                  <a:rPr lang="en-US" dirty="0"/>
                  <a:t>Many students make this mistake.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Transform</a:t>
                </a:r>
                <a:r>
                  <a:rPr lang="en-US" dirty="0"/>
                  <a:t> training and test: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𝑡𝑠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Fit classifier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transformed training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Predict</a:t>
                </a:r>
                <a:r>
                  <a:rPr lang="en-US" dirty="0"/>
                  <a:t> classifier on transformed test 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Score</a:t>
                </a:r>
                <a:r>
                  <a:rPr lang="en-US" dirty="0"/>
                  <a:t> error rate / MSE on test data: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#{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F3C5F-3673-4F06-85EE-AF5FF0F082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4A95-9660-45E3-9F14-6AAD427A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21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1473-1DF4-4784-979A-80859C1F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F3C5F-3673-4F06-85EE-AF5FF0F082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find number of PCs and other parameters use cross-validation</a:t>
                </a:r>
              </a:p>
              <a:p>
                <a:r>
                  <a:rPr lang="en-US" dirty="0"/>
                  <a:t>Split data in training and test: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each set of parameters: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Fit PCA transform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numPCs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Transform</a:t>
                </a:r>
                <a:r>
                  <a:rPr lang="en-US" dirty="0"/>
                  <a:t> training and test: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𝑡𝑠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Fit classifier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transformed training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Predict</a:t>
                </a:r>
                <a:r>
                  <a:rPr lang="en-US" dirty="0"/>
                  <a:t> classifier on transformed test 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Score</a:t>
                </a:r>
                <a:r>
                  <a:rPr lang="en-US" dirty="0"/>
                  <a:t> (e.g. error rate / MSE) on test data: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#{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Select the parameters with lowest score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F3C5F-3673-4F06-85EE-AF5FF0F082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4A95-9660-45E3-9F14-6AAD427A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151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259EC1-60CB-49E1-AD2C-5A2955285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344719"/>
            <a:ext cx="4848225" cy="4524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AB3434-3871-48D0-B245-D2A7B848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SVM classification with PCAs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BED94-07CF-4B64-89C3-BA34313A1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539277"/>
            <a:ext cx="4956048" cy="4329817"/>
          </a:xfrm>
        </p:spPr>
        <p:txBody>
          <a:bodyPr/>
          <a:lstStyle/>
          <a:p>
            <a:r>
              <a:rPr lang="en-US" dirty="0"/>
              <a:t>Parameters to search</a:t>
            </a:r>
          </a:p>
          <a:p>
            <a:pPr lvl="1"/>
            <a:r>
              <a:rPr lang="en-US" dirty="0"/>
              <a:t>Number of PCs and gamma</a:t>
            </a:r>
          </a:p>
          <a:p>
            <a:pPr lvl="1"/>
            <a:endParaRPr lang="en-US" dirty="0"/>
          </a:p>
          <a:p>
            <a:r>
              <a:rPr lang="en-US" dirty="0"/>
              <a:t>Fit on the training data.  </a:t>
            </a:r>
          </a:p>
          <a:p>
            <a:pPr lvl="1"/>
            <a:r>
              <a:rPr lang="en-US" dirty="0"/>
              <a:t>This is in the loop! </a:t>
            </a:r>
          </a:p>
          <a:p>
            <a:r>
              <a:rPr lang="en-US" dirty="0"/>
              <a:t>Transform the data</a:t>
            </a:r>
          </a:p>
          <a:p>
            <a:endParaRPr lang="en-US" dirty="0"/>
          </a:p>
          <a:p>
            <a:r>
              <a:rPr lang="en-US" dirty="0"/>
              <a:t>Fit classifier on transformed training data</a:t>
            </a:r>
          </a:p>
          <a:p>
            <a:r>
              <a:rPr lang="en-US" dirty="0"/>
              <a:t>Test on the transformed test data</a:t>
            </a:r>
          </a:p>
          <a:p>
            <a:r>
              <a:rPr lang="en-US" dirty="0"/>
              <a:t>Score on test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2A276-2170-42A1-BDCD-F11CCD47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58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332A37-39A9-4BB1-8C8E-48BDE00952A0}"/>
              </a:ext>
            </a:extLst>
          </p:cNvPr>
          <p:cNvCxnSpPr/>
          <p:nvPr/>
        </p:nvCxnSpPr>
        <p:spPr>
          <a:xfrm flipH="1">
            <a:off x="3346704" y="1676400"/>
            <a:ext cx="31638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4BE428-7383-41F1-BD73-238ADBA741BF}"/>
              </a:ext>
            </a:extLst>
          </p:cNvPr>
          <p:cNvCxnSpPr/>
          <p:nvPr/>
        </p:nvCxnSpPr>
        <p:spPr>
          <a:xfrm flipH="1">
            <a:off x="5871808" y="2841441"/>
            <a:ext cx="638720" cy="128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024480-88C6-4398-997A-62E7649E7451}"/>
              </a:ext>
            </a:extLst>
          </p:cNvPr>
          <p:cNvCxnSpPr>
            <a:cxnSpLocks/>
          </p:cNvCxnSpPr>
          <p:nvPr/>
        </p:nvCxnSpPr>
        <p:spPr>
          <a:xfrm flipH="1">
            <a:off x="3255264" y="3529584"/>
            <a:ext cx="3297936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2EEB85-B52B-499B-B8AB-EB15DE19A675}"/>
              </a:ext>
            </a:extLst>
          </p:cNvPr>
          <p:cNvCxnSpPr/>
          <p:nvPr/>
        </p:nvCxnSpPr>
        <p:spPr>
          <a:xfrm flipH="1">
            <a:off x="4620768" y="4468368"/>
            <a:ext cx="1932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1ECB43-5338-4578-8D6A-6F6376710244}"/>
              </a:ext>
            </a:extLst>
          </p:cNvPr>
          <p:cNvCxnSpPr/>
          <p:nvPr/>
        </p:nvCxnSpPr>
        <p:spPr>
          <a:xfrm flipH="1">
            <a:off x="3438144" y="4931664"/>
            <a:ext cx="3072384" cy="85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FB72C2-190A-458D-A737-11CB7F1C4638}"/>
              </a:ext>
            </a:extLst>
          </p:cNvPr>
          <p:cNvCxnSpPr/>
          <p:nvPr/>
        </p:nvCxnSpPr>
        <p:spPr>
          <a:xfrm flipH="1">
            <a:off x="4748784" y="5401056"/>
            <a:ext cx="1761744" cy="11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0299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D9C-C3A4-4BE5-B935-7A97BEE4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Parameter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6B44E-AF0C-4E04-8801-75FB722E4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4602480" cy="3721571"/>
              </a:xfrm>
            </p:spPr>
            <p:txBody>
              <a:bodyPr/>
              <a:lstStyle/>
              <a:p>
                <a:r>
                  <a:rPr lang="en-US" dirty="0"/>
                  <a:t>Search over:</a:t>
                </a:r>
              </a:p>
              <a:p>
                <a:pPr lvl="1"/>
                <a:r>
                  <a:rPr lang="en-US" dirty="0"/>
                  <a:t>Number of PCs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25,50,75,100,200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∈{0.001,0.004, 0.01, 0.1}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Plotted is the test accuracy</a:t>
                </a:r>
              </a:p>
              <a:p>
                <a:endParaRPr lang="en-US" dirty="0"/>
              </a:p>
              <a:p>
                <a:r>
                  <a:rPr lang="en-US" dirty="0"/>
                  <a:t>Best test accuracy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≈85%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6B44E-AF0C-4E04-8801-75FB722E4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4602480" cy="3721571"/>
              </a:xfrm>
              <a:blipFill>
                <a:blip r:embed="rId2"/>
                <a:stretch>
                  <a:fillRect l="-3179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A852E-A016-41A0-9D08-531B14C3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9F8B6-8023-46F4-A344-E0B76AA5E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12" y="4652794"/>
            <a:ext cx="3085869" cy="608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A3FA9-45A7-4007-896F-55E9756316DF}"/>
              </a:ext>
            </a:extLst>
          </p:cNvPr>
          <p:cNvSpPr txBox="1"/>
          <p:nvPr/>
        </p:nvSpPr>
        <p:spPr>
          <a:xfrm>
            <a:off x="7555153" y="1597153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Test 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CBE48E-0356-4158-BD8D-F07ECD121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56" y="2005780"/>
            <a:ext cx="34480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6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503A-67B9-4AF5-BE7E-910966B1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8093-945B-43A8-8791-B902663F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24" y="3429000"/>
            <a:ext cx="9868055" cy="2440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Dimensionality reduction:</a:t>
            </a:r>
          </a:p>
          <a:p>
            <a:pPr lvl="1"/>
            <a:r>
              <a:rPr lang="en-US" dirty="0"/>
              <a:t>Reduce the input dimension to lower dimensional representation</a:t>
            </a:r>
          </a:p>
          <a:p>
            <a:r>
              <a:rPr lang="en-US" dirty="0"/>
              <a:t>Can build simpler classifier</a:t>
            </a:r>
          </a:p>
          <a:p>
            <a:r>
              <a:rPr lang="en-US" dirty="0"/>
              <a:t>Low-dimensional representational also good for:</a:t>
            </a:r>
          </a:p>
          <a:p>
            <a:pPr lvl="1"/>
            <a:r>
              <a:rPr lang="en-US" dirty="0"/>
              <a:t>Visualizing data</a:t>
            </a:r>
          </a:p>
          <a:p>
            <a:pPr lvl="1"/>
            <a:r>
              <a:rPr lang="en-US" dirty="0"/>
              <a:t>Clustering and other unsupervised tasks</a:t>
            </a:r>
          </a:p>
          <a:p>
            <a:pPr lvl="1"/>
            <a:r>
              <a:rPr lang="en-US" dirty="0"/>
              <a:t>Finding underlying structure of the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4764B-B040-4840-9EE8-62D20D46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DB83B8-1AFE-45B7-AEAA-BAA393643BF7}"/>
              </a:ext>
            </a:extLst>
          </p:cNvPr>
          <p:cNvGrpSpPr/>
          <p:nvPr/>
        </p:nvGrpSpPr>
        <p:grpSpPr>
          <a:xfrm>
            <a:off x="6582403" y="1489668"/>
            <a:ext cx="3208481" cy="1476769"/>
            <a:chOff x="6582403" y="1489668"/>
            <a:chExt cx="3208481" cy="14767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F77135-36EE-4BC3-AD0D-31B4D71F6E98}"/>
                </a:ext>
              </a:extLst>
            </p:cNvPr>
            <p:cNvSpPr/>
            <p:nvPr/>
          </p:nvSpPr>
          <p:spPr>
            <a:xfrm>
              <a:off x="7257936" y="2193421"/>
              <a:ext cx="914400" cy="7730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B6EF0D-BC68-44C6-B074-5F5D48F051B7}"/>
                </a:ext>
              </a:extLst>
            </p:cNvPr>
            <p:cNvSpPr txBox="1"/>
            <p:nvPr/>
          </p:nvSpPr>
          <p:spPr>
            <a:xfrm>
              <a:off x="7204439" y="1489668"/>
              <a:ext cx="1023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Simple </a:t>
              </a:r>
              <a:br>
                <a:rPr lang="en-US" dirty="0"/>
              </a:br>
              <a:r>
                <a:rPr lang="en-US" dirty="0"/>
                <a:t>Classifier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E63EF5-5F60-460A-87FD-D8F8B1C638A3}"/>
                </a:ext>
              </a:extLst>
            </p:cNvPr>
            <p:cNvSpPr txBox="1"/>
            <p:nvPr/>
          </p:nvSpPr>
          <p:spPr>
            <a:xfrm>
              <a:off x="8993230" y="2283679"/>
              <a:ext cx="7976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Colin </a:t>
              </a:r>
              <a:br>
                <a:rPr lang="en-US" i="1" dirty="0"/>
              </a:br>
              <a:r>
                <a:rPr lang="en-US" i="1" dirty="0"/>
                <a:t>Powell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8EE54D54-736C-4524-BAC1-E75A93C3D12F}"/>
                </a:ext>
              </a:extLst>
            </p:cNvPr>
            <p:cNvSpPr/>
            <p:nvPr/>
          </p:nvSpPr>
          <p:spPr>
            <a:xfrm>
              <a:off x="8260967" y="2463327"/>
              <a:ext cx="629545" cy="26152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8FE56F9B-4180-448E-8032-636A8E16561E}"/>
                </a:ext>
              </a:extLst>
            </p:cNvPr>
            <p:cNvSpPr/>
            <p:nvPr/>
          </p:nvSpPr>
          <p:spPr>
            <a:xfrm>
              <a:off x="6582403" y="2462868"/>
              <a:ext cx="676368" cy="261528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E888C1-EAE1-47DE-AC7A-5F2442FD5453}"/>
              </a:ext>
            </a:extLst>
          </p:cNvPr>
          <p:cNvGrpSpPr/>
          <p:nvPr/>
        </p:nvGrpSpPr>
        <p:grpSpPr>
          <a:xfrm>
            <a:off x="2622516" y="1516117"/>
            <a:ext cx="4291759" cy="1565456"/>
            <a:chOff x="2622516" y="1516117"/>
            <a:chExt cx="4291759" cy="15654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5CEB20-172F-4232-80F3-8EABB6A4A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324" r="76684"/>
            <a:stretch/>
          </p:blipFill>
          <p:spPr>
            <a:xfrm>
              <a:off x="2711716" y="2134223"/>
              <a:ext cx="764488" cy="94735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11F0C7-244D-434C-BD68-ECA1C41BE571}"/>
                </a:ext>
              </a:extLst>
            </p:cNvPr>
            <p:cNvSpPr/>
            <p:nvPr/>
          </p:nvSpPr>
          <p:spPr>
            <a:xfrm>
              <a:off x="4597520" y="2207124"/>
              <a:ext cx="914400" cy="7730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5F5597F-0F54-4757-88AA-95AB3531D31B}"/>
                </a:ext>
              </a:extLst>
            </p:cNvPr>
            <p:cNvSpPr/>
            <p:nvPr/>
          </p:nvSpPr>
          <p:spPr>
            <a:xfrm>
              <a:off x="3648090" y="2406650"/>
              <a:ext cx="682563" cy="261528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C8A343-BF12-4093-A6E3-51C3BA9C0228}"/>
                </a:ext>
              </a:extLst>
            </p:cNvPr>
            <p:cNvSpPr/>
            <p:nvPr/>
          </p:nvSpPr>
          <p:spPr>
            <a:xfrm>
              <a:off x="6293706" y="2305271"/>
              <a:ext cx="222548" cy="57672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F2DCBD-C9BE-46D9-BC0B-B92DB5646136}"/>
                </a:ext>
              </a:extLst>
            </p:cNvPr>
            <p:cNvSpPr txBox="1"/>
            <p:nvPr/>
          </p:nvSpPr>
          <p:spPr>
            <a:xfrm>
              <a:off x="2622516" y="1549448"/>
              <a:ext cx="9428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High-dim</a:t>
              </a:r>
              <a:br>
                <a:rPr lang="en-US" sz="1600" dirty="0"/>
              </a:br>
              <a:r>
                <a:rPr lang="en-US" sz="1600" dirty="0"/>
                <a:t>input</a:t>
              </a: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4B2E914-75B0-4E2D-8B11-407D96DC4455}"/>
                </a:ext>
              </a:extLst>
            </p:cNvPr>
            <p:cNvSpPr/>
            <p:nvPr/>
          </p:nvSpPr>
          <p:spPr>
            <a:xfrm>
              <a:off x="5544994" y="2449165"/>
              <a:ext cx="682563" cy="261528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85944C-0366-4C56-B832-C1460085A548}"/>
                </a:ext>
              </a:extLst>
            </p:cNvPr>
            <p:cNvSpPr txBox="1"/>
            <p:nvPr/>
          </p:nvSpPr>
          <p:spPr>
            <a:xfrm>
              <a:off x="5916181" y="1819325"/>
              <a:ext cx="998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Low-dim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086661-88C2-400F-86C6-E3BFEBB264E9}"/>
                </a:ext>
              </a:extLst>
            </p:cNvPr>
            <p:cNvSpPr txBox="1"/>
            <p:nvPr/>
          </p:nvSpPr>
          <p:spPr>
            <a:xfrm>
              <a:off x="4341223" y="1516117"/>
              <a:ext cx="14269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Dimensionality</a:t>
              </a:r>
              <a:b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Reduction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0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ADAD-08C9-4B2D-90B6-C14206D2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59157-BBE2-49BA-B043-5865C17B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921" y="1554391"/>
            <a:ext cx="2523744" cy="728435"/>
          </a:xfrm>
        </p:spPr>
        <p:txBody>
          <a:bodyPr/>
          <a:lstStyle/>
          <a:p>
            <a:r>
              <a:rPr lang="en-US" dirty="0"/>
              <a:t>Correct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D537E-EB04-4E4D-B747-5067E763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F7574-2A75-46B5-AA08-D8585CA3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47" y="2027536"/>
            <a:ext cx="2523745" cy="3431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F4E99-B9FA-4EDD-86B5-AA511CBF3AB5}"/>
              </a:ext>
            </a:extLst>
          </p:cNvPr>
          <p:cNvSpPr txBox="1"/>
          <p:nvPr/>
        </p:nvSpPr>
        <p:spPr>
          <a:xfrm>
            <a:off x="2206651" y="5562976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561B6-E569-42B8-8A27-F29D3C957F21}"/>
              </a:ext>
            </a:extLst>
          </p:cNvPr>
          <p:cNvSpPr txBox="1"/>
          <p:nvPr/>
        </p:nvSpPr>
        <p:spPr>
          <a:xfrm>
            <a:off x="3371793" y="5562976"/>
            <a:ext cx="9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A400B8-C9E9-4CFF-B0DF-C8F5A5D49BDB}"/>
              </a:ext>
            </a:extLst>
          </p:cNvPr>
          <p:cNvSpPr txBox="1">
            <a:spLocks/>
          </p:cNvSpPr>
          <p:nvPr/>
        </p:nvSpPr>
        <p:spPr>
          <a:xfrm>
            <a:off x="5693211" y="1554391"/>
            <a:ext cx="2523744" cy="7284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Error images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DCED1-5145-43E8-BEB5-1B27B3BD6485}"/>
              </a:ext>
            </a:extLst>
          </p:cNvPr>
          <p:cNvSpPr txBox="1"/>
          <p:nvPr/>
        </p:nvSpPr>
        <p:spPr>
          <a:xfrm>
            <a:off x="5789941" y="5562976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93A02-E4C5-496C-9A24-AEDE7AE41BDD}"/>
              </a:ext>
            </a:extLst>
          </p:cNvPr>
          <p:cNvSpPr txBox="1"/>
          <p:nvPr/>
        </p:nvSpPr>
        <p:spPr>
          <a:xfrm>
            <a:off x="6955083" y="5562976"/>
            <a:ext cx="9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9438CC-B5E8-4AA8-9EF4-104DE299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445" y="2087775"/>
            <a:ext cx="2577006" cy="34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17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  <a:p>
            <a:r>
              <a:rPr lang="en-US" dirty="0"/>
              <a:t>Principal components and directions of variance</a:t>
            </a:r>
          </a:p>
          <a:p>
            <a:r>
              <a:rPr lang="en-US" dirty="0"/>
              <a:t>Approximation with PCs</a:t>
            </a:r>
          </a:p>
          <a:p>
            <a:r>
              <a:rPr lang="en-US" dirty="0"/>
              <a:t>Computing PCs via the SVD</a:t>
            </a:r>
          </a:p>
          <a:p>
            <a:r>
              <a:rPr lang="en-US" dirty="0"/>
              <a:t>Face example in python</a:t>
            </a:r>
          </a:p>
          <a:p>
            <a:r>
              <a:rPr lang="en-US" dirty="0"/>
              <a:t>Training models from PCs</a:t>
            </a:r>
          </a:p>
          <a:p>
            <a:r>
              <a:rPr lang="en-US" dirty="0"/>
              <a:t>Low rank approximations and recommender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14923" y="4158337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266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918035-A8B2-4D34-852C-3A754251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Low-Rank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6EAE1F-65CB-44A7-AD6C-52B9092FD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SVD can be used for a </a:t>
                </a:r>
                <a:r>
                  <a:rPr lang="en-US" dirty="0">
                    <a:solidFill>
                      <a:schemeClr val="accent1"/>
                    </a:solidFill>
                  </a:rPr>
                  <a:t>low-rank approximation</a:t>
                </a:r>
              </a:p>
              <a:p>
                <a:r>
                  <a:rPr lang="en-US" dirty="0"/>
                  <a:t>SVD can be written: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term approximation: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Properties: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rank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Error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is small then matrix is well approximated by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matrix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76EAE1F-65CB-44A7-AD6C-52B9092FD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33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855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2528423" y="1652028"/>
            <a:ext cx="1447800" cy="1676400"/>
          </a:xfrm>
          <a:prstGeom prst="rect">
            <a:avLst/>
          </a:prstGeom>
          <a:solidFill>
            <a:srgbClr val="BBE0E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Low-Rank Approximation Visualized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6F9CB-24A7-4917-A20B-F1C5AC40F1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4363824"/>
                <a:ext cx="10058400" cy="1505270"/>
              </a:xfrm>
            </p:spPr>
            <p:txBody>
              <a:bodyPr/>
              <a:lstStyle/>
              <a:p>
                <a:r>
                  <a:rPr lang="en-US" dirty="0"/>
                  <a:t>Can show:  Reconstructed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optimal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approximation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6F9CB-24A7-4917-A20B-F1C5AC40F1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4363824"/>
                <a:ext cx="10058400" cy="1505270"/>
              </a:xfrm>
              <a:blipFill>
                <a:blip r:embed="rId3"/>
                <a:stretch>
                  <a:fillRect l="-1455" t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866935" y="1761565"/>
            <a:ext cx="1136650" cy="1060450"/>
            <a:chOff x="2976" y="1344"/>
            <a:chExt cx="716" cy="668"/>
          </a:xfrm>
        </p:grpSpPr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2980" y="1348"/>
              <a:ext cx="712" cy="6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4" name="Rectangle 22"/>
                <p:cNvSpPr>
                  <a:spLocks noChangeArrowheads="1"/>
                </p:cNvSpPr>
                <p:nvPr/>
              </p:nvSpPr>
              <p:spPr bwMode="auto">
                <a:xfrm>
                  <a:off x="3062" y="1622"/>
                  <a:ext cx="393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en-US" sz="2400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94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62" y="1622"/>
                  <a:ext cx="393" cy="3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2976" y="1344"/>
              <a:ext cx="336" cy="288"/>
              <a:chOff x="3024" y="2208"/>
              <a:chExt cx="336" cy="288"/>
            </a:xfrm>
          </p:grpSpPr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3028" y="2212"/>
                <a:ext cx="328" cy="28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8" name="Line 26"/>
              <p:cNvSpPr>
                <a:spLocks noChangeShapeType="1"/>
              </p:cNvSpPr>
              <p:nvPr/>
            </p:nvSpPr>
            <p:spPr bwMode="auto">
              <a:xfrm>
                <a:off x="3024" y="2208"/>
                <a:ext cx="33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099" name="Group 27"/>
          <p:cNvGrpSpPr>
            <a:grpSpLocks/>
          </p:cNvGrpSpPr>
          <p:nvPr/>
        </p:nvGrpSpPr>
        <p:grpSpPr bwMode="auto">
          <a:xfrm>
            <a:off x="4593760" y="1685365"/>
            <a:ext cx="4260850" cy="1587500"/>
            <a:chOff x="2174" y="1296"/>
            <a:chExt cx="2684" cy="1000"/>
          </a:xfrm>
        </p:grpSpPr>
        <p:grpSp>
          <p:nvGrpSpPr>
            <p:cNvPr id="3100" name="Group 28"/>
            <p:cNvGrpSpPr>
              <a:grpSpLocks/>
            </p:cNvGrpSpPr>
            <p:nvPr/>
          </p:nvGrpSpPr>
          <p:grpSpPr bwMode="auto">
            <a:xfrm>
              <a:off x="2174" y="1296"/>
              <a:ext cx="590" cy="1000"/>
              <a:chOff x="2174" y="1296"/>
              <a:chExt cx="590" cy="1000"/>
            </a:xfrm>
          </p:grpSpPr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2174" y="1296"/>
                <a:ext cx="568" cy="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2304" y="1666"/>
                <a:ext cx="46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lang="en-US" alt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U</a:t>
                </a:r>
                <a:r>
                  <a:rPr lang="en-US" altLang="en-US" sz="2400" i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 i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2174" y="1296"/>
                <a:ext cx="232" cy="1000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05" name="Group 33"/>
            <p:cNvGrpSpPr>
              <a:grpSpLocks/>
            </p:cNvGrpSpPr>
            <p:nvPr/>
          </p:nvGrpSpPr>
          <p:grpSpPr bwMode="auto">
            <a:xfrm>
              <a:off x="3888" y="1296"/>
              <a:ext cx="970" cy="816"/>
              <a:chOff x="3984" y="2736"/>
              <a:chExt cx="970" cy="816"/>
            </a:xfrm>
          </p:grpSpPr>
          <p:sp>
            <p:nvSpPr>
              <p:cNvPr id="3106" name="Rectangle 34"/>
              <p:cNvSpPr>
                <a:spLocks noChangeArrowheads="1"/>
              </p:cNvSpPr>
              <p:nvPr/>
            </p:nvSpPr>
            <p:spPr bwMode="auto">
              <a:xfrm>
                <a:off x="3984" y="2736"/>
                <a:ext cx="960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auto">
              <a:xfrm>
                <a:off x="3994" y="2736"/>
                <a:ext cx="960" cy="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auto">
              <a:xfrm>
                <a:off x="4272" y="2966"/>
                <a:ext cx="357" cy="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endParaRPr lang="en-US" alt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algn="l" eaLnBrk="0" hangingPunct="0"/>
                <a:r>
                  <a:rPr lang="en-US" alt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altLang="en-US" sz="2400" i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’</a:t>
                </a:r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auto">
              <a:xfrm>
                <a:off x="3984" y="2736"/>
                <a:ext cx="952" cy="232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5" name="Rectangle 23"/>
          <p:cNvSpPr>
            <a:spLocks noChangeArrowheads="1"/>
          </p:cNvSpPr>
          <p:nvPr/>
        </p:nvSpPr>
        <p:spPr bwMode="auto">
          <a:xfrm>
            <a:off x="6019336" y="3361766"/>
            <a:ext cx="79989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k X k</a:t>
            </a:r>
          </a:p>
        </p:txBody>
      </p:sp>
      <p:sp>
        <p:nvSpPr>
          <p:cNvPr id="96" name="Rectangle 31"/>
          <p:cNvSpPr>
            <a:spLocks noChangeArrowheads="1"/>
          </p:cNvSpPr>
          <p:nvPr/>
        </p:nvSpPr>
        <p:spPr bwMode="auto">
          <a:xfrm>
            <a:off x="4571535" y="3339541"/>
            <a:ext cx="86882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 X k</a:t>
            </a:r>
          </a:p>
        </p:txBody>
      </p:sp>
      <p:sp>
        <p:nvSpPr>
          <p:cNvPr id="97" name="Rectangle 37"/>
          <p:cNvSpPr>
            <a:spLocks noChangeArrowheads="1"/>
          </p:cNvSpPr>
          <p:nvPr/>
        </p:nvSpPr>
        <p:spPr bwMode="auto">
          <a:xfrm>
            <a:off x="7467136" y="3269691"/>
            <a:ext cx="81753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k X p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4092111" y="1891741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2568111" y="3415741"/>
            <a:ext cx="885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 X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4662D0-258E-40FF-AA43-990A109BB154}"/>
                  </a:ext>
                </a:extLst>
              </p:cNvPr>
              <p:cNvSpPr txBox="1"/>
              <p:nvPr/>
            </p:nvSpPr>
            <p:spPr>
              <a:xfrm>
                <a:off x="2919738" y="2273038"/>
                <a:ext cx="638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4662D0-258E-40FF-AA43-990A109BB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38" y="2273038"/>
                <a:ext cx="638444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27390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9719-7F34-48CF-8C13-235D429A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D63E-7719-4976-8E40-5680D498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8364115" cy="3765754"/>
          </a:xfrm>
        </p:spPr>
        <p:txBody>
          <a:bodyPr/>
          <a:lstStyle/>
          <a:p>
            <a:r>
              <a:rPr lang="en-US" dirty="0"/>
              <a:t>How do you recommend a movie to a user?</a:t>
            </a:r>
          </a:p>
          <a:p>
            <a:r>
              <a:rPr lang="en-US" dirty="0" err="1"/>
              <a:t>MovieLens</a:t>
            </a:r>
            <a:r>
              <a:rPr lang="en-US" dirty="0"/>
              <a:t> dataset:</a:t>
            </a:r>
          </a:p>
          <a:p>
            <a:pPr lvl="1"/>
            <a:r>
              <a:rPr lang="en-US" dirty="0"/>
              <a:t>Get past ratings from users</a:t>
            </a:r>
          </a:p>
          <a:p>
            <a:pPr lvl="1"/>
            <a:r>
              <a:rPr lang="en-US" dirty="0"/>
              <a:t>Make recommendations for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F9BD-F943-4445-800A-790703D9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64</a:t>
            </a:fld>
            <a:endParaRPr lang="en-US" dirty="0"/>
          </a:p>
        </p:txBody>
      </p:sp>
      <p:pic>
        <p:nvPicPr>
          <p:cNvPr id="2050" name="Picture 2" descr="Image result for movie recommendations">
            <a:extLst>
              <a:ext uri="{FF2B5EF4-FFF2-40B4-BE49-F238E27FC236}">
                <a16:creationId xmlns:a16="http://schemas.microsoft.com/office/drawing/2014/main" id="{F20C36B8-B1F8-422C-B8FC-DFCEFB701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38" y="2590991"/>
            <a:ext cx="5206782" cy="27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CB726-8F43-4F1A-B5F7-A551193AE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" y="3790556"/>
            <a:ext cx="52673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135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4E39-85DB-473B-90E5-74E49450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Ratings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F90F-4208-4095-A359-D74CC91BE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6165854" cy="4329817"/>
          </a:xfrm>
        </p:spPr>
        <p:txBody>
          <a:bodyPr/>
          <a:lstStyle/>
          <a:p>
            <a:r>
              <a:rPr lang="en-US" dirty="0"/>
              <a:t>Data can be represented as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ratings matrix</a:t>
            </a:r>
          </a:p>
          <a:p>
            <a:pPr lvl="1"/>
            <a:r>
              <a:rPr lang="en-US" dirty="0"/>
              <a:t>Users x movies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Problem</a:t>
            </a:r>
            <a:r>
              <a:rPr lang="en-US" dirty="0"/>
              <a:t>: Most users have only rated a small fraction</a:t>
            </a:r>
          </a:p>
          <a:p>
            <a:r>
              <a:rPr lang="en-US" dirty="0"/>
              <a:t>Need to estimate unseen entries </a:t>
            </a:r>
          </a:p>
          <a:p>
            <a:pPr lvl="1"/>
            <a:r>
              <a:rPr lang="en-US" dirty="0"/>
              <a:t>Very sparse</a:t>
            </a:r>
          </a:p>
          <a:p>
            <a:r>
              <a:rPr lang="en-US" dirty="0"/>
              <a:t>How can we do complete this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2B45E-F747-42E1-9C5C-6E8B418B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071CC-DE08-4CEC-AAFB-EAC11D0F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87" y="4155288"/>
            <a:ext cx="5695950" cy="209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32069F-64F1-433C-A591-58E8395FD92C}"/>
              </a:ext>
            </a:extLst>
          </p:cNvPr>
          <p:cNvSpPr/>
          <p:nvPr/>
        </p:nvSpPr>
        <p:spPr>
          <a:xfrm>
            <a:off x="7725429" y="2369152"/>
            <a:ext cx="2856556" cy="27658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6E13F-7C19-456A-A0C7-7583DD574627}"/>
              </a:ext>
            </a:extLst>
          </p:cNvPr>
          <p:cNvSpPr txBox="1"/>
          <p:nvPr/>
        </p:nvSpPr>
        <p:spPr>
          <a:xfrm rot="16200000">
            <a:off x="7119277" y="3519518"/>
            <a:ext cx="70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47328-EB95-4534-9529-03D8750D7CDC}"/>
              </a:ext>
            </a:extLst>
          </p:cNvPr>
          <p:cNvSpPr txBox="1"/>
          <p:nvPr/>
        </p:nvSpPr>
        <p:spPr>
          <a:xfrm>
            <a:off x="8832552" y="1775645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A9EB63-FA59-4CF6-8B5C-6FC35095C80E}"/>
              </a:ext>
            </a:extLst>
          </p:cNvPr>
          <p:cNvSpPr/>
          <p:nvPr/>
        </p:nvSpPr>
        <p:spPr>
          <a:xfrm>
            <a:off x="8186928" y="3163824"/>
            <a:ext cx="67056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CE656F-4FE4-4977-83E6-77E4B2DB7582}"/>
              </a:ext>
            </a:extLst>
          </p:cNvPr>
          <p:cNvSpPr/>
          <p:nvPr/>
        </p:nvSpPr>
        <p:spPr>
          <a:xfrm>
            <a:off x="8339328" y="3316224"/>
            <a:ext cx="67056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58F434-F23E-41BB-9F94-AD561DAAEB5D}"/>
              </a:ext>
            </a:extLst>
          </p:cNvPr>
          <p:cNvSpPr/>
          <p:nvPr/>
        </p:nvSpPr>
        <p:spPr>
          <a:xfrm>
            <a:off x="8945511" y="3642359"/>
            <a:ext cx="67056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A1511-9903-4629-8053-6AFE9AED7489}"/>
              </a:ext>
            </a:extLst>
          </p:cNvPr>
          <p:cNvSpPr/>
          <p:nvPr/>
        </p:nvSpPr>
        <p:spPr>
          <a:xfrm>
            <a:off x="8153400" y="4453127"/>
            <a:ext cx="67056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D888AD-1CBF-40B9-9146-4D929B9CC5A8}"/>
              </a:ext>
            </a:extLst>
          </p:cNvPr>
          <p:cNvSpPr/>
          <p:nvPr/>
        </p:nvSpPr>
        <p:spPr>
          <a:xfrm>
            <a:off x="9969278" y="2843783"/>
            <a:ext cx="67056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D4BDF7-34FA-44BB-8E7A-86B74A168586}"/>
              </a:ext>
            </a:extLst>
          </p:cNvPr>
          <p:cNvSpPr/>
          <p:nvPr/>
        </p:nvSpPr>
        <p:spPr>
          <a:xfrm>
            <a:off x="10121678" y="2996183"/>
            <a:ext cx="67056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632831-8A02-4EA8-8D59-FCA4D9D3F94F}"/>
              </a:ext>
            </a:extLst>
          </p:cNvPr>
          <p:cNvSpPr/>
          <p:nvPr/>
        </p:nvSpPr>
        <p:spPr>
          <a:xfrm>
            <a:off x="9457214" y="3630167"/>
            <a:ext cx="67056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030176-DBD0-4B61-BC91-3E7F36E54CB8}"/>
              </a:ext>
            </a:extLst>
          </p:cNvPr>
          <p:cNvSpPr/>
          <p:nvPr/>
        </p:nvSpPr>
        <p:spPr>
          <a:xfrm>
            <a:off x="8911983" y="4231981"/>
            <a:ext cx="67056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6C5DBB-94BF-4954-B615-C05519A9CBA5}"/>
              </a:ext>
            </a:extLst>
          </p:cNvPr>
          <p:cNvSpPr/>
          <p:nvPr/>
        </p:nvSpPr>
        <p:spPr>
          <a:xfrm>
            <a:off x="9844671" y="4453127"/>
            <a:ext cx="67056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995C55-9099-4CCE-B73C-2A934322F27C}"/>
              </a:ext>
            </a:extLst>
          </p:cNvPr>
          <p:cNvSpPr/>
          <p:nvPr/>
        </p:nvSpPr>
        <p:spPr>
          <a:xfrm>
            <a:off x="8799024" y="2679735"/>
            <a:ext cx="67056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780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4626-B65B-455E-A96F-E73E36C3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Factor Model for Ratings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497346-0316-4B0D-AE4A-792B0B1349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Idea</a:t>
                </a:r>
                <a:r>
                  <a:rPr lang="en-US" dirty="0"/>
                  <a:t>:  Ratings for movies dependent on small number of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latent</a:t>
                </a:r>
                <a:r>
                  <a:rPr lang="en-US" dirty="0"/>
                  <a:t> factors</a:t>
                </a:r>
              </a:p>
              <a:p>
                <a:pPr lvl="1"/>
                <a:r>
                  <a:rPr lang="en-US" dirty="0"/>
                  <a:t>E.g. Action, famous actors</a:t>
                </a:r>
                <a:r>
                  <a:rPr lang="en-US"/>
                  <a:t>, genre, …</a:t>
                </a:r>
                <a:endParaRPr lang="en-US" dirty="0"/>
              </a:p>
              <a:p>
                <a:r>
                  <a:rPr lang="en-US" dirty="0"/>
                  <a:t>Mathematically model as: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Rating of movie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by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Bias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Bias of movie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number of latent factors.  Typically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𝑢𝑠𝑒𝑟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𝑚𝑜𝑣𝑖𝑒𝑠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Preference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 of 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movie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497346-0316-4B0D-AE4A-792B0B1349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DF922-3199-4958-AB93-4E768F75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656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FB63-0CF7-48F7-94DE-0D52556B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be added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7992-1625-485C-8A10-517FAE4AF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slides are still under construction.  </a:t>
            </a:r>
          </a:p>
          <a:p>
            <a:r>
              <a:rPr lang="en-US" dirty="0"/>
              <a:t>More will be added on low rank approximations and embedding layers.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0CF5B-5776-47A7-8162-0885976C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8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  <a:p>
            <a:r>
              <a:rPr lang="en-US" dirty="0"/>
              <a:t>Principal components and directions of variance</a:t>
            </a:r>
          </a:p>
          <a:p>
            <a:r>
              <a:rPr lang="en-US" dirty="0"/>
              <a:t>Approximation with PCs</a:t>
            </a:r>
          </a:p>
          <a:p>
            <a:r>
              <a:rPr lang="en-US" dirty="0"/>
              <a:t>Computing PCs via the SVD</a:t>
            </a:r>
          </a:p>
          <a:p>
            <a:r>
              <a:rPr lang="en-US" dirty="0"/>
              <a:t>Face example in python</a:t>
            </a:r>
          </a:p>
          <a:p>
            <a:r>
              <a:rPr lang="en-US" dirty="0"/>
              <a:t>Training models from PCs</a:t>
            </a:r>
          </a:p>
          <a:p>
            <a:r>
              <a:rPr lang="en-US" dirty="0"/>
              <a:t>Low rank approximations and recommender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31442" y="1889741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data: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sample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features: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Represent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endParaRPr lang="en-US" dirty="0"/>
              </a:p>
              <a:p>
                <a:r>
                  <a:rPr lang="en-US" dirty="0"/>
                  <a:t>Unsupervised learning</a:t>
                </a:r>
              </a:p>
              <a:p>
                <a:pPr lvl="1"/>
                <a:r>
                  <a:rPr lang="en-US" dirty="0"/>
                  <a:t>Samples do not have a label</a:t>
                </a:r>
              </a:p>
              <a:p>
                <a:pPr lvl="1"/>
                <a:r>
                  <a:rPr lang="en-US" dirty="0"/>
                  <a:t>Or we choose to ignore the label for now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Dimension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large</a:t>
                </a:r>
              </a:p>
              <a:p>
                <a:r>
                  <a:rPr lang="en-US" dirty="0"/>
                  <a:t>How do we reduce the dimension?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9F1951-B29E-4365-8F69-1247ED5D4D66}"/>
              </a:ext>
            </a:extLst>
          </p:cNvPr>
          <p:cNvGrpSpPr/>
          <p:nvPr/>
        </p:nvGrpSpPr>
        <p:grpSpPr>
          <a:xfrm>
            <a:off x="6890668" y="1653490"/>
            <a:ext cx="2999290" cy="2798194"/>
            <a:chOff x="6890668" y="1653490"/>
            <a:chExt cx="2999290" cy="279819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CC9A69-483E-4189-9418-188DA85C15A5}"/>
                </a:ext>
              </a:extLst>
            </p:cNvPr>
            <p:cNvSpPr/>
            <p:nvPr/>
          </p:nvSpPr>
          <p:spPr>
            <a:xfrm>
              <a:off x="8373979" y="2298032"/>
              <a:ext cx="1515979" cy="21536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A150A85-2695-4ED2-AA1D-3028C4576DBD}"/>
                    </a:ext>
                  </a:extLst>
                </p:cNvPr>
                <p:cNvSpPr txBox="1"/>
                <p:nvPr/>
              </p:nvSpPr>
              <p:spPr>
                <a:xfrm>
                  <a:off x="8935824" y="3059668"/>
                  <a:ext cx="3922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A150A85-2695-4ED2-AA1D-3028C4576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5824" y="3059668"/>
                  <a:ext cx="39228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63B9358-1A8C-470E-91DB-DACE7004CF5F}"/>
                    </a:ext>
                  </a:extLst>
                </p:cNvPr>
                <p:cNvSpPr txBox="1"/>
                <p:nvPr/>
              </p:nvSpPr>
              <p:spPr>
                <a:xfrm>
                  <a:off x="8562772" y="1653490"/>
                  <a:ext cx="11383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/>
                    <a:t> features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63B9358-1A8C-470E-91DB-DACE7004C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2772" y="1653490"/>
                  <a:ext cx="1138389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537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E7CBCC-C54C-46B7-AD5C-E257009A30C8}"/>
                </a:ext>
              </a:extLst>
            </p:cNvPr>
            <p:cNvCxnSpPr/>
            <p:nvPr/>
          </p:nvCxnSpPr>
          <p:spPr>
            <a:xfrm>
              <a:off x="8373979" y="2085569"/>
              <a:ext cx="151597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CE46F88-E841-4439-9573-67FB0CBE4C82}"/>
                </a:ext>
              </a:extLst>
            </p:cNvPr>
            <p:cNvCxnSpPr>
              <a:cxnSpLocks/>
            </p:cNvCxnSpPr>
            <p:nvPr/>
          </p:nvCxnSpPr>
          <p:spPr>
            <a:xfrm>
              <a:off x="8107279" y="2298032"/>
              <a:ext cx="0" cy="21536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3153061-8E61-4CB7-8773-25DA3710E2BC}"/>
                    </a:ext>
                  </a:extLst>
                </p:cNvPr>
                <p:cNvSpPr txBox="1"/>
                <p:nvPr/>
              </p:nvSpPr>
              <p:spPr>
                <a:xfrm>
                  <a:off x="6890668" y="3190192"/>
                  <a:ext cx="11761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dirty="0"/>
                    <a:t> samples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3153061-8E61-4CB7-8773-25DA3710E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0668" y="3190192"/>
                  <a:ext cx="1176156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466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51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" descr="Image result for projection vector"/>
              <p:cNvSpPr>
                <a:spLocks noGrp="1" noChangeAspect="1" noChangeArrowheads="1"/>
              </p:cNvSpPr>
              <p:nvPr>
                <p:ph idx="1"/>
              </p:nvPr>
            </p:nvSpPr>
            <p:spPr bwMode="auto"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dirty="0"/>
                  <a:t>PCA reduces dimensionality by “projecting” data to a lower dim subspace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Projection</a:t>
                </a:r>
                <a:r>
                  <a:rPr lang="es-E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Given vectors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, the projection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is: 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Proj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coefficient of the projection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Proj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dirty="0"/>
                  <a:t> is closest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= vectors on the line spanned by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AutoShape 2" descr="Image result for projection vector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prstGeom prst="rect">
                <a:avLst/>
              </a:prstGeom>
              <a:blipFill>
                <a:blip r:embed="rId2"/>
                <a:stretch>
                  <a:fillRect l="-545" t="-1549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0124B30-AB8B-4E48-ACCE-CA3012837AC3}"/>
              </a:ext>
            </a:extLst>
          </p:cNvPr>
          <p:cNvGrpSpPr/>
          <p:nvPr/>
        </p:nvGrpSpPr>
        <p:grpSpPr>
          <a:xfrm>
            <a:off x="8641080" y="3101258"/>
            <a:ext cx="2590101" cy="1810877"/>
            <a:chOff x="8641080" y="3101258"/>
            <a:chExt cx="2590101" cy="18108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1080" y="3101258"/>
              <a:ext cx="2514600" cy="1524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9678925" y="3439486"/>
                  <a:ext cx="368745" cy="181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5" y="3439486"/>
                  <a:ext cx="368745" cy="181890"/>
                </a:xfrm>
                <a:prstGeom prst="rect">
                  <a:avLst/>
                </a:prstGeom>
                <a:blipFill>
                  <a:blip r:embed="rId4"/>
                  <a:stretch>
                    <a:fillRect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703682" y="3772313"/>
                  <a:ext cx="368745" cy="181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3682" y="3772313"/>
                  <a:ext cx="368745" cy="181890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0176573" y="4059190"/>
                  <a:ext cx="368745" cy="181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6573" y="4059190"/>
                  <a:ext cx="368745" cy="181890"/>
                </a:xfrm>
                <a:prstGeom prst="rect">
                  <a:avLst/>
                </a:prstGeom>
                <a:blipFill>
                  <a:blip r:embed="rId6"/>
                  <a:stretch>
                    <a:fillRect t="-63333" r="-6557" b="-2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9605136" y="4278500"/>
              <a:ext cx="1626045" cy="633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9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43690</TotalTime>
  <Words>3660</Words>
  <Application>Microsoft Office PowerPoint</Application>
  <PresentationFormat>Widescreen</PresentationFormat>
  <Paragraphs>644</Paragraphs>
  <Slides>67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Cambria Math</vt:lpstr>
      <vt:lpstr>Times New Roman</vt:lpstr>
      <vt:lpstr>Wingdings</vt:lpstr>
      <vt:lpstr>Retrospect</vt:lpstr>
      <vt:lpstr>Unit 11  Principal Component Analysis</vt:lpstr>
      <vt:lpstr>Learning Objectives </vt:lpstr>
      <vt:lpstr>Outline</vt:lpstr>
      <vt:lpstr>High-Dimensional Data</vt:lpstr>
      <vt:lpstr>Problems with High-Dimensions</vt:lpstr>
      <vt:lpstr>Dimensionality Reduction</vt:lpstr>
      <vt:lpstr>Outline</vt:lpstr>
      <vt:lpstr>Data Definitions</vt:lpstr>
      <vt:lpstr>Projections</vt:lpstr>
      <vt:lpstr>Maximal Directional Variance</vt:lpstr>
      <vt:lpstr>Sample Covariance Matrix</vt:lpstr>
      <vt:lpstr>Sample Covariance and Directional Variance</vt:lpstr>
      <vt:lpstr>Maximizing Directional Variance</vt:lpstr>
      <vt:lpstr>Visualizing Principal Components</vt:lpstr>
      <vt:lpstr>Proof PCs = Eigenvectors of Q</vt:lpstr>
      <vt:lpstr>In-Class Exercise</vt:lpstr>
      <vt:lpstr>Outline</vt:lpstr>
      <vt:lpstr>Low-Dimensional Representations</vt:lpstr>
      <vt:lpstr>Orthonormal Sets and Bases</vt:lpstr>
      <vt:lpstr>Coefficients in an Orthonormal Basis</vt:lpstr>
      <vt:lpstr>Approximating the Data Matrix</vt:lpstr>
      <vt:lpstr>Geometry of Approximations</vt:lpstr>
      <vt:lpstr>Visualizing the Representation</vt:lpstr>
      <vt:lpstr>Example Calculation</vt:lpstr>
      <vt:lpstr>Example Calculation Continued</vt:lpstr>
      <vt:lpstr>Average Approximation Error</vt:lpstr>
      <vt:lpstr>Proportion of Variance (PoV)</vt:lpstr>
      <vt:lpstr>Latent Representations</vt:lpstr>
      <vt:lpstr>Example:  USArrests</vt:lpstr>
      <vt:lpstr>In-Class Exercise</vt:lpstr>
      <vt:lpstr>Outline</vt:lpstr>
      <vt:lpstr>Singular Value Decomposition</vt:lpstr>
      <vt:lpstr>Singular Value Decomposition Defined</vt:lpstr>
      <vt:lpstr>Economy vs. Full SVD</vt:lpstr>
      <vt:lpstr>SVD Visualized</vt:lpstr>
      <vt:lpstr>Example</vt:lpstr>
      <vt:lpstr>Geometric Interpretation</vt:lpstr>
      <vt:lpstr>Example Problem</vt:lpstr>
      <vt:lpstr>Computing the SVD in Python</vt:lpstr>
      <vt:lpstr>Computing the PCA via SVD</vt:lpstr>
      <vt:lpstr>In-Class Exercise</vt:lpstr>
      <vt:lpstr>Outline</vt:lpstr>
      <vt:lpstr>Example: Face Recognition</vt:lpstr>
      <vt:lpstr>Loading the Data</vt:lpstr>
      <vt:lpstr>Plotting the Data</vt:lpstr>
      <vt:lpstr>Computing the PCA</vt:lpstr>
      <vt:lpstr>Finding the PoV</vt:lpstr>
      <vt:lpstr>Plotting Approximations</vt:lpstr>
      <vt:lpstr>Plotting the Approximations</vt:lpstr>
      <vt:lpstr>Plotting the PCs</vt:lpstr>
      <vt:lpstr>State-of-the-Art:  Auto-Encoders</vt:lpstr>
      <vt:lpstr>Deep Auto-Encoders</vt:lpstr>
      <vt:lpstr>Outline</vt:lpstr>
      <vt:lpstr>Classification Using PCs</vt:lpstr>
      <vt:lpstr>Why This Would Work?</vt:lpstr>
      <vt:lpstr>Training and Testing</vt:lpstr>
      <vt:lpstr>Cross-Validation </vt:lpstr>
      <vt:lpstr>Example:  SVM classification with PCAs</vt:lpstr>
      <vt:lpstr>Example:  Parameter Search</vt:lpstr>
      <vt:lpstr>Examples</vt:lpstr>
      <vt:lpstr>Outline</vt:lpstr>
      <vt:lpstr>Low-Rank Approximations</vt:lpstr>
      <vt:lpstr>Low-Rank Approximation Visualized</vt:lpstr>
      <vt:lpstr>Recommender Systems</vt:lpstr>
      <vt:lpstr>Ratings Matrix</vt:lpstr>
      <vt:lpstr>Latent Factor Model for Ratings</vt:lpstr>
      <vt:lpstr>More to be added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700</cp:revision>
  <cp:lastPrinted>2017-11-14T20:56:37Z</cp:lastPrinted>
  <dcterms:created xsi:type="dcterms:W3CDTF">2015-03-22T11:15:32Z</dcterms:created>
  <dcterms:modified xsi:type="dcterms:W3CDTF">2020-11-18T17:52:36Z</dcterms:modified>
</cp:coreProperties>
</file>