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1"/>
  </p:notesMasterIdLst>
  <p:sldIdLst>
    <p:sldId id="258" r:id="rId2"/>
    <p:sldId id="343" r:id="rId3"/>
    <p:sldId id="347" r:id="rId4"/>
    <p:sldId id="348" r:id="rId5"/>
    <p:sldId id="345" r:id="rId6"/>
    <p:sldId id="346" r:id="rId7"/>
    <p:sldId id="349" r:id="rId8"/>
    <p:sldId id="350" r:id="rId9"/>
    <p:sldId id="381" r:id="rId10"/>
    <p:sldId id="306" r:id="rId11"/>
    <p:sldId id="310" r:id="rId12"/>
    <p:sldId id="275" r:id="rId13"/>
    <p:sldId id="366" r:id="rId14"/>
    <p:sldId id="368" r:id="rId15"/>
    <p:sldId id="355" r:id="rId16"/>
    <p:sldId id="356" r:id="rId17"/>
    <p:sldId id="357" r:id="rId18"/>
    <p:sldId id="363" r:id="rId19"/>
    <p:sldId id="364" r:id="rId20"/>
    <p:sldId id="370" r:id="rId21"/>
    <p:sldId id="322" r:id="rId22"/>
    <p:sldId id="325" r:id="rId23"/>
    <p:sldId id="326" r:id="rId24"/>
    <p:sldId id="340" r:id="rId25"/>
    <p:sldId id="327" r:id="rId26"/>
    <p:sldId id="372" r:id="rId27"/>
    <p:sldId id="287" r:id="rId28"/>
    <p:sldId id="379" r:id="rId29"/>
    <p:sldId id="378" r:id="rId30"/>
    <p:sldId id="380" r:id="rId31"/>
    <p:sldId id="289" r:id="rId32"/>
    <p:sldId id="290" r:id="rId33"/>
    <p:sldId id="293" r:id="rId34"/>
    <p:sldId id="265" r:id="rId35"/>
    <p:sldId id="281" r:id="rId36"/>
    <p:sldId id="299" r:id="rId37"/>
    <p:sldId id="261" r:id="rId38"/>
    <p:sldId id="262" r:id="rId39"/>
    <p:sldId id="263" r:id="rId40"/>
    <p:sldId id="300" r:id="rId41"/>
    <p:sldId id="301" r:id="rId42"/>
    <p:sldId id="303" r:id="rId43"/>
    <p:sldId id="302" r:id="rId44"/>
    <p:sldId id="304" r:id="rId45"/>
    <p:sldId id="312" r:id="rId46"/>
    <p:sldId id="305" r:id="rId47"/>
    <p:sldId id="382" r:id="rId48"/>
    <p:sldId id="277" r:id="rId49"/>
    <p:sldId id="288" r:id="rId50"/>
    <p:sldId id="383" r:id="rId51"/>
    <p:sldId id="391" r:id="rId52"/>
    <p:sldId id="386" r:id="rId53"/>
    <p:sldId id="387" r:id="rId54"/>
    <p:sldId id="385" r:id="rId55"/>
    <p:sldId id="392" r:id="rId56"/>
    <p:sldId id="396" r:id="rId57"/>
    <p:sldId id="307" r:id="rId58"/>
    <p:sldId id="308" r:id="rId59"/>
    <p:sldId id="395" r:id="rId60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5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92" y="5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7D6DDD3-D7E9-488B-B626-1E8285E424D8}" type="datetimeFigureOut">
              <a:rPr lang="en-US" smtClean="0"/>
              <a:t>4/22/18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5CF6084-2C3C-4FE7-B181-D16A34290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2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71231"/>
            <a:ext cx="12192000" cy="697337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15" y="6094179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4" y="6292310"/>
            <a:ext cx="2113225" cy="334949"/>
          </a:xfrm>
          <a:prstGeom prst="rect">
            <a:avLst/>
          </a:prstGeom>
        </p:spPr>
      </p:pic>
      <p:pic>
        <p:nvPicPr>
          <p:cNvPr id="15" name="Picture 14" descr="final-logo-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270691"/>
            <a:ext cx="1117381" cy="817404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91440" indent="-91440">
              <a:buSzPct val="100000"/>
              <a:buFont typeface="Wingdings" panose="05000000000000000000" pitchFamily="2" charset="2"/>
              <a:buChar char="q"/>
              <a:defRPr/>
            </a:lvl1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6339080"/>
            <a:ext cx="12192000" cy="518920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5" y="627259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 descr="final-logo-3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379551"/>
            <a:ext cx="1117381" cy="8174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45" y="6405564"/>
            <a:ext cx="2113225" cy="334949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4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601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477911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214193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477911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214193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39080"/>
            <a:ext cx="12192000" cy="518920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15" y="627259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2682" y="6508672"/>
            <a:ext cx="984019" cy="273844"/>
          </a:xfrm>
          <a:prstGeom prst="rect">
            <a:avLst/>
          </a:prstGeom>
        </p:spPr>
        <p:txBody>
          <a:bodyPr vert="horz" lIns="68567" tIns="34289" rIns="68567" bIns="34289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7" y="6405564"/>
            <a:ext cx="2113225" cy="334949"/>
          </a:xfrm>
          <a:prstGeom prst="rect">
            <a:avLst/>
          </a:prstGeom>
        </p:spPr>
      </p:pic>
      <p:pic>
        <p:nvPicPr>
          <p:cNvPr id="16" name="Picture 15" descr="final-logo-3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543" y="6446621"/>
            <a:ext cx="923615" cy="6756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60663"/>
            <a:ext cx="12192000" cy="697337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5" y="6094179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402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539277"/>
            <a:ext cx="10058400" cy="432981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6794" y="6314268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097280" y="14330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7" y="6307398"/>
            <a:ext cx="2113225" cy="334949"/>
          </a:xfrm>
          <a:prstGeom prst="rect">
            <a:avLst/>
          </a:prstGeom>
        </p:spPr>
      </p:pic>
      <p:pic>
        <p:nvPicPr>
          <p:cNvPr id="15" name="Picture 14" descr="final-logo-3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14" y="6270691"/>
            <a:ext cx="1117381" cy="817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(null)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7" Type="http://schemas.openxmlformats.org/officeDocument/2006/relationships/image" Target="../media/image32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vis-www.cs.umass.edu/lfw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16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32.png"/><Relationship Id="rId5" Type="http://schemas.openxmlformats.org/officeDocument/2006/relationships/image" Target="../media/image118.png"/><Relationship Id="rId10" Type="http://schemas.openxmlformats.org/officeDocument/2006/relationships/image" Target="../media/image131.png"/><Relationship Id="rId4" Type="http://schemas.openxmlformats.org/officeDocument/2006/relationships/image" Target="../media/image117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0.png"/><Relationship Id="rId4" Type="http://schemas.openxmlformats.org/officeDocument/2006/relationships/image" Target="../media/image4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swarbrickjones.wordpress.com/2016/01/13/enhancing-images-using-deep-convolutional-generative-adversarial-networks-dcgans/" TargetMode="External"/><Relationship Id="rId2" Type="http://schemas.openxmlformats.org/officeDocument/2006/relationships/hyperlink" Target="http://www.cc.gatech.edu/~hays/7476/projects/Avery_Wench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Lecture 11 </a:t>
            </a:r>
            <a:br>
              <a:rPr lang="en-US" sz="6600" dirty="0"/>
            </a:br>
            <a:r>
              <a:rPr lang="en-US" sz="6600" dirty="0"/>
              <a:t>Principal Component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375336"/>
          </a:xfrm>
        </p:spPr>
        <p:txBody>
          <a:bodyPr>
            <a:normAutofit/>
          </a:bodyPr>
          <a:lstStyle/>
          <a:p>
            <a:r>
              <a:rPr lang="en-US" dirty="0"/>
              <a:t>EE-</a:t>
            </a:r>
            <a:r>
              <a:rPr lang="en-US" dirty="0" err="1"/>
              <a:t>uy</a:t>
            </a:r>
            <a:r>
              <a:rPr lang="en-US" dirty="0"/>
              <a:t> 4563 / EL-</a:t>
            </a:r>
            <a:r>
              <a:rPr lang="en-US" dirty="0" err="1"/>
              <a:t>Gy</a:t>
            </a:r>
            <a:r>
              <a:rPr lang="en-US" dirty="0"/>
              <a:t> 9123:  Introduction to machine learning</a:t>
            </a:r>
          </a:p>
          <a:p>
            <a:r>
              <a:rPr lang="en-US" dirty="0"/>
              <a:t>Prof. Sundeep </a:t>
            </a:r>
            <a:r>
              <a:rPr lang="en-US" dirty="0" err="1"/>
              <a:t>rangan</a:t>
            </a:r>
            <a:r>
              <a:rPr lang="en-US" dirty="0"/>
              <a:t>, With Modification by </a:t>
            </a:r>
            <a:r>
              <a:rPr lang="en-US" dirty="0" err="1"/>
              <a:t>yao</a:t>
            </a:r>
            <a:r>
              <a:rPr lang="en-US" dirty="0"/>
              <a:t> wang and Yuan Wang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93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  <a:p>
            <a:r>
              <a:rPr lang="en-US" dirty="0"/>
              <a:t>Principal components and directions of variance (a geometric perspective)</a:t>
            </a:r>
          </a:p>
          <a:p>
            <a:r>
              <a:rPr lang="en-US" dirty="0"/>
              <a:t>Computing PCs via the SVD</a:t>
            </a:r>
          </a:p>
          <a:p>
            <a:r>
              <a:rPr lang="en-US" dirty="0"/>
              <a:t>Approximation with PCs</a:t>
            </a:r>
          </a:p>
          <a:p>
            <a:r>
              <a:rPr lang="en-US" dirty="0"/>
              <a:t>Face example in python</a:t>
            </a:r>
          </a:p>
          <a:p>
            <a:r>
              <a:rPr lang="en-US" dirty="0"/>
              <a:t>Extensions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276837" y="1476462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1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modern data sets have very high dimension</a:t>
            </a:r>
          </a:p>
          <a:p>
            <a:r>
              <a:rPr lang="en-US" dirty="0"/>
              <a:t>Want to reduce dimension:</a:t>
            </a:r>
          </a:p>
          <a:p>
            <a:pPr lvl="1"/>
            <a:r>
              <a:rPr lang="en-US" dirty="0"/>
              <a:t>The Curse of Dimensionality (task “difficulty” ~ </a:t>
            </a:r>
            <a:r>
              <a:rPr lang="en-US" dirty="0" err="1"/>
              <a:t>exp</a:t>
            </a:r>
            <a:r>
              <a:rPr lang="en-US" dirty="0"/>
              <a:t>(d))</a:t>
            </a:r>
          </a:p>
          <a:p>
            <a:pPr lvl="1"/>
            <a:r>
              <a:rPr lang="en-US" dirty="0"/>
              <a:t>Visualize data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Find underlying commonalities in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178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  <a:p>
            <a:r>
              <a:rPr lang="en-US" dirty="0"/>
              <a:t>Principal components and directions of variance (a geometric perspective)</a:t>
            </a:r>
          </a:p>
          <a:p>
            <a:r>
              <a:rPr lang="en-US" dirty="0"/>
              <a:t>Computing PCs via the SVD</a:t>
            </a:r>
          </a:p>
          <a:p>
            <a:r>
              <a:rPr lang="en-US" dirty="0"/>
              <a:t>Approximation with PCs</a:t>
            </a:r>
          </a:p>
          <a:p>
            <a:r>
              <a:rPr lang="en-US" dirty="0"/>
              <a:t>Face example in python</a:t>
            </a:r>
          </a:p>
          <a:p>
            <a:r>
              <a:rPr lang="en-US" dirty="0"/>
              <a:t>Extensions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276837" y="1879134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40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is a random variable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Data points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/>
                  <a:t> are independent &amp; random samples drawn from a distribution</a:t>
                </a:r>
              </a:p>
              <a:p>
                <a:r>
                  <a:rPr lang="en-US" dirty="0"/>
                  <a:t>Data can be represented as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No label: unsupervised learning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is a demeaned version of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1" t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69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Simple properties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648" b="-3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8"/>
                <a:ext cx="5022166" cy="2544746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dirty="0"/>
                  <a:t> is a demeaned version of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dirty="0"/>
              </a:p>
              <a:p>
                <a:r>
                  <a:rPr lang="en-US" b="1" dirty="0"/>
                  <a:t> </a:t>
                </a:r>
                <a:r>
                  <a:rPr lang="en-US" dirty="0"/>
                  <a:t>Expectation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−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 Covariance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𝑐𝑜𝑣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m:rPr>
                        <m:aln/>
                      </m:rP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𝝁</m:t>
                            </m:r>
                          </m:e>
                        </m:d>
                      </m:e>
                    </m:d>
                    <m:r>
                      <m:rPr>
                        <m:aln/>
                      </m:rP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sSup>
                      <m:sSupPr>
                        <m:ctrlPr>
                          <a:rPr lang="en-US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8"/>
                <a:ext cx="5022166" cy="2544746"/>
              </a:xfrm>
              <a:blipFill>
                <a:blip r:embed="rId3"/>
                <a:stretch>
                  <a:fillRect l="-2519" t="-2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326F0D2-7344-4142-9052-257F726901E4}"/>
              </a:ext>
            </a:extLst>
          </p:cNvPr>
          <p:cNvGrpSpPr/>
          <p:nvPr/>
        </p:nvGrpSpPr>
        <p:grpSpPr>
          <a:xfrm>
            <a:off x="5595710" y="2732108"/>
            <a:ext cx="4583854" cy="3008635"/>
            <a:chOff x="5664985" y="455539"/>
            <a:chExt cx="5194917" cy="34097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0BC6E8C-13EA-934D-ADC5-ECA4023268B7}"/>
                    </a:ext>
                  </a:extLst>
                </p:cNvPr>
                <p:cNvSpPr/>
                <p:nvPr/>
              </p:nvSpPr>
              <p:spPr>
                <a:xfrm>
                  <a:off x="7401492" y="455539"/>
                  <a:ext cx="1371600" cy="1828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80BC6E8C-13EA-934D-ADC5-ECA4023268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1492" y="455539"/>
                  <a:ext cx="1371600" cy="18288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5454391-F839-3D44-A457-EF8744A59584}"/>
                    </a:ext>
                  </a:extLst>
                </p:cNvPr>
                <p:cNvSpPr/>
                <p:nvPr/>
              </p:nvSpPr>
              <p:spPr>
                <a:xfrm>
                  <a:off x="9031102" y="2493648"/>
                  <a:ext cx="1828800" cy="13716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D5454391-F839-3D44-A457-EF8744A595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1102" y="2493648"/>
                  <a:ext cx="1828800" cy="13716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8168CFF-A8F1-694B-A9A8-C4C589BF4251}"/>
                    </a:ext>
                  </a:extLst>
                </p:cNvPr>
                <p:cNvSpPr/>
                <p:nvPr/>
              </p:nvSpPr>
              <p:spPr>
                <a:xfrm>
                  <a:off x="7401492" y="2493648"/>
                  <a:ext cx="1371600" cy="1371600"/>
                </a:xfrm>
                <a:prstGeom prst="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8168CFF-A8F1-694B-A9A8-C4C589BF42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1492" y="2493648"/>
                  <a:ext cx="1371600" cy="137160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89B6CB28-B578-6A4C-AAA3-CE6E2FC9B39A}"/>
                    </a:ext>
                  </a:extLst>
                </p:cNvPr>
                <p:cNvSpPr/>
                <p:nvPr/>
              </p:nvSpPr>
              <p:spPr>
                <a:xfrm>
                  <a:off x="8284877" y="455539"/>
                  <a:ext cx="274320" cy="1808616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89B6CB28-B578-6A4C-AAA3-CE6E2FC9B3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877" y="455539"/>
                  <a:ext cx="274320" cy="1808616"/>
                </a:xfrm>
                <a:prstGeom prst="rect">
                  <a:avLst/>
                </a:prstGeom>
                <a:blipFill>
                  <a:blip r:embed="rId7"/>
                  <a:stretch>
                    <a:fillRect l="-238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7129311-937F-1940-A061-D25F958F18CF}"/>
                    </a:ext>
                  </a:extLst>
                </p:cNvPr>
                <p:cNvSpPr/>
                <p:nvPr/>
              </p:nvSpPr>
              <p:spPr>
                <a:xfrm>
                  <a:off x="9031102" y="2650951"/>
                  <a:ext cx="1828800" cy="27432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7129311-937F-1940-A061-D25F958F18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1102" y="2650951"/>
                  <a:ext cx="1828800" cy="274320"/>
                </a:xfrm>
                <a:prstGeom prst="rect">
                  <a:avLst/>
                </a:prstGeom>
                <a:blipFill>
                  <a:blip r:embed="rId8"/>
                  <a:stretch>
                    <a:fillRect t="-9524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D045B7BB-AF13-4F4B-B53B-C6D92A8C6783}"/>
                    </a:ext>
                  </a:extLst>
                </p:cNvPr>
                <p:cNvSpPr/>
                <p:nvPr/>
              </p:nvSpPr>
              <p:spPr>
                <a:xfrm>
                  <a:off x="8284877" y="2650951"/>
                  <a:ext cx="274320" cy="274320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𝑘𝑗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D045B7BB-AF13-4F4B-B53B-C6D92A8C67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877" y="2650951"/>
                  <a:ext cx="274320" cy="274320"/>
                </a:xfrm>
                <a:prstGeom prst="rect">
                  <a:avLst/>
                </a:prstGeom>
                <a:blipFill>
                  <a:blip r:embed="rId9"/>
                  <a:stretch>
                    <a:fillRect l="-47619" t="-9524" r="-14286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140F406-E809-C24D-A418-8FA55F2CEC0D}"/>
                </a:ext>
              </a:extLst>
            </p:cNvPr>
            <p:cNvCxnSpPr>
              <a:cxnSpLocks/>
              <a:stCxn id="66" idx="2"/>
              <a:endCxn id="68" idx="0"/>
            </p:cNvCxnSpPr>
            <p:nvPr/>
          </p:nvCxnSpPr>
          <p:spPr>
            <a:xfrm>
              <a:off x="8422037" y="2264155"/>
              <a:ext cx="0" cy="38679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38AC578-28AC-BA4B-8F0C-AFD454BCFA59}"/>
                </a:ext>
              </a:extLst>
            </p:cNvPr>
            <p:cNvCxnSpPr>
              <a:cxnSpLocks/>
              <a:stCxn id="67" idx="1"/>
              <a:endCxn id="68" idx="3"/>
            </p:cNvCxnSpPr>
            <p:nvPr/>
          </p:nvCxnSpPr>
          <p:spPr>
            <a:xfrm flipH="1">
              <a:off x="8559197" y="2788111"/>
              <a:ext cx="471905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7DD9338-A93A-9D42-9DFE-5F00D2329F73}"/>
                    </a:ext>
                  </a:extLst>
                </p:cNvPr>
                <p:cNvSpPr/>
                <p:nvPr/>
              </p:nvSpPr>
              <p:spPr>
                <a:xfrm>
                  <a:off x="5664985" y="2391053"/>
                  <a:ext cx="1406413" cy="79411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𝑛𝑘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𝑛𝑗</m:t>
                          </m:r>
                        </m:sub>
                      </m:sSub>
                    </m:oMath>
                  </a14:m>
                  <a:r>
                    <a:rPr lang="en-US" sz="140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14:m>
                    <m:oMath xmlns:m="http://schemas.openxmlformats.org/officeDocument/2006/math"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a14:m>
                  <a:r>
                    <a:rPr lang="en-US" sz="1400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400" b="1" i="1">
                          <a:latin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7DD9338-A93A-9D42-9DFE-5F00D2329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4985" y="2391053"/>
                  <a:ext cx="1406413" cy="79411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F1804D3-635B-E54E-B75D-5E5F5E0B071C}"/>
                </a:ext>
              </a:extLst>
            </p:cNvPr>
            <p:cNvCxnSpPr>
              <a:cxnSpLocks/>
              <a:stCxn id="71" idx="3"/>
              <a:endCxn id="68" idx="1"/>
            </p:cNvCxnSpPr>
            <p:nvPr/>
          </p:nvCxnSpPr>
          <p:spPr>
            <a:xfrm>
              <a:off x="7071398" y="2788110"/>
              <a:ext cx="1213479" cy="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C18C8D-AF55-6C46-9B24-822BB3649856}"/>
              </a:ext>
            </a:extLst>
          </p:cNvPr>
          <p:cNvGrpSpPr/>
          <p:nvPr/>
        </p:nvGrpSpPr>
        <p:grpSpPr>
          <a:xfrm>
            <a:off x="1508760" y="3945224"/>
            <a:ext cx="3584886" cy="1929957"/>
            <a:chOff x="1508760" y="3945224"/>
            <a:chExt cx="3584886" cy="192995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006CFB3-3490-174D-AA97-6E0A9E624672}"/>
                </a:ext>
              </a:extLst>
            </p:cNvPr>
            <p:cNvCxnSpPr/>
            <p:nvPr/>
          </p:nvCxnSpPr>
          <p:spPr>
            <a:xfrm>
              <a:off x="1508760" y="3945224"/>
              <a:ext cx="16116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02F323-6E7C-6548-8C86-388CCBA1C773}"/>
                </a:ext>
              </a:extLst>
            </p:cNvPr>
            <p:cNvCxnSpPr>
              <a:cxnSpLocks/>
            </p:cNvCxnSpPr>
            <p:nvPr/>
          </p:nvCxnSpPr>
          <p:spPr>
            <a:xfrm>
              <a:off x="1794510" y="3945224"/>
              <a:ext cx="17468" cy="17955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E90CF3E-83AA-EF4E-977E-FCFBD526EAA7}"/>
                    </a:ext>
                  </a:extLst>
                </p:cNvPr>
                <p:cNvSpPr/>
                <p:nvPr/>
              </p:nvSpPr>
              <p:spPr>
                <a:xfrm>
                  <a:off x="1811978" y="4948645"/>
                  <a:ext cx="3281668" cy="92653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Sampling approximation: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=∫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dirty="0"/>
                </a:p>
                <a:p>
                  <a:r>
                    <a:rPr lang="en-US" sz="1400" dirty="0"/>
                    <a:t>Here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4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400" b="1" dirty="0"/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14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E90CF3E-83AA-EF4E-977E-FCFBD526EA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1978" y="4948645"/>
                  <a:ext cx="3281668" cy="926536"/>
                </a:xfrm>
                <a:prstGeom prst="rect">
                  <a:avLst/>
                </a:prstGeom>
                <a:blipFill>
                  <a:blip r:embed="rId11"/>
                  <a:stretch>
                    <a:fillRect l="-386" t="-1351" b="-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19FA27-8BC9-7044-997C-2B153C875A3E}"/>
              </a:ext>
            </a:extLst>
          </p:cNvPr>
          <p:cNvGrpSpPr/>
          <p:nvPr/>
        </p:nvGrpSpPr>
        <p:grpSpPr>
          <a:xfrm>
            <a:off x="8708660" y="2461727"/>
            <a:ext cx="2588291" cy="1561044"/>
            <a:chOff x="6195891" y="1989835"/>
            <a:chExt cx="3109531" cy="1875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6F213A2-7C17-2244-BB83-1B09928CF659}"/>
                    </a:ext>
                  </a:extLst>
                </p:cNvPr>
                <p:cNvSpPr/>
                <p:nvPr/>
              </p:nvSpPr>
              <p:spPr>
                <a:xfrm>
                  <a:off x="7401492" y="1989835"/>
                  <a:ext cx="1371600" cy="27432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86F213A2-7C17-2244-BB83-1B09928CF6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1492" y="1989835"/>
                  <a:ext cx="1371600" cy="274320"/>
                </a:xfrm>
                <a:prstGeom prst="rect">
                  <a:avLst/>
                </a:prstGeom>
                <a:blipFill>
                  <a:blip r:embed="rId12"/>
                  <a:stretch>
                    <a:fillRect t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19173E4-ABDD-3645-9B48-B9937DCEEAEC}"/>
                    </a:ext>
                  </a:extLst>
                </p:cNvPr>
                <p:cNvSpPr/>
                <p:nvPr/>
              </p:nvSpPr>
              <p:spPr>
                <a:xfrm>
                  <a:off x="9031102" y="2493648"/>
                  <a:ext cx="274320" cy="13716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19173E4-ABDD-3645-9B48-B9937DCEEA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1102" y="2493648"/>
                  <a:ext cx="274320" cy="1371600"/>
                </a:xfrm>
                <a:prstGeom prst="rect">
                  <a:avLst/>
                </a:prstGeom>
                <a:blipFill>
                  <a:blip r:embed="rId13"/>
                  <a:stretch>
                    <a:fillRect l="-3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FFA7839-EACF-8E45-B9F4-D6AC69B90803}"/>
                    </a:ext>
                  </a:extLst>
                </p:cNvPr>
                <p:cNvSpPr/>
                <p:nvPr/>
              </p:nvSpPr>
              <p:spPr>
                <a:xfrm>
                  <a:off x="7401492" y="2493648"/>
                  <a:ext cx="1371600" cy="1371600"/>
                </a:xfrm>
                <a:prstGeom prst="rect">
                  <a:avLst/>
                </a:prstGeom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FFFA7839-EACF-8E45-B9F4-D6AC69B908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1492" y="2493648"/>
                  <a:ext cx="1371600" cy="137160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79CAC6E-7655-7A49-B6C7-7049ED35BE4D}"/>
                    </a:ext>
                  </a:extLst>
                </p:cNvPr>
                <p:cNvSpPr/>
                <p:nvPr/>
              </p:nvSpPr>
              <p:spPr>
                <a:xfrm>
                  <a:off x="8284877" y="1989835"/>
                  <a:ext cx="274320" cy="27432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479CAC6E-7655-7A49-B6C7-7049ED35BE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877" y="1989835"/>
                  <a:ext cx="274320" cy="274320"/>
                </a:xfrm>
                <a:prstGeom prst="rect">
                  <a:avLst/>
                </a:prstGeom>
                <a:blipFill>
                  <a:blip r:embed="rId15"/>
                  <a:stretch>
                    <a:fillRect l="-35000" t="-15000" b="-4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F6D3AD7-A759-124F-954C-252ACA1C4BFD}"/>
                    </a:ext>
                  </a:extLst>
                </p:cNvPr>
                <p:cNvSpPr/>
                <p:nvPr/>
              </p:nvSpPr>
              <p:spPr>
                <a:xfrm>
                  <a:off x="9031102" y="2650951"/>
                  <a:ext cx="274320" cy="274320"/>
                </a:xfrm>
                <a:prstGeom prst="rect">
                  <a:avLst/>
                </a:prstGeom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F6D3AD7-A759-124F-954C-252ACA1C4B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31102" y="2650951"/>
                  <a:ext cx="274320" cy="274320"/>
                </a:xfrm>
                <a:prstGeom prst="rect">
                  <a:avLst/>
                </a:prstGeom>
                <a:blipFill>
                  <a:blip r:embed="rId16"/>
                  <a:stretch>
                    <a:fillRect l="-45000" t="-15000" b="-4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5994F98-F022-CD4C-A9EE-902CF0C39332}"/>
                    </a:ext>
                  </a:extLst>
                </p:cNvPr>
                <p:cNvSpPr/>
                <p:nvPr/>
              </p:nvSpPr>
              <p:spPr>
                <a:xfrm>
                  <a:off x="8284877" y="2650951"/>
                  <a:ext cx="274320" cy="274320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𝑘𝑗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E5994F98-F022-CD4C-A9EE-902CF0C393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877" y="2650951"/>
                  <a:ext cx="274320" cy="274320"/>
                </a:xfrm>
                <a:prstGeom prst="rect">
                  <a:avLst/>
                </a:prstGeom>
                <a:blipFill>
                  <a:blip r:embed="rId17"/>
                  <a:stretch>
                    <a:fillRect l="-65000" t="-15000" r="-30000" b="-4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94DF001-F16C-774F-B9A7-2AC53DA4AAA8}"/>
                </a:ext>
              </a:extLst>
            </p:cNvPr>
            <p:cNvCxnSpPr>
              <a:stCxn id="40" idx="2"/>
              <a:endCxn id="42" idx="0"/>
            </p:cNvCxnSpPr>
            <p:nvPr/>
          </p:nvCxnSpPr>
          <p:spPr>
            <a:xfrm>
              <a:off x="8422037" y="2264155"/>
              <a:ext cx="0" cy="386796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4945D41-94BD-7848-881C-BD2EC150F642}"/>
                </a:ext>
              </a:extLst>
            </p:cNvPr>
            <p:cNvCxnSpPr>
              <a:cxnSpLocks/>
              <a:stCxn id="41" idx="1"/>
              <a:endCxn id="42" idx="3"/>
            </p:cNvCxnSpPr>
            <p:nvPr/>
          </p:nvCxnSpPr>
          <p:spPr>
            <a:xfrm flipH="1">
              <a:off x="8559197" y="2788111"/>
              <a:ext cx="471905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204BFD9-A44F-C044-AAC8-E9E88D592D95}"/>
                    </a:ext>
                  </a:extLst>
                </p:cNvPr>
                <p:cNvSpPr/>
                <p:nvPr/>
              </p:nvSpPr>
              <p:spPr>
                <a:xfrm>
                  <a:off x="6195891" y="2562251"/>
                  <a:ext cx="1118826" cy="4517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0204BFD9-A44F-C044-AAC8-E9E88D592D9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95891" y="2562251"/>
                  <a:ext cx="1118826" cy="451720"/>
                </a:xfrm>
                <a:prstGeom prst="rect">
                  <a:avLst/>
                </a:prstGeom>
                <a:blipFill>
                  <a:blip r:embed="rId18"/>
                  <a:stretch>
                    <a:fillRect b="-32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000BBD8-3C77-1342-A79D-117B6C23ADB7}"/>
                </a:ext>
              </a:extLst>
            </p:cNvPr>
            <p:cNvCxnSpPr>
              <a:cxnSpLocks/>
              <a:stCxn id="45" idx="3"/>
              <a:endCxn id="42" idx="1"/>
            </p:cNvCxnSpPr>
            <p:nvPr/>
          </p:nvCxnSpPr>
          <p:spPr>
            <a:xfrm>
              <a:off x="7314717" y="2788111"/>
              <a:ext cx="97016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ight Arrow 20">
            <a:extLst>
              <a:ext uri="{FF2B5EF4-FFF2-40B4-BE49-F238E27FC236}">
                <a16:creationId xmlns:a16="http://schemas.microsoft.com/office/drawing/2014/main" id="{93A78DA3-480F-E647-9FD2-11EF9E478589}"/>
              </a:ext>
            </a:extLst>
          </p:cNvPr>
          <p:cNvSpPr/>
          <p:nvPr/>
        </p:nvSpPr>
        <p:spPr>
          <a:xfrm rot="8439954">
            <a:off x="9117695" y="3945224"/>
            <a:ext cx="229099" cy="1388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8ED899-74D9-4443-845D-F437AD5FCE8D}"/>
              </a:ext>
            </a:extLst>
          </p:cNvPr>
          <p:cNvGrpSpPr/>
          <p:nvPr/>
        </p:nvGrpSpPr>
        <p:grpSpPr>
          <a:xfrm>
            <a:off x="3219503" y="3945224"/>
            <a:ext cx="2376207" cy="845082"/>
            <a:chOff x="3219503" y="3945224"/>
            <a:chExt cx="2376207" cy="84508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6F3178C-68BC-6345-9EBD-A13C311D09B0}"/>
                </a:ext>
              </a:extLst>
            </p:cNvPr>
            <p:cNvCxnSpPr>
              <a:cxnSpLocks/>
            </p:cNvCxnSpPr>
            <p:nvPr/>
          </p:nvCxnSpPr>
          <p:spPr>
            <a:xfrm>
              <a:off x="3219503" y="3945224"/>
              <a:ext cx="8373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>
              <a:extLst>
                <a:ext uri="{FF2B5EF4-FFF2-40B4-BE49-F238E27FC236}">
                  <a16:creationId xmlns:a16="http://schemas.microsoft.com/office/drawing/2014/main" id="{8C3E4592-5C78-E442-A860-B79D124DBE0A}"/>
                </a:ext>
              </a:extLst>
            </p:cNvPr>
            <p:cNvCxnSpPr>
              <a:cxnSpLocks/>
              <a:endCxn id="71" idx="1"/>
            </p:cNvCxnSpPr>
            <p:nvPr/>
          </p:nvCxnSpPr>
          <p:spPr>
            <a:xfrm>
              <a:off x="3647093" y="3945226"/>
              <a:ext cx="1948617" cy="845080"/>
            </a:xfrm>
            <a:prstGeom prst="bentConnector3">
              <a:avLst>
                <a:gd name="adj1" fmla="val -16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C32B7E-7890-EE45-8B2A-C588A640F814}"/>
                </a:ext>
              </a:extLst>
            </p:cNvPr>
            <p:cNvSpPr/>
            <p:nvPr/>
          </p:nvSpPr>
          <p:spPr>
            <a:xfrm>
              <a:off x="3709138" y="4439953"/>
              <a:ext cx="16898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Simple manipulation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95BB9EE-E0AC-7044-B496-2E748AD4DC72}"/>
              </a:ext>
            </a:extLst>
          </p:cNvPr>
          <p:cNvGrpSpPr/>
          <p:nvPr/>
        </p:nvGrpSpPr>
        <p:grpSpPr>
          <a:xfrm>
            <a:off x="4171151" y="3828766"/>
            <a:ext cx="2234045" cy="312143"/>
            <a:chOff x="4171151" y="3828766"/>
            <a:chExt cx="2234045" cy="312143"/>
          </a:xfrm>
        </p:grpSpPr>
        <p:cxnSp>
          <p:nvCxnSpPr>
            <p:cNvPr id="74" name="Elbow Connector 73">
              <a:extLst>
                <a:ext uri="{FF2B5EF4-FFF2-40B4-BE49-F238E27FC236}">
                  <a16:creationId xmlns:a16="http://schemas.microsoft.com/office/drawing/2014/main" id="{DA2EDF7F-EE48-FD47-8E42-005A9479F084}"/>
                </a:ext>
              </a:extLst>
            </p:cNvPr>
            <p:cNvCxnSpPr>
              <a:cxnSpLocks/>
            </p:cNvCxnSpPr>
            <p:nvPr/>
          </p:nvCxnSpPr>
          <p:spPr>
            <a:xfrm>
              <a:off x="4171151" y="3945223"/>
              <a:ext cx="2234045" cy="195686"/>
            </a:xfrm>
            <a:prstGeom prst="bentConnector3">
              <a:avLst>
                <a:gd name="adj1" fmla="val 1424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85EA46B-CCCA-354F-8A20-49A6453D9076}"/>
                </a:ext>
              </a:extLst>
            </p:cNvPr>
            <p:cNvSpPr/>
            <p:nvPr/>
          </p:nvSpPr>
          <p:spPr>
            <a:xfrm>
              <a:off x="4689093" y="3828766"/>
              <a:ext cx="15455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Sample covariance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25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B69C-3F8E-0F40-9228-EAE8A3B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5C57A-23F9-0E4D-8AA7-8D2DB25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15</a:t>
            </a:fld>
            <a:endParaRPr lang="en-US" dirty="0"/>
          </a:p>
        </p:txBody>
      </p:sp>
      <p:pic>
        <p:nvPicPr>
          <p:cNvPr id="39" name="Content Placeholder 35">
            <a:extLst>
              <a:ext uri="{FF2B5EF4-FFF2-40B4-BE49-F238E27FC236}">
                <a16:creationId xmlns:a16="http://schemas.microsoft.com/office/drawing/2014/main" id="{3889AC40-3908-1F4F-8E1E-4769EAE8C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092091"/>
            <a:ext cx="4678336" cy="345689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7CF6460-30E5-3647-85E5-CC14A76BC868}"/>
              </a:ext>
            </a:extLst>
          </p:cNvPr>
          <p:cNvGrpSpPr/>
          <p:nvPr/>
        </p:nvGrpSpPr>
        <p:grpSpPr>
          <a:xfrm>
            <a:off x="2060200" y="2496869"/>
            <a:ext cx="3257143" cy="2750785"/>
            <a:chOff x="4359263" y="2193169"/>
            <a:chExt cx="3635791" cy="307056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1757ED1-E642-FD47-9434-85FE788E4148}"/>
                </a:ext>
              </a:extLst>
            </p:cNvPr>
            <p:cNvCxnSpPr>
              <a:cxnSpLocks/>
            </p:cNvCxnSpPr>
            <p:nvPr/>
          </p:nvCxnSpPr>
          <p:spPr>
            <a:xfrm>
              <a:off x="4359263" y="5079071"/>
              <a:ext cx="32963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72B5E65-C159-4B4E-88E2-3916052187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2407" y="2377835"/>
              <a:ext cx="0" cy="279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6CEBCDB-FF96-A845-84B3-E1213F9EDF78}"/>
                </a:ext>
              </a:extLst>
            </p:cNvPr>
            <p:cNvSpPr txBox="1"/>
            <p:nvPr/>
          </p:nvSpPr>
          <p:spPr>
            <a:xfrm>
              <a:off x="7711002" y="4894405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9EADA3-70C0-BD41-BB7C-58ADF3876804}"/>
                </a:ext>
              </a:extLst>
            </p:cNvPr>
            <p:cNvSpPr txBox="1"/>
            <p:nvPr/>
          </p:nvSpPr>
          <p:spPr>
            <a:xfrm>
              <a:off x="5027345" y="2193169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56A07F4-7311-2745-BF4B-A6EC6368C571}"/>
                </a:ext>
              </a:extLst>
            </p:cNvPr>
            <p:cNvSpPr txBox="1"/>
            <p:nvPr/>
          </p:nvSpPr>
          <p:spPr>
            <a:xfrm>
              <a:off x="5058222" y="4709739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6BA34C-9431-A346-8407-378E361B2760}"/>
              </a:ext>
            </a:extLst>
          </p:cNvPr>
          <p:cNvGrpSpPr/>
          <p:nvPr/>
        </p:nvGrpSpPr>
        <p:grpSpPr>
          <a:xfrm>
            <a:off x="2686366" y="2626147"/>
            <a:ext cx="2092966" cy="1990237"/>
            <a:chOff x="4976966" y="2415441"/>
            <a:chExt cx="2336276" cy="2221605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9A66468-6B83-8548-B8F4-980D123A87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6966" y="2455801"/>
              <a:ext cx="2005392" cy="218124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1081332-4804-B448-AA18-1AD20219B32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91183" y="3173078"/>
              <a:ext cx="877353" cy="821435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51ECDE-2B18-C448-8AEB-1138A46037B0}"/>
                </a:ext>
              </a:extLst>
            </p:cNvPr>
            <p:cNvSpPr txBox="1"/>
            <p:nvPr/>
          </p:nvSpPr>
          <p:spPr>
            <a:xfrm>
              <a:off x="6977894" y="2415441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x'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A9DB43-9132-574E-8A84-ED43DD83F00C}"/>
                </a:ext>
              </a:extLst>
            </p:cNvPr>
            <p:cNvSpPr txBox="1"/>
            <p:nvPr/>
          </p:nvSpPr>
          <p:spPr>
            <a:xfrm>
              <a:off x="5528439" y="2837753"/>
              <a:ext cx="353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y’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FDE614-8D20-B44B-86D2-713CFE4BF0FB}"/>
                </a:ext>
              </a:extLst>
            </p:cNvPr>
            <p:cNvSpPr txBox="1"/>
            <p:nvPr/>
          </p:nvSpPr>
          <p:spPr>
            <a:xfrm>
              <a:off x="6065282" y="3392160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o’</a:t>
              </a:r>
            </a:p>
          </p:txBody>
        </p:sp>
      </p:grp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B19C6A6C-39B0-6747-ADAD-CCAC5FC88017}"/>
              </a:ext>
            </a:extLst>
          </p:cNvPr>
          <p:cNvSpPr txBox="1">
            <a:spLocks/>
          </p:cNvSpPr>
          <p:nvPr/>
        </p:nvSpPr>
        <p:spPr>
          <a:xfrm>
            <a:off x="6205614" y="2425433"/>
            <a:ext cx="4453205" cy="235049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to find the new coordinate system? </a:t>
            </a:r>
          </a:p>
          <a:p>
            <a:r>
              <a:rPr lang="en-US" dirty="0"/>
              <a:t>How</a:t>
            </a:r>
            <a:r>
              <a:rPr lang="zh-Hans" altLang="en-US" dirty="0"/>
              <a:t> </a:t>
            </a:r>
            <a:r>
              <a:rPr lang="en-US" altLang="zh-Hans" dirty="0"/>
              <a:t>specify a axis?</a:t>
            </a:r>
          </a:p>
          <a:p>
            <a:pPr lvl="1"/>
            <a:r>
              <a:rPr lang="en-US" altLang="zh-Hans" dirty="0"/>
              <a:t>2 points in the space in general</a:t>
            </a:r>
          </a:p>
          <a:p>
            <a:pPr lvl="1"/>
            <a:r>
              <a:rPr lang="en-US" altLang="zh-Hans" dirty="0"/>
              <a:t>1 point with common start point</a:t>
            </a:r>
          </a:p>
          <a:p>
            <a:pPr lvl="1"/>
            <a:r>
              <a:rPr lang="en-US" altLang="zh-Hans" dirty="0"/>
              <a:t>Data mean serves a good candidate</a:t>
            </a:r>
          </a:p>
        </p:txBody>
      </p:sp>
    </p:spTree>
    <p:extLst>
      <p:ext uri="{BB962C8B-B14F-4D97-AF65-F5344CB8AC3E}">
        <p14:creationId xmlns:p14="http://schemas.microsoft.com/office/powerpoint/2010/main" val="40994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88D2-4774-B442-891A-41502FC8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DDA9A-F83B-5242-BF9D-7D4A48DE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16</a:t>
            </a:fld>
            <a:endParaRPr lang="en-US" dirty="0"/>
          </a:p>
        </p:txBody>
      </p:sp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79ACB56C-43A1-1E47-AD40-36231C68E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693991"/>
            <a:ext cx="4202934" cy="3730142"/>
          </a:xfr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085EB9-F04D-D143-9B03-876A3DB7EEA0}"/>
              </a:ext>
            </a:extLst>
          </p:cNvPr>
          <p:cNvGrpSpPr/>
          <p:nvPr/>
        </p:nvGrpSpPr>
        <p:grpSpPr>
          <a:xfrm>
            <a:off x="1691812" y="1998669"/>
            <a:ext cx="3635791" cy="2869669"/>
            <a:chOff x="2932423" y="2045164"/>
            <a:chExt cx="3635791" cy="286966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4CBFE5B-175B-BF45-8C30-1A51CE894681}"/>
                </a:ext>
              </a:extLst>
            </p:cNvPr>
            <p:cNvCxnSpPr>
              <a:cxnSpLocks/>
            </p:cNvCxnSpPr>
            <p:nvPr/>
          </p:nvCxnSpPr>
          <p:spPr>
            <a:xfrm>
              <a:off x="2932423" y="3517833"/>
              <a:ext cx="32963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21FAD5D-6CA9-004A-8A8F-E72521B56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4146" y="2120833"/>
              <a:ext cx="0" cy="279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E5A5C3-07E0-2C4B-AA2B-A6B2AB2C891B}"/>
                </a:ext>
              </a:extLst>
            </p:cNvPr>
            <p:cNvSpPr txBox="1"/>
            <p:nvPr/>
          </p:nvSpPr>
          <p:spPr>
            <a:xfrm>
              <a:off x="6284162" y="333316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CEEEE4-CD64-A640-B3C5-52F672B8D98D}"/>
                </a:ext>
              </a:extLst>
            </p:cNvPr>
            <p:cNvSpPr txBox="1"/>
            <p:nvPr/>
          </p:nvSpPr>
          <p:spPr>
            <a:xfrm>
              <a:off x="4184189" y="204516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D8E412-7947-B54B-B10B-EFB9DCBC9744}"/>
                </a:ext>
              </a:extLst>
            </p:cNvPr>
            <p:cNvSpPr txBox="1"/>
            <p:nvPr/>
          </p:nvSpPr>
          <p:spPr>
            <a:xfrm>
              <a:off x="4563090" y="357866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191DACCB-CCB6-524D-B7AE-19CFF22BE80E}"/>
              </a:ext>
            </a:extLst>
          </p:cNvPr>
          <p:cNvSpPr txBox="1">
            <a:spLocks/>
          </p:cNvSpPr>
          <p:nvPr/>
        </p:nvSpPr>
        <p:spPr>
          <a:xfrm>
            <a:off x="5598688" y="1867475"/>
            <a:ext cx="4862909" cy="390613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Demean, so that the origin is 0.</a:t>
            </a:r>
          </a:p>
          <a:p>
            <a:r>
              <a:rPr lang="en-US" dirty="0"/>
              <a:t>What is the key property of the new axis?</a:t>
            </a:r>
          </a:p>
          <a:p>
            <a:pPr marL="0" indent="0">
              <a:buNone/>
            </a:pPr>
            <a:endParaRPr lang="en-US" dirty="0"/>
          </a:p>
          <a:p>
            <a:endParaRPr lang="en-US" altLang="zh-Han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A5C8C8-6794-1E4A-BE90-ACB69D8D29DD}"/>
              </a:ext>
            </a:extLst>
          </p:cNvPr>
          <p:cNvGrpSpPr/>
          <p:nvPr/>
        </p:nvGrpSpPr>
        <p:grpSpPr>
          <a:xfrm>
            <a:off x="2112189" y="2235336"/>
            <a:ext cx="2793764" cy="2369683"/>
            <a:chOff x="3352800" y="2281831"/>
            <a:chExt cx="2793764" cy="236968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711FCBF-581B-604D-A1AE-0A9778E4C4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52800" y="2387992"/>
              <a:ext cx="2430329" cy="2263522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D6069B8-8F64-204D-B898-8FAA65AFC1EA}"/>
                </a:ext>
              </a:extLst>
            </p:cNvPr>
            <p:cNvSpPr txBox="1"/>
            <p:nvPr/>
          </p:nvSpPr>
          <p:spPr>
            <a:xfrm>
              <a:off x="5811216" y="2281831"/>
              <a:ext cx="335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x'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956833-4C65-4449-91B2-F2C23D9E75F3}"/>
                </a:ext>
              </a:extLst>
            </p:cNvPr>
            <p:cNvSpPr/>
            <p:nvPr/>
          </p:nvSpPr>
          <p:spPr>
            <a:xfrm>
              <a:off x="5459615" y="2638394"/>
              <a:ext cx="63063" cy="630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8F38BB-6D62-F043-9840-3B77714B3111}"/>
                </a:ext>
              </a:extLst>
            </p:cNvPr>
            <p:cNvSpPr txBox="1"/>
            <p:nvPr/>
          </p:nvSpPr>
          <p:spPr>
            <a:xfrm>
              <a:off x="5478558" y="2654545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70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79ACB56C-43A1-1E47-AD40-36231C68E8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693992"/>
            <a:ext cx="4206240" cy="37301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7388D2-4774-B442-891A-41502FC8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DDA9A-F83B-5242-BF9D-7D4A48DE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085EB9-F04D-D143-9B03-876A3DB7EEA0}"/>
              </a:ext>
            </a:extLst>
          </p:cNvPr>
          <p:cNvGrpSpPr/>
          <p:nvPr/>
        </p:nvGrpSpPr>
        <p:grpSpPr>
          <a:xfrm>
            <a:off x="1705437" y="1998670"/>
            <a:ext cx="3635791" cy="2869669"/>
            <a:chOff x="2932423" y="2045164"/>
            <a:chExt cx="3635791" cy="286966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4CBFE5B-175B-BF45-8C30-1A51CE894681}"/>
                </a:ext>
              </a:extLst>
            </p:cNvPr>
            <p:cNvCxnSpPr>
              <a:cxnSpLocks/>
            </p:cNvCxnSpPr>
            <p:nvPr/>
          </p:nvCxnSpPr>
          <p:spPr>
            <a:xfrm>
              <a:off x="2932423" y="3517833"/>
              <a:ext cx="32963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21FAD5D-6CA9-004A-8A8F-E72521B56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4146" y="2120833"/>
              <a:ext cx="0" cy="279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E5A5C3-07E0-2C4B-AA2B-A6B2AB2C891B}"/>
                </a:ext>
              </a:extLst>
            </p:cNvPr>
            <p:cNvSpPr txBox="1"/>
            <p:nvPr/>
          </p:nvSpPr>
          <p:spPr>
            <a:xfrm>
              <a:off x="6284162" y="333316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CEEEE4-CD64-A640-B3C5-52F672B8D98D}"/>
                </a:ext>
              </a:extLst>
            </p:cNvPr>
            <p:cNvSpPr txBox="1"/>
            <p:nvPr/>
          </p:nvSpPr>
          <p:spPr>
            <a:xfrm>
              <a:off x="4184189" y="204516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D8E412-7947-B54B-B10B-EFB9DCBC9744}"/>
                </a:ext>
              </a:extLst>
            </p:cNvPr>
            <p:cNvSpPr txBox="1"/>
            <p:nvPr/>
          </p:nvSpPr>
          <p:spPr>
            <a:xfrm>
              <a:off x="4563090" y="357866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2956833-4C65-4449-91B2-F2C23D9E75F3}"/>
              </a:ext>
            </a:extLst>
          </p:cNvPr>
          <p:cNvSpPr/>
          <p:nvPr/>
        </p:nvSpPr>
        <p:spPr>
          <a:xfrm>
            <a:off x="4364517" y="2696605"/>
            <a:ext cx="63063" cy="63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8E249A-90F9-3843-B911-BF0AE277270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3327160" y="2750433"/>
            <a:ext cx="1046592" cy="7209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B3AE78-9770-824D-A113-8B3DF74D76D5}"/>
              </a:ext>
            </a:extLst>
          </p:cNvPr>
          <p:cNvCxnSpPr>
            <a:cxnSpLocks/>
          </p:cNvCxnSpPr>
          <p:nvPr/>
        </p:nvCxnSpPr>
        <p:spPr>
          <a:xfrm flipV="1">
            <a:off x="3327159" y="2682884"/>
            <a:ext cx="188471" cy="788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Half Frame 26">
            <a:extLst>
              <a:ext uri="{FF2B5EF4-FFF2-40B4-BE49-F238E27FC236}">
                <a16:creationId xmlns:a16="http://schemas.microsoft.com/office/drawing/2014/main" id="{CC05BAE0-4F14-7F4B-A0D5-11EA736F579B}"/>
              </a:ext>
            </a:extLst>
          </p:cNvPr>
          <p:cNvSpPr/>
          <p:nvPr/>
        </p:nvSpPr>
        <p:spPr>
          <a:xfrm rot="3301693">
            <a:off x="3783164" y="3055481"/>
            <a:ext cx="67292" cy="55405"/>
          </a:xfrm>
          <a:prstGeom prst="halfFram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A36C5B-3E47-6148-8C38-EC2D73F77FD3}"/>
                  </a:ext>
                </a:extLst>
              </p:cNvPr>
              <p:cNvSpPr/>
              <p:nvPr/>
            </p:nvSpPr>
            <p:spPr>
              <a:xfrm>
                <a:off x="3408256" y="2283502"/>
                <a:ext cx="34977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A36C5B-3E47-6148-8C38-EC2D73F77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256" y="2283502"/>
                <a:ext cx="34977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6C8A25D-99DC-D144-A713-CDBA324B36DD}"/>
              </a:ext>
            </a:extLst>
          </p:cNvPr>
          <p:cNvCxnSpPr>
            <a:cxnSpLocks/>
          </p:cNvCxnSpPr>
          <p:nvPr/>
        </p:nvCxnSpPr>
        <p:spPr>
          <a:xfrm flipV="1">
            <a:off x="3327158" y="3133183"/>
            <a:ext cx="483369" cy="338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773159-C834-8C47-B98B-3758E4D8C5DE}"/>
                  </a:ext>
                </a:extLst>
              </p:cNvPr>
              <p:cNvSpPr/>
              <p:nvPr/>
            </p:nvSpPr>
            <p:spPr>
              <a:xfrm>
                <a:off x="3726735" y="3099539"/>
                <a:ext cx="8997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773159-C834-8C47-B98B-3758E4D8C5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735" y="3099539"/>
                <a:ext cx="8997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7493F6-B9B6-B843-86A8-537E52E091AC}"/>
                  </a:ext>
                </a:extLst>
              </p:cNvPr>
              <p:cNvSpPr txBox="1"/>
              <p:nvPr/>
            </p:nvSpPr>
            <p:spPr>
              <a:xfrm>
                <a:off x="4293785" y="2647977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7493F6-B9B6-B843-86A8-537E52E0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785" y="2647977"/>
                <a:ext cx="354584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DBF21A-DD3C-B446-BAF4-3361BE5DBA19}"/>
                  </a:ext>
                </a:extLst>
              </p:cNvPr>
              <p:cNvSpPr/>
              <p:nvPr/>
            </p:nvSpPr>
            <p:spPr>
              <a:xfrm>
                <a:off x="3340890" y="3059453"/>
                <a:ext cx="3309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DBF21A-DD3C-B446-BAF4-3361BE5DBA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890" y="3059453"/>
                <a:ext cx="33098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c 34">
            <a:extLst>
              <a:ext uri="{FF2B5EF4-FFF2-40B4-BE49-F238E27FC236}">
                <a16:creationId xmlns:a16="http://schemas.microsoft.com/office/drawing/2014/main" id="{0F6516EC-5847-D74A-B510-1B298D6B046F}"/>
              </a:ext>
            </a:extLst>
          </p:cNvPr>
          <p:cNvSpPr/>
          <p:nvPr/>
        </p:nvSpPr>
        <p:spPr>
          <a:xfrm>
            <a:off x="3327157" y="3286673"/>
            <a:ext cx="131138" cy="114717"/>
          </a:xfrm>
          <a:prstGeom prst="arc">
            <a:avLst>
              <a:gd name="adj1" fmla="val 16200000"/>
              <a:gd name="adj2" fmla="val 924909"/>
            </a:avLst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807A01-3432-074B-8870-98153BDA41F3}"/>
              </a:ext>
            </a:extLst>
          </p:cNvPr>
          <p:cNvCxnSpPr>
            <a:cxnSpLocks/>
          </p:cNvCxnSpPr>
          <p:nvPr/>
        </p:nvCxnSpPr>
        <p:spPr>
          <a:xfrm flipH="1" flipV="1">
            <a:off x="3513152" y="2682885"/>
            <a:ext cx="266099" cy="428001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85AF4-1F1C-584B-B8BB-59CDC955A1B9}"/>
                  </a:ext>
                </a:extLst>
              </p:cNvPr>
              <p:cNvSpPr/>
              <p:nvPr/>
            </p:nvSpPr>
            <p:spPr>
              <a:xfrm>
                <a:off x="3609687" y="251371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85AF4-1F1C-584B-B8BB-59CDC955A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687" y="2513713"/>
                <a:ext cx="3706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909FA5A9-8B7E-9041-8363-9B227C9CD6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64011" y="2881447"/>
                <a:ext cx="5131028" cy="254268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q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Ø"/>
                </a:pPr>
                <a:r>
                  <a:rPr lang="en-US" sz="1600" dirty="0"/>
                  <a:t>For a fixed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1600" dirty="0"/>
                  <a:t>, chose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1600" dirty="0"/>
                  <a:t> to approximate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1600" dirty="0"/>
                  <a:t>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b="1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sz="1600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sz="1600" dirty="0"/>
                  <a:t>The approximation error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e>
                      <m:sup>
                        <m:r>
                          <a:rPr lang="en-US" sz="16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is minimized when </a:t>
                </a:r>
                <a14:m>
                  <m:oMath xmlns:m="http://schemas.openxmlformats.org/officeDocument/2006/math">
                    <m:r>
                      <a:rPr lang="en-US" sz="1600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⊥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16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e>
                        <m:sup>
                          <m:r>
                            <a:rPr lang="en-US" sz="1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16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600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</m:d>
                              <m:func>
                                <m:funcPr>
                                  <m:ctrlPr>
                                    <a:rPr lang="en-US" sz="1600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600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1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1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dirty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16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600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</m:e>
                              </m:d>
                              <m:func>
                                <m:funcPr>
                                  <m:ctrlPr>
                                    <a:rPr lang="en-US" sz="1600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b="0" i="0" dirty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600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sz="1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prstClr val="black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</m:d>
                        </m:e>
                        <m:sup>
                          <m:r>
                            <a:rPr lang="en-US" sz="1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1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600" b="1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acc>
                            </m:e>
                          </m:d>
                        </m:e>
                        <m:sup>
                          <m:r>
                            <a:rPr lang="en-US" sz="1600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  <a:p>
                <a:pPr>
                  <a:buFont typeface="Wingdings" pitchFamily="2" charset="2"/>
                  <a:buChar char="Ø"/>
                </a:pPr>
                <a:r>
                  <a:rPr lang="en-US" sz="1600" dirty="0"/>
                  <a:t>Minimizing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</m:d>
                      </m:e>
                      <m:sup>
                        <m:r>
                          <a:rPr lang="en-US" sz="1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/>
                  <a:t> is equivalent to maximizing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600" b="1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16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lim>
                          </m:limLow>
                        </m:fName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𝔼</m:t>
                          </m:r>
                          <m:d>
                            <m:d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600" b="1" i="1" dirty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600" b="1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b="1" i="1" dirty="0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</m:e>
                                  </m:d>
                                </m:e>
                                <m:sup>
                                  <m:r>
                                    <a:rPr lang="en-US" sz="1600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909FA5A9-8B7E-9041-8363-9B227C9CD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011" y="2881447"/>
                <a:ext cx="5131028" cy="2542687"/>
              </a:xfrm>
              <a:prstGeom prst="rect">
                <a:avLst/>
              </a:prstGeom>
              <a:blipFill>
                <a:blip r:embed="rId8"/>
                <a:stretch>
                  <a:fillRect l="-2222" t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18733D8-1431-7C4F-B329-912A2E5AE7C4}"/>
              </a:ext>
            </a:extLst>
          </p:cNvPr>
          <p:cNvSpPr txBox="1">
            <a:spLocks/>
          </p:cNvSpPr>
          <p:nvPr/>
        </p:nvSpPr>
        <p:spPr>
          <a:xfrm>
            <a:off x="5598688" y="1867475"/>
            <a:ext cx="4862909" cy="892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Demean, so that the origin is 0.</a:t>
            </a:r>
          </a:p>
          <a:p>
            <a:r>
              <a:rPr lang="en-US" dirty="0"/>
              <a:t>What is the key property of the new axis?</a:t>
            </a:r>
          </a:p>
        </p:txBody>
      </p:sp>
    </p:spTree>
    <p:extLst>
      <p:ext uri="{BB962C8B-B14F-4D97-AF65-F5344CB8AC3E}">
        <p14:creationId xmlns:p14="http://schemas.microsoft.com/office/powerpoint/2010/main" val="128834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79ACB56C-43A1-1E47-AD40-36231C68E8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693992"/>
            <a:ext cx="4206240" cy="37301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7388D2-4774-B442-891A-41502FC8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DDA9A-F83B-5242-BF9D-7D4A48DE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085EB9-F04D-D143-9B03-876A3DB7EEA0}"/>
              </a:ext>
            </a:extLst>
          </p:cNvPr>
          <p:cNvGrpSpPr/>
          <p:nvPr/>
        </p:nvGrpSpPr>
        <p:grpSpPr>
          <a:xfrm>
            <a:off x="1705437" y="1998670"/>
            <a:ext cx="3635791" cy="2869669"/>
            <a:chOff x="2932423" y="2045164"/>
            <a:chExt cx="3635791" cy="286966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4CBFE5B-175B-BF45-8C30-1A51CE894681}"/>
                </a:ext>
              </a:extLst>
            </p:cNvPr>
            <p:cNvCxnSpPr>
              <a:cxnSpLocks/>
            </p:cNvCxnSpPr>
            <p:nvPr/>
          </p:nvCxnSpPr>
          <p:spPr>
            <a:xfrm>
              <a:off x="2932423" y="3517833"/>
              <a:ext cx="32963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21FAD5D-6CA9-004A-8A8F-E72521B56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4146" y="2120833"/>
              <a:ext cx="0" cy="279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E5A5C3-07E0-2C4B-AA2B-A6B2AB2C891B}"/>
                </a:ext>
              </a:extLst>
            </p:cNvPr>
            <p:cNvSpPr txBox="1"/>
            <p:nvPr/>
          </p:nvSpPr>
          <p:spPr>
            <a:xfrm>
              <a:off x="6284162" y="333316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CEEEE4-CD64-A640-B3C5-52F672B8D98D}"/>
                </a:ext>
              </a:extLst>
            </p:cNvPr>
            <p:cNvSpPr txBox="1"/>
            <p:nvPr/>
          </p:nvSpPr>
          <p:spPr>
            <a:xfrm>
              <a:off x="4184189" y="204516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D8E412-7947-B54B-B10B-EFB9DCBC9744}"/>
                </a:ext>
              </a:extLst>
            </p:cNvPr>
            <p:cNvSpPr txBox="1"/>
            <p:nvPr/>
          </p:nvSpPr>
          <p:spPr>
            <a:xfrm>
              <a:off x="4563090" y="357866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2956833-4C65-4449-91B2-F2C23D9E75F3}"/>
              </a:ext>
            </a:extLst>
          </p:cNvPr>
          <p:cNvSpPr/>
          <p:nvPr/>
        </p:nvSpPr>
        <p:spPr>
          <a:xfrm>
            <a:off x="4364517" y="2696605"/>
            <a:ext cx="63063" cy="63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8E249A-90F9-3843-B911-BF0AE277270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3327160" y="2750433"/>
            <a:ext cx="1046592" cy="7209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B3AE78-9770-824D-A113-8B3DF74D76D5}"/>
              </a:ext>
            </a:extLst>
          </p:cNvPr>
          <p:cNvCxnSpPr>
            <a:cxnSpLocks/>
          </p:cNvCxnSpPr>
          <p:nvPr/>
        </p:nvCxnSpPr>
        <p:spPr>
          <a:xfrm flipV="1">
            <a:off x="3327159" y="2682884"/>
            <a:ext cx="188471" cy="788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Half Frame 26">
            <a:extLst>
              <a:ext uri="{FF2B5EF4-FFF2-40B4-BE49-F238E27FC236}">
                <a16:creationId xmlns:a16="http://schemas.microsoft.com/office/drawing/2014/main" id="{CC05BAE0-4F14-7F4B-A0D5-11EA736F579B}"/>
              </a:ext>
            </a:extLst>
          </p:cNvPr>
          <p:cNvSpPr/>
          <p:nvPr/>
        </p:nvSpPr>
        <p:spPr>
          <a:xfrm rot="3301693">
            <a:off x="3783164" y="3055481"/>
            <a:ext cx="67292" cy="55405"/>
          </a:xfrm>
          <a:prstGeom prst="halfFram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A36C5B-3E47-6148-8C38-EC2D73F77FD3}"/>
                  </a:ext>
                </a:extLst>
              </p:cNvPr>
              <p:cNvSpPr/>
              <p:nvPr/>
            </p:nvSpPr>
            <p:spPr>
              <a:xfrm>
                <a:off x="3408256" y="2283502"/>
                <a:ext cx="34977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A36C5B-3E47-6148-8C38-EC2D73F77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256" y="2283502"/>
                <a:ext cx="34977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6C8A25D-99DC-D144-A713-CDBA324B36DD}"/>
              </a:ext>
            </a:extLst>
          </p:cNvPr>
          <p:cNvCxnSpPr>
            <a:cxnSpLocks/>
          </p:cNvCxnSpPr>
          <p:nvPr/>
        </p:nvCxnSpPr>
        <p:spPr>
          <a:xfrm flipV="1">
            <a:off x="3327158" y="3133183"/>
            <a:ext cx="483369" cy="338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773159-C834-8C47-B98B-3758E4D8C5DE}"/>
                  </a:ext>
                </a:extLst>
              </p:cNvPr>
              <p:cNvSpPr/>
              <p:nvPr/>
            </p:nvSpPr>
            <p:spPr>
              <a:xfrm>
                <a:off x="3726735" y="3099539"/>
                <a:ext cx="8997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773159-C834-8C47-B98B-3758E4D8C5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735" y="3099539"/>
                <a:ext cx="8997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7493F6-B9B6-B843-86A8-537E52E091AC}"/>
                  </a:ext>
                </a:extLst>
              </p:cNvPr>
              <p:cNvSpPr txBox="1"/>
              <p:nvPr/>
            </p:nvSpPr>
            <p:spPr>
              <a:xfrm>
                <a:off x="4293785" y="2647977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7493F6-B9B6-B843-86A8-537E52E0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785" y="2647977"/>
                <a:ext cx="354584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DBF21A-DD3C-B446-BAF4-3361BE5DBA19}"/>
                  </a:ext>
                </a:extLst>
              </p:cNvPr>
              <p:cNvSpPr/>
              <p:nvPr/>
            </p:nvSpPr>
            <p:spPr>
              <a:xfrm>
                <a:off x="3340890" y="3059453"/>
                <a:ext cx="3309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DBF21A-DD3C-B446-BAF4-3361BE5DBA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890" y="3059453"/>
                <a:ext cx="33098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c 34">
            <a:extLst>
              <a:ext uri="{FF2B5EF4-FFF2-40B4-BE49-F238E27FC236}">
                <a16:creationId xmlns:a16="http://schemas.microsoft.com/office/drawing/2014/main" id="{0F6516EC-5847-D74A-B510-1B298D6B046F}"/>
              </a:ext>
            </a:extLst>
          </p:cNvPr>
          <p:cNvSpPr/>
          <p:nvPr/>
        </p:nvSpPr>
        <p:spPr>
          <a:xfrm>
            <a:off x="3327157" y="3286673"/>
            <a:ext cx="131138" cy="114717"/>
          </a:xfrm>
          <a:prstGeom prst="arc">
            <a:avLst>
              <a:gd name="adj1" fmla="val 16200000"/>
              <a:gd name="adj2" fmla="val 924909"/>
            </a:avLst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807A01-3432-074B-8870-98153BDA41F3}"/>
              </a:ext>
            </a:extLst>
          </p:cNvPr>
          <p:cNvCxnSpPr>
            <a:cxnSpLocks/>
          </p:cNvCxnSpPr>
          <p:nvPr/>
        </p:nvCxnSpPr>
        <p:spPr>
          <a:xfrm flipH="1" flipV="1">
            <a:off x="3513152" y="2682885"/>
            <a:ext cx="266099" cy="428001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85AF4-1F1C-584B-B8BB-59CDC955A1B9}"/>
                  </a:ext>
                </a:extLst>
              </p:cNvPr>
              <p:cNvSpPr/>
              <p:nvPr/>
            </p:nvSpPr>
            <p:spPr>
              <a:xfrm>
                <a:off x="3609687" y="251371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85AF4-1F1C-584B-B8BB-59CDC955A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687" y="2513713"/>
                <a:ext cx="3706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18733D8-1431-7C4F-B329-912A2E5AE7C4}"/>
              </a:ext>
            </a:extLst>
          </p:cNvPr>
          <p:cNvSpPr txBox="1">
            <a:spLocks/>
          </p:cNvSpPr>
          <p:nvPr/>
        </p:nvSpPr>
        <p:spPr>
          <a:xfrm>
            <a:off x="5598688" y="1867475"/>
            <a:ext cx="4862909" cy="892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Demean, so that the origin is 0.</a:t>
            </a:r>
          </a:p>
          <a:p>
            <a:r>
              <a:rPr lang="en-US" dirty="0"/>
              <a:t>What is the key property of the new axis?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F0458F22-342C-7E43-82A5-A168555D51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41594" y="3103322"/>
                <a:ext cx="3283848" cy="1675540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q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Proj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func>
                      <m:funcPr>
                        <m:ctrlPr>
                          <a:rPr lang="en-US" sz="16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sz="1600" b="1" i="1" dirty="0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1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1600" dirty="0"/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1600" b="1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dirty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func>
                      <m:funcPr>
                        <m:ctrlPr>
                          <a:rPr lang="en-US" sz="16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func>
                      <m:funcPr>
                        <m:ctrlPr>
                          <a:rPr lang="en-US" sz="16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sz="1600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̃"/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∙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</m:den>
                    </m:f>
                  </m:oMath>
                </a14:m>
                <a:endParaRPr lang="en-US" sz="1600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If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</m:d>
                    <m:func>
                      <m:funcPr>
                        <m:ctrlPr>
                          <a:rPr lang="en-US" sz="16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  <m:r>
                      <a:rPr lang="en-US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1600" b="1" i="1">
                        <a:latin typeface="Cambria Math" panose="02040503050406030204" pitchFamily="18" charset="0"/>
                      </a:rPr>
                      <m:t>∙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25" name="Content Placeholder 2">
                <a:extLst>
                  <a:ext uri="{FF2B5EF4-FFF2-40B4-BE49-F238E27FC236}">
                    <a16:creationId xmlns:a16="http://schemas.microsoft.com/office/drawing/2014/main" id="{F0458F22-342C-7E43-82A5-A168555D51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1594" y="3103322"/>
                <a:ext cx="3283848" cy="1675540"/>
              </a:xfrm>
              <a:prstGeom prst="rect">
                <a:avLst/>
              </a:prstGeom>
              <a:blipFill>
                <a:blip r:embed="rId8"/>
                <a:stretch>
                  <a:fillRect l="-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A2A2C0E-629A-424B-968A-B86652A425CB}"/>
                  </a:ext>
                </a:extLst>
              </p:cNvPr>
              <p:cNvSpPr/>
              <p:nvPr/>
            </p:nvSpPr>
            <p:spPr>
              <a:xfrm>
                <a:off x="5586046" y="2785645"/>
                <a:ext cx="2373022" cy="18980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1600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b="1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1" i="1" dirty="0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1600" b="1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sz="1600" b="1" i="1" dirty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600" b="1" i="1" dirty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</m:acc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1600" i="1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dirty="0">
                                            <a:solidFill>
                                              <a:schemeClr val="accent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1600" i="1" dirty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 dirty="0">
                                                <a:solidFill>
                                                  <a:schemeClr val="accent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d>
                              </m:e>
                              <m:sup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1600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sz="16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600" b="1" i="1">
                                                <a:latin typeface="Cambria Math" panose="02040503050406030204" pitchFamily="18" charset="0"/>
                                              </a:rPr>
                                              <m:t>𝒙</m:t>
                                            </m:r>
                                          </m:e>
                                        </m:acc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∙</m:t>
                                        </m:r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𝒗</m:t>
                                        </m:r>
                                      </m:num>
                                      <m:den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sz="1600" b="1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1" i="1" dirty="0">
                                                <a:latin typeface="Cambria Math" panose="02040503050406030204" pitchFamily="18" charset="0"/>
                                              </a:rPr>
                                              <m:t>𝒗</m:t>
                                            </m:r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1600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600" dirty="0"/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  <m:r>
                      <a:rPr lang="en-US" sz="16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sz="1600" b="0" dirty="0">
                    <a:solidFill>
                      <a:prstClr val="black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A2A2C0E-629A-424B-968A-B86652A42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046" y="2785645"/>
                <a:ext cx="2373022" cy="18980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8A7495F-7A1C-E24A-A8B5-F502D3D5387A}"/>
              </a:ext>
            </a:extLst>
          </p:cNvPr>
          <p:cNvCxnSpPr>
            <a:cxnSpLocks/>
          </p:cNvCxnSpPr>
          <p:nvPr/>
        </p:nvCxnSpPr>
        <p:spPr>
          <a:xfrm>
            <a:off x="8030142" y="2817254"/>
            <a:ext cx="0" cy="2431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62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79ACB56C-43A1-1E47-AD40-36231C68E8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693992"/>
            <a:ext cx="4206240" cy="37301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7388D2-4774-B442-891A-41502FC8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DDA9A-F83B-5242-BF9D-7D4A48DE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19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085EB9-F04D-D143-9B03-876A3DB7EEA0}"/>
              </a:ext>
            </a:extLst>
          </p:cNvPr>
          <p:cNvGrpSpPr/>
          <p:nvPr/>
        </p:nvGrpSpPr>
        <p:grpSpPr>
          <a:xfrm>
            <a:off x="1705437" y="1998670"/>
            <a:ext cx="3635791" cy="2869669"/>
            <a:chOff x="2932423" y="2045164"/>
            <a:chExt cx="3635791" cy="286966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4CBFE5B-175B-BF45-8C30-1A51CE894681}"/>
                </a:ext>
              </a:extLst>
            </p:cNvPr>
            <p:cNvCxnSpPr>
              <a:cxnSpLocks/>
            </p:cNvCxnSpPr>
            <p:nvPr/>
          </p:nvCxnSpPr>
          <p:spPr>
            <a:xfrm>
              <a:off x="2932423" y="3517833"/>
              <a:ext cx="32963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21FAD5D-6CA9-004A-8A8F-E72521B56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4146" y="2120833"/>
              <a:ext cx="0" cy="279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E5A5C3-07E0-2C4B-AA2B-A6B2AB2C891B}"/>
                </a:ext>
              </a:extLst>
            </p:cNvPr>
            <p:cNvSpPr txBox="1"/>
            <p:nvPr/>
          </p:nvSpPr>
          <p:spPr>
            <a:xfrm>
              <a:off x="6284162" y="333316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CEEEE4-CD64-A640-B3C5-52F672B8D98D}"/>
                </a:ext>
              </a:extLst>
            </p:cNvPr>
            <p:cNvSpPr txBox="1"/>
            <p:nvPr/>
          </p:nvSpPr>
          <p:spPr>
            <a:xfrm>
              <a:off x="4184189" y="204516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D8E412-7947-B54B-B10B-EFB9DCBC9744}"/>
                </a:ext>
              </a:extLst>
            </p:cNvPr>
            <p:cNvSpPr txBox="1"/>
            <p:nvPr/>
          </p:nvSpPr>
          <p:spPr>
            <a:xfrm>
              <a:off x="4563090" y="357866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2956833-4C65-4449-91B2-F2C23D9E75F3}"/>
              </a:ext>
            </a:extLst>
          </p:cNvPr>
          <p:cNvSpPr/>
          <p:nvPr/>
        </p:nvSpPr>
        <p:spPr>
          <a:xfrm>
            <a:off x="4364517" y="2696605"/>
            <a:ext cx="63063" cy="63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8E249A-90F9-3843-B911-BF0AE277270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3327160" y="2750433"/>
            <a:ext cx="1046592" cy="7209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B3AE78-9770-824D-A113-8B3DF74D76D5}"/>
              </a:ext>
            </a:extLst>
          </p:cNvPr>
          <p:cNvCxnSpPr>
            <a:cxnSpLocks/>
          </p:cNvCxnSpPr>
          <p:nvPr/>
        </p:nvCxnSpPr>
        <p:spPr>
          <a:xfrm flipV="1">
            <a:off x="3327159" y="2682884"/>
            <a:ext cx="188471" cy="788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Half Frame 26">
            <a:extLst>
              <a:ext uri="{FF2B5EF4-FFF2-40B4-BE49-F238E27FC236}">
                <a16:creationId xmlns:a16="http://schemas.microsoft.com/office/drawing/2014/main" id="{CC05BAE0-4F14-7F4B-A0D5-11EA736F579B}"/>
              </a:ext>
            </a:extLst>
          </p:cNvPr>
          <p:cNvSpPr/>
          <p:nvPr/>
        </p:nvSpPr>
        <p:spPr>
          <a:xfrm rot="3301693">
            <a:off x="3783164" y="3055481"/>
            <a:ext cx="67292" cy="55405"/>
          </a:xfrm>
          <a:prstGeom prst="halfFram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A36C5B-3E47-6148-8C38-EC2D73F77FD3}"/>
                  </a:ext>
                </a:extLst>
              </p:cNvPr>
              <p:cNvSpPr/>
              <p:nvPr/>
            </p:nvSpPr>
            <p:spPr>
              <a:xfrm>
                <a:off x="3408256" y="2283502"/>
                <a:ext cx="34977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A36C5B-3E47-6148-8C38-EC2D73F77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256" y="2283502"/>
                <a:ext cx="34977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6C8A25D-99DC-D144-A713-CDBA324B36DD}"/>
              </a:ext>
            </a:extLst>
          </p:cNvPr>
          <p:cNvCxnSpPr>
            <a:cxnSpLocks/>
          </p:cNvCxnSpPr>
          <p:nvPr/>
        </p:nvCxnSpPr>
        <p:spPr>
          <a:xfrm flipV="1">
            <a:off x="3327158" y="3133183"/>
            <a:ext cx="483369" cy="338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773159-C834-8C47-B98B-3758E4D8C5DE}"/>
                  </a:ext>
                </a:extLst>
              </p:cNvPr>
              <p:cNvSpPr/>
              <p:nvPr/>
            </p:nvSpPr>
            <p:spPr>
              <a:xfrm>
                <a:off x="3726735" y="3099539"/>
                <a:ext cx="8997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773159-C834-8C47-B98B-3758E4D8C5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735" y="3099539"/>
                <a:ext cx="8997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7493F6-B9B6-B843-86A8-537E52E091AC}"/>
                  </a:ext>
                </a:extLst>
              </p:cNvPr>
              <p:cNvSpPr txBox="1"/>
              <p:nvPr/>
            </p:nvSpPr>
            <p:spPr>
              <a:xfrm>
                <a:off x="4293785" y="2647977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7493F6-B9B6-B843-86A8-537E52E0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785" y="2647977"/>
                <a:ext cx="354584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DBF21A-DD3C-B446-BAF4-3361BE5DBA19}"/>
                  </a:ext>
                </a:extLst>
              </p:cNvPr>
              <p:cNvSpPr/>
              <p:nvPr/>
            </p:nvSpPr>
            <p:spPr>
              <a:xfrm>
                <a:off x="3340890" y="3059453"/>
                <a:ext cx="3309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DBF21A-DD3C-B446-BAF4-3361BE5DBA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890" y="3059453"/>
                <a:ext cx="33098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c 34">
            <a:extLst>
              <a:ext uri="{FF2B5EF4-FFF2-40B4-BE49-F238E27FC236}">
                <a16:creationId xmlns:a16="http://schemas.microsoft.com/office/drawing/2014/main" id="{0F6516EC-5847-D74A-B510-1B298D6B046F}"/>
              </a:ext>
            </a:extLst>
          </p:cNvPr>
          <p:cNvSpPr/>
          <p:nvPr/>
        </p:nvSpPr>
        <p:spPr>
          <a:xfrm>
            <a:off x="3327157" y="3286673"/>
            <a:ext cx="131138" cy="114717"/>
          </a:xfrm>
          <a:prstGeom prst="arc">
            <a:avLst>
              <a:gd name="adj1" fmla="val 16200000"/>
              <a:gd name="adj2" fmla="val 924909"/>
            </a:avLst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807A01-3432-074B-8870-98153BDA41F3}"/>
              </a:ext>
            </a:extLst>
          </p:cNvPr>
          <p:cNvCxnSpPr>
            <a:cxnSpLocks/>
          </p:cNvCxnSpPr>
          <p:nvPr/>
        </p:nvCxnSpPr>
        <p:spPr>
          <a:xfrm flipH="1" flipV="1">
            <a:off x="3513152" y="2682885"/>
            <a:ext cx="266099" cy="428001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85AF4-1F1C-584B-B8BB-59CDC955A1B9}"/>
                  </a:ext>
                </a:extLst>
              </p:cNvPr>
              <p:cNvSpPr/>
              <p:nvPr/>
            </p:nvSpPr>
            <p:spPr>
              <a:xfrm>
                <a:off x="3609687" y="251371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85AF4-1F1C-584B-B8BB-59CDC955A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687" y="2513713"/>
                <a:ext cx="3706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18733D8-1431-7C4F-B329-912A2E5AE7C4}"/>
              </a:ext>
            </a:extLst>
          </p:cNvPr>
          <p:cNvSpPr txBox="1">
            <a:spLocks/>
          </p:cNvSpPr>
          <p:nvPr/>
        </p:nvSpPr>
        <p:spPr>
          <a:xfrm>
            <a:off x="5598688" y="1867475"/>
            <a:ext cx="4862909" cy="892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Demean, so that the origin is 0.</a:t>
            </a:r>
          </a:p>
          <a:p>
            <a:r>
              <a:rPr lang="en-US" dirty="0"/>
              <a:t>What is the key property of the new axis?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0294CFE-CA57-FD43-A388-3A6284D5A5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0473" y="2817254"/>
                <a:ext cx="2624793" cy="483075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q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600" dirty="0"/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6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0294CFE-CA57-FD43-A388-3A6284D5A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473" y="2817254"/>
                <a:ext cx="2624793" cy="483075"/>
              </a:xfrm>
              <a:prstGeom prst="rect">
                <a:avLst/>
              </a:prstGeom>
              <a:blipFill>
                <a:blip r:embed="rId8"/>
                <a:stretch>
                  <a:fillRect l="-1923" t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01A204-21FF-0F44-B17E-29F967C03F23}"/>
              </a:ext>
            </a:extLst>
          </p:cNvPr>
          <p:cNvCxnSpPr>
            <a:cxnSpLocks/>
          </p:cNvCxnSpPr>
          <p:nvPr/>
        </p:nvCxnSpPr>
        <p:spPr>
          <a:xfrm>
            <a:off x="5850313" y="3656005"/>
            <a:ext cx="0" cy="1212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A2B5E5-FBA4-384C-BDFA-A7A34419FAF8}"/>
                  </a:ext>
                </a:extLst>
              </p:cNvPr>
              <p:cNvSpPr/>
              <p:nvPr/>
            </p:nvSpPr>
            <p:spPr>
              <a:xfrm>
                <a:off x="5840473" y="3710031"/>
                <a:ext cx="2841021" cy="1046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𝑣𝑎𝑟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sz="16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acc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 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</m:acc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en-US" sz="1600" b="1" i="1" smtClean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𝔼</m:t>
                      </m:r>
                      <m:d>
                        <m:dPr>
                          <m:ctrlPr>
                            <a:rPr lang="en-US" sz="16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dirty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acc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r>
                                    <a:rPr lang="en-US" sz="1600" b="1" i="1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600" dirty="0"/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A2B5E5-FBA4-384C-BDFA-A7A34419FA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473" y="3710031"/>
                <a:ext cx="2841021" cy="1046312"/>
              </a:xfrm>
              <a:prstGeom prst="rect">
                <a:avLst/>
              </a:prstGeom>
              <a:blipFill>
                <a:blip r:embed="rId9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C1090D3-4D94-794C-B1C4-5FFF8A2FE9FA}"/>
              </a:ext>
            </a:extLst>
          </p:cNvPr>
          <p:cNvSpPr/>
          <p:nvPr/>
        </p:nvSpPr>
        <p:spPr>
          <a:xfrm>
            <a:off x="8465266" y="3735123"/>
            <a:ext cx="34216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Minimizing approximation error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 equivalent to </a:t>
            </a:r>
          </a:p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maximizing directional variance (coordinate variance long a direction).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5697DA7-769F-4D4B-9AA5-C1591E49E1AA}"/>
              </a:ext>
            </a:extLst>
          </p:cNvPr>
          <p:cNvCxnSpPr>
            <a:cxnSpLocks/>
          </p:cNvCxnSpPr>
          <p:nvPr/>
        </p:nvCxnSpPr>
        <p:spPr>
          <a:xfrm>
            <a:off x="8544662" y="3656005"/>
            <a:ext cx="0" cy="12123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89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4EB2-D188-D942-B6BD-72FBCE37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find a “good ”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ED89D-ADC6-AC4C-9A40-22B74013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AE8398-079F-4C4B-822F-8C0C571F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3208421"/>
            <a:ext cx="10058400" cy="2660673"/>
          </a:xfrm>
        </p:spPr>
        <p:txBody>
          <a:bodyPr/>
          <a:lstStyle/>
          <a:p>
            <a:r>
              <a:rPr lang="en-US" dirty="0"/>
              <a:t>Sufficient (for the task): I(data; task) = I(representation; task) </a:t>
            </a:r>
          </a:p>
          <a:p>
            <a:r>
              <a:rPr lang="en-US" dirty="0"/>
              <a:t>Minimal (information): I(data; representation) is minimal</a:t>
            </a:r>
          </a:p>
          <a:p>
            <a:r>
              <a:rPr lang="en-US" dirty="0"/>
              <a:t>Invariant (to nuisances): I(nuisances; task) = 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5A1B2E-0027-F140-86EC-C0AB804B0FF6}"/>
              </a:ext>
            </a:extLst>
          </p:cNvPr>
          <p:cNvGrpSpPr/>
          <p:nvPr/>
        </p:nvGrpSpPr>
        <p:grpSpPr>
          <a:xfrm>
            <a:off x="2824648" y="1852119"/>
            <a:ext cx="5801743" cy="830997"/>
            <a:chOff x="2490818" y="1593703"/>
            <a:chExt cx="5801743" cy="8309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223C30-3101-BB48-A375-B77B2100FEC9}"/>
                </a:ext>
              </a:extLst>
            </p:cNvPr>
            <p:cNvSpPr txBox="1"/>
            <p:nvPr/>
          </p:nvSpPr>
          <p:spPr>
            <a:xfrm>
              <a:off x="2490818" y="1778369"/>
              <a:ext cx="7374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data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0DA70F3-CE1D-6043-A103-304FECFEB547}"/>
                </a:ext>
              </a:extLst>
            </p:cNvPr>
            <p:cNvSpPr txBox="1"/>
            <p:nvPr/>
          </p:nvSpPr>
          <p:spPr>
            <a:xfrm>
              <a:off x="4411454" y="1593703"/>
              <a:ext cx="20345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representation</a:t>
              </a:r>
            </a:p>
            <a:p>
              <a:pPr algn="ctr"/>
              <a:r>
                <a:rPr lang="en-US" sz="2400" dirty="0"/>
                <a:t>(nuisances)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5199AB-A37A-2047-B22B-FD044D0B197A}"/>
                </a:ext>
              </a:extLst>
            </p:cNvPr>
            <p:cNvSpPr txBox="1"/>
            <p:nvPr/>
          </p:nvSpPr>
          <p:spPr>
            <a:xfrm>
              <a:off x="7601923" y="1778369"/>
              <a:ext cx="6906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task</a:t>
              </a:r>
            </a:p>
          </p:txBody>
        </p:sp>
        <p:sp>
          <p:nvSpPr>
            <p:cNvPr id="15" name="Right Arrow 14">
              <a:extLst>
                <a:ext uri="{FF2B5EF4-FFF2-40B4-BE49-F238E27FC236}">
                  <a16:creationId xmlns:a16="http://schemas.microsoft.com/office/drawing/2014/main" id="{C946FDC3-E719-0F49-9B8A-F89E9F073C50}"/>
                </a:ext>
              </a:extLst>
            </p:cNvPr>
            <p:cNvSpPr/>
            <p:nvPr/>
          </p:nvSpPr>
          <p:spPr>
            <a:xfrm>
              <a:off x="3572250" y="1893785"/>
              <a:ext cx="493486" cy="230833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26406976-AFAF-254E-A017-90196B089D89}"/>
                </a:ext>
              </a:extLst>
            </p:cNvPr>
            <p:cNvSpPr/>
            <p:nvPr/>
          </p:nvSpPr>
          <p:spPr>
            <a:xfrm>
              <a:off x="6791702" y="1893785"/>
              <a:ext cx="493486" cy="230833"/>
            </a:xfrm>
            <a:prstGeom prst="rightArrow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322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35">
            <a:extLst>
              <a:ext uri="{FF2B5EF4-FFF2-40B4-BE49-F238E27FC236}">
                <a16:creationId xmlns:a16="http://schemas.microsoft.com/office/drawing/2014/main" id="{79ACB56C-43A1-1E47-AD40-36231C68E8C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280" y="1693992"/>
            <a:ext cx="4206240" cy="373014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7388D2-4774-B442-891A-41502FC8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intuition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DDA9A-F83B-5242-BF9D-7D4A48DEB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085EB9-F04D-D143-9B03-876A3DB7EEA0}"/>
              </a:ext>
            </a:extLst>
          </p:cNvPr>
          <p:cNvGrpSpPr/>
          <p:nvPr/>
        </p:nvGrpSpPr>
        <p:grpSpPr>
          <a:xfrm>
            <a:off x="1705437" y="1998670"/>
            <a:ext cx="3635791" cy="2869669"/>
            <a:chOff x="2932423" y="2045164"/>
            <a:chExt cx="3635791" cy="2869669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4CBFE5B-175B-BF45-8C30-1A51CE894681}"/>
                </a:ext>
              </a:extLst>
            </p:cNvPr>
            <p:cNvCxnSpPr>
              <a:cxnSpLocks/>
            </p:cNvCxnSpPr>
            <p:nvPr/>
          </p:nvCxnSpPr>
          <p:spPr>
            <a:xfrm>
              <a:off x="2932423" y="3517833"/>
              <a:ext cx="32963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21FAD5D-6CA9-004A-8A8F-E72521B56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4146" y="2120833"/>
              <a:ext cx="0" cy="2794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FE5A5C3-07E0-2C4B-AA2B-A6B2AB2C891B}"/>
                </a:ext>
              </a:extLst>
            </p:cNvPr>
            <p:cNvSpPr txBox="1"/>
            <p:nvPr/>
          </p:nvSpPr>
          <p:spPr>
            <a:xfrm>
              <a:off x="6284162" y="3333167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7CEEEE4-CD64-A640-B3C5-52F672B8D98D}"/>
                </a:ext>
              </a:extLst>
            </p:cNvPr>
            <p:cNvSpPr txBox="1"/>
            <p:nvPr/>
          </p:nvSpPr>
          <p:spPr>
            <a:xfrm>
              <a:off x="4184189" y="2045164"/>
              <a:ext cx="288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2D8E412-7947-B54B-B10B-EFB9DCBC9744}"/>
                </a:ext>
              </a:extLst>
            </p:cNvPr>
            <p:cNvSpPr txBox="1"/>
            <p:nvPr/>
          </p:nvSpPr>
          <p:spPr>
            <a:xfrm>
              <a:off x="4563090" y="3578663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82956833-4C65-4449-91B2-F2C23D9E75F3}"/>
              </a:ext>
            </a:extLst>
          </p:cNvPr>
          <p:cNvSpPr/>
          <p:nvPr/>
        </p:nvSpPr>
        <p:spPr>
          <a:xfrm>
            <a:off x="4364517" y="2696605"/>
            <a:ext cx="63063" cy="63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8E249A-90F9-3843-B911-BF0AE277270E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3327160" y="2750433"/>
            <a:ext cx="1046592" cy="72090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B3AE78-9770-824D-A113-8B3DF74D76D5}"/>
              </a:ext>
            </a:extLst>
          </p:cNvPr>
          <p:cNvCxnSpPr>
            <a:cxnSpLocks/>
          </p:cNvCxnSpPr>
          <p:nvPr/>
        </p:nvCxnSpPr>
        <p:spPr>
          <a:xfrm flipV="1">
            <a:off x="3327159" y="2682884"/>
            <a:ext cx="188471" cy="788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Half Frame 26">
            <a:extLst>
              <a:ext uri="{FF2B5EF4-FFF2-40B4-BE49-F238E27FC236}">
                <a16:creationId xmlns:a16="http://schemas.microsoft.com/office/drawing/2014/main" id="{CC05BAE0-4F14-7F4B-A0D5-11EA736F579B}"/>
              </a:ext>
            </a:extLst>
          </p:cNvPr>
          <p:cNvSpPr/>
          <p:nvPr/>
        </p:nvSpPr>
        <p:spPr>
          <a:xfrm rot="3301693">
            <a:off x="3783164" y="3055481"/>
            <a:ext cx="67292" cy="55405"/>
          </a:xfrm>
          <a:prstGeom prst="halfFram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A36C5B-3E47-6148-8C38-EC2D73F77FD3}"/>
                  </a:ext>
                </a:extLst>
              </p:cNvPr>
              <p:cNvSpPr/>
              <p:nvPr/>
            </p:nvSpPr>
            <p:spPr>
              <a:xfrm>
                <a:off x="3408256" y="2283502"/>
                <a:ext cx="34977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8A36C5B-3E47-6148-8C38-EC2D73F77F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256" y="2283502"/>
                <a:ext cx="349775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6C8A25D-99DC-D144-A713-CDBA324B36DD}"/>
              </a:ext>
            </a:extLst>
          </p:cNvPr>
          <p:cNvCxnSpPr>
            <a:cxnSpLocks/>
          </p:cNvCxnSpPr>
          <p:nvPr/>
        </p:nvCxnSpPr>
        <p:spPr>
          <a:xfrm flipV="1">
            <a:off x="3327158" y="3133183"/>
            <a:ext cx="483369" cy="338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773159-C834-8C47-B98B-3758E4D8C5DE}"/>
                  </a:ext>
                </a:extLst>
              </p:cNvPr>
              <p:cNvSpPr/>
              <p:nvPr/>
            </p:nvSpPr>
            <p:spPr>
              <a:xfrm>
                <a:off x="3726735" y="3099539"/>
                <a:ext cx="8997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773159-C834-8C47-B98B-3758E4D8C5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735" y="3099539"/>
                <a:ext cx="8997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7493F6-B9B6-B843-86A8-537E52E091AC}"/>
                  </a:ext>
                </a:extLst>
              </p:cNvPr>
              <p:cNvSpPr txBox="1"/>
              <p:nvPr/>
            </p:nvSpPr>
            <p:spPr>
              <a:xfrm>
                <a:off x="4293785" y="2647977"/>
                <a:ext cx="3545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A7493F6-B9B6-B843-86A8-537E52E09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785" y="2647977"/>
                <a:ext cx="354584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DBF21A-DD3C-B446-BAF4-3361BE5DBA19}"/>
                  </a:ext>
                </a:extLst>
              </p:cNvPr>
              <p:cNvSpPr/>
              <p:nvPr/>
            </p:nvSpPr>
            <p:spPr>
              <a:xfrm>
                <a:off x="3340890" y="3059453"/>
                <a:ext cx="3309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30DBF21A-DD3C-B446-BAF4-3361BE5DBA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890" y="3059453"/>
                <a:ext cx="330988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c 34">
            <a:extLst>
              <a:ext uri="{FF2B5EF4-FFF2-40B4-BE49-F238E27FC236}">
                <a16:creationId xmlns:a16="http://schemas.microsoft.com/office/drawing/2014/main" id="{0F6516EC-5847-D74A-B510-1B298D6B046F}"/>
              </a:ext>
            </a:extLst>
          </p:cNvPr>
          <p:cNvSpPr/>
          <p:nvPr/>
        </p:nvSpPr>
        <p:spPr>
          <a:xfrm>
            <a:off x="3327157" y="3286673"/>
            <a:ext cx="131138" cy="114717"/>
          </a:xfrm>
          <a:prstGeom prst="arc">
            <a:avLst>
              <a:gd name="adj1" fmla="val 16200000"/>
              <a:gd name="adj2" fmla="val 924909"/>
            </a:avLst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807A01-3432-074B-8870-98153BDA41F3}"/>
              </a:ext>
            </a:extLst>
          </p:cNvPr>
          <p:cNvCxnSpPr>
            <a:cxnSpLocks/>
          </p:cNvCxnSpPr>
          <p:nvPr/>
        </p:nvCxnSpPr>
        <p:spPr>
          <a:xfrm flipH="1" flipV="1">
            <a:off x="3513152" y="2682885"/>
            <a:ext cx="266099" cy="428001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85AF4-1F1C-584B-B8BB-59CDC955A1B9}"/>
                  </a:ext>
                </a:extLst>
              </p:cNvPr>
              <p:cNvSpPr/>
              <p:nvPr/>
            </p:nvSpPr>
            <p:spPr>
              <a:xfrm>
                <a:off x="3609687" y="2513713"/>
                <a:ext cx="3706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𝒆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6485AF4-1F1C-584B-B8BB-59CDC955A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9687" y="2513713"/>
                <a:ext cx="37061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18733D8-1431-7C4F-B329-912A2E5AE7C4}"/>
              </a:ext>
            </a:extLst>
          </p:cNvPr>
          <p:cNvSpPr txBox="1">
            <a:spLocks/>
          </p:cNvSpPr>
          <p:nvPr/>
        </p:nvSpPr>
        <p:spPr>
          <a:xfrm>
            <a:off x="5598688" y="1867475"/>
            <a:ext cx="4862909" cy="89219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Demean, so that the origin is 0.</a:t>
            </a:r>
          </a:p>
          <a:p>
            <a:r>
              <a:rPr lang="en-US" dirty="0"/>
              <a:t>What is the key property of the new axis?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0294CFE-CA57-FD43-A388-3A6284D5A5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0473" y="2817254"/>
                <a:ext cx="2624793" cy="2887356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q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1" i="1" dirty="0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∙</m:t>
                                    </m:r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sz="1600" dirty="0"/>
                                      <m:t> 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1600" i="1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1600" b="1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16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  <m:sSup>
                                      <m:sSupPr>
                                        <m:ctrlPr>
                                          <a:rPr lang="en-US" sz="1600" b="1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1" i="1" dirty="0">
                                            <a:latin typeface="Cambria Math" panose="02040503050406030204" pitchFamily="18" charset="0"/>
                                          </a:rPr>
                                          <m:t>𝒗</m:t>
                                        </m:r>
                                      </m:e>
                                      <m:sup>
                                        <m:r>
                                          <a:rPr lang="en-US" sz="16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1600" b="1" dirty="0">
                    <a:solidFill>
                      <a:prstClr val="black"/>
                    </a:solidFill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  <m:sSup>
                                      <m:sSupPr>
                                        <m:ctrlPr>
                                          <a:rPr lang="en-US" sz="1600" b="1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1" i="1" dirty="0">
                                            <a:latin typeface="Cambria Math" panose="02040503050406030204" pitchFamily="18" charset="0"/>
                                          </a:rPr>
                                          <m:t>𝒗</m:t>
                                        </m:r>
                                      </m:e>
                                      <m:sup>
                                        <m:r>
                                          <a:rPr lang="en-US" sz="1600" i="1" dirty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16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p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1600" b="1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  <m:sSup>
                              <m:sSupPr>
                                <m:ctrlP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  <m:sSup>
                              <m:sSupPr>
                                <m:ctrlPr>
                                  <a:rPr lang="en-US" sz="1600" b="1" i="1" dirty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1" i="1" dirty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  <m:sup>
                                <m:r>
                                  <a:rPr lang="en-US" sz="1600" i="1" dirty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1600" b="1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 dirty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1" i="1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acc>
                              <m:accPr>
                                <m:chr m:val="̃"/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e>
                    </m:func>
                    <m:sSup>
                      <m:sSupPr>
                        <m:ctrlPr>
                          <a:rPr lang="en-US" sz="16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dirty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sz="16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≈</m:t>
                        </m:r>
                        <m:limLow>
                          <m:limLow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sz="1600" b="1" i="1" dirty="0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  <m:sSup>
                          <m:sSupPr>
                            <m:ctrlPr>
                              <a:rPr lang="en-US" sz="16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 dirty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‖"/>
                        <m:endChr m:val="‖"/>
                        <m:ctrlP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16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/>
                  <a:t> </a:t>
                </a:r>
              </a:p>
            </p:txBody>
          </p:sp>
        </mc:Choice>
        <mc:Fallback xmlns=""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70294CFE-CA57-FD43-A388-3A6284D5A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0473" y="2817254"/>
                <a:ext cx="2624793" cy="2887356"/>
              </a:xfrm>
              <a:prstGeom prst="rect">
                <a:avLst/>
              </a:prstGeom>
              <a:blipFill>
                <a:blip r:embed="rId8"/>
                <a:stretch>
                  <a:fillRect l="-1923" t="-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701A204-21FF-0F44-B17E-29F967C03F23}"/>
              </a:ext>
            </a:extLst>
          </p:cNvPr>
          <p:cNvCxnSpPr/>
          <p:nvPr/>
        </p:nvCxnSpPr>
        <p:spPr>
          <a:xfrm>
            <a:off x="8545775" y="2949702"/>
            <a:ext cx="0" cy="274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A2B5E5-FBA4-384C-BDFA-A7A34419FAF8}"/>
                  </a:ext>
                </a:extLst>
              </p:cNvPr>
              <p:cNvSpPr/>
              <p:nvPr/>
            </p:nvSpPr>
            <p:spPr>
              <a:xfrm>
                <a:off x="8626285" y="2949702"/>
                <a:ext cx="2841021" cy="8168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dirty="0"/>
                  <a:t> is the sample covariance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acc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acc>
                        <m:accPr>
                          <m:chr m:val="̃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A2B5E5-FBA4-384C-BDFA-A7A34419FA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6285" y="2949702"/>
                <a:ext cx="2841021" cy="816890"/>
              </a:xfrm>
              <a:prstGeom prst="rect">
                <a:avLst/>
              </a:prstGeom>
              <a:blipFill>
                <a:blip r:embed="rId9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43E9C2C8-ADD5-9944-83DF-D0234DDE98DA}"/>
              </a:ext>
            </a:extLst>
          </p:cNvPr>
          <p:cNvSpPr/>
          <p:nvPr/>
        </p:nvSpPr>
        <p:spPr>
          <a:xfrm>
            <a:off x="8498082" y="4427030"/>
            <a:ext cx="2969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Directional variance can be calculated from the sample covariance.</a:t>
            </a:r>
          </a:p>
        </p:txBody>
      </p:sp>
    </p:spTree>
    <p:extLst>
      <p:ext uri="{BB962C8B-B14F-4D97-AF65-F5344CB8AC3E}">
        <p14:creationId xmlns:p14="http://schemas.microsoft.com/office/powerpoint/2010/main" val="148648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8"/>
                <a:ext cx="4752191" cy="8121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𝑚𝑎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d>
                      <m:r>
                        <a:rPr lang="en-US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8"/>
                <a:ext cx="4752191" cy="81213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3E645D20-6FCC-2646-8537-44F10DF1D05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7280" y="2523474"/>
                <a:ext cx="10058400" cy="3052867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q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accent1"/>
                    </a:solidFill>
                  </a:rPr>
                  <a:t>Idea: </a:t>
                </a:r>
                <a:r>
                  <a:rPr lang="en-US" dirty="0">
                    <a:solidFill>
                      <a:schemeClr val="tx1"/>
                    </a:solidFill>
                  </a:rPr>
                  <a:t>shrink the solution set of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to a few candidates and then exhaustive search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accent1"/>
                    </a:solidFill>
                  </a:rPr>
                  <a:t>Theorem</a:t>
                </a:r>
                <a:r>
                  <a:rPr lang="en-US" dirty="0"/>
                  <a:t>:  any local maxima of the directional variance is an eigenvector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(column vectors) be the eigenvectors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𝑄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Sort eigenvalues in descending order: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≥…≥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Can show that eigenvalues are real and non-negative</a:t>
                </a:r>
                <a:endParaRPr lang="en-US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3E645D20-6FCC-2646-8537-44F10DF1D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2523474"/>
                <a:ext cx="10058400" cy="3052867"/>
              </a:xfrm>
              <a:prstGeom prst="rect">
                <a:avLst/>
              </a:prstGeom>
              <a:blipFill>
                <a:blip r:embed="rId3"/>
                <a:stretch>
                  <a:fillRect l="-1261" t="-2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403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580914" cy="4329817"/>
              </a:xfrm>
            </p:spPr>
            <p:txBody>
              <a:bodyPr>
                <a:normAutofit/>
              </a:bodyPr>
              <a:lstStyle/>
              <a:p>
                <a:r>
                  <a:rPr lang="en-US" altLang="zh-Hans" dirty="0"/>
                  <a:t>Lagrange</a:t>
                </a:r>
                <a:r>
                  <a:rPr lang="zh-Hans" altLang="en-US" dirty="0"/>
                  <a:t> </a:t>
                </a:r>
                <a:r>
                  <a:rPr lang="en-US" dirty="0"/>
                  <a:t>multiplier</a:t>
                </a:r>
              </a:p>
              <a:p>
                <a:r>
                  <a:rPr lang="en-US" altLang="zh-Hans" dirty="0"/>
                  <a:t>For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constrained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problem: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altLang="zh-Han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Han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Han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d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Han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Han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an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Hans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  <a:p>
                <a:r>
                  <a:rPr lang="en-US" altLang="zh-Hans" dirty="0"/>
                  <a:t>Build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dirty="0"/>
                  <a:t>Lagrange function</a:t>
                </a:r>
                <a:r>
                  <a:rPr lang="en-US" altLang="zh-Hans" dirty="0"/>
                  <a:t>: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Han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Han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ans" b="1" i="1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altLang="zh-Han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Hans" alt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Han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altLang="zh-Han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Han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Han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an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altLang="zh-Han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Han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altLang="zh-Hans" i="1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altLang="zh-Han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an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altLang="zh-Hans" dirty="0">
                    <a:solidFill>
                      <a:schemeClr val="tx1"/>
                    </a:solidFill>
                  </a:rPr>
                  <a:t>For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any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optimal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an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Han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zh-Hans" altLang="en-US" b="0" i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for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the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original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problem,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there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exists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Hans" dirty="0">
                    <a:solidFill>
                      <a:schemeClr val="tx1"/>
                    </a:solidFill>
                  </a:rPr>
                  <a:t>a</a:t>
                </a:r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an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Han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zh-Hans" alt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Hans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such that 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Han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Han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Han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zh-Hans" alt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altLang="zh-Han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Hans" alt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altLang="zh-Han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Han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zh-Hans" alt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l-GR" dirty="0"/>
                  <a:t> </a:t>
                </a:r>
                <a:r>
                  <a:rPr lang="en-US" dirty="0"/>
                  <a:t>is a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stationary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point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Lagrange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function</a:t>
                </a:r>
                <a:endParaRPr lang="en-US" dirty="0"/>
              </a:p>
              <a:p>
                <a:r>
                  <a:rPr lang="en-US" dirty="0"/>
                  <a:t> Thus, the method of Lagrange multipliers yields a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necessary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condition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optimal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point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original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constrained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problem.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580914" cy="4329817"/>
              </a:xfrm>
              <a:blipFill>
                <a:blip r:embed="rId2"/>
                <a:stretch>
                  <a:fillRect l="-1198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6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580914" cy="4329817"/>
              </a:xfrm>
            </p:spPr>
            <p:txBody>
              <a:bodyPr>
                <a:normAutofit/>
              </a:bodyPr>
              <a:lstStyle/>
              <a:p>
                <a:r>
                  <a:rPr lang="en-US" altLang="zh-Hans" dirty="0"/>
                  <a:t>For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our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constrained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problem: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lim>
                        </m:limLow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t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Lagrange function</a:t>
                </a:r>
                <a:r>
                  <a:rPr lang="en-US" altLang="zh-Hans" dirty="0"/>
                  <a:t>: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Han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Han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Hans" b="1" i="1">
                            <a:latin typeface="Cambria Math" panose="02040503050406030204" pitchFamily="18" charset="0"/>
                          </a:rPr>
                          <m:t>𝒗</m:t>
                        </m:r>
                        <m:r>
                          <a:rPr lang="en-US" altLang="zh-Han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zh-Hans" alt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Han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altLang="zh-Han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Han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Hans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altLang="zh-Han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  <m:sSup>
                          <m:sSup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Han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altLang="zh-Hans" dirty="0"/>
                  <a:t>Find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stationary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point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Lagrange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function: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Han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Han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Hans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altLang="zh-Han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Han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den>
                      </m:f>
                      <m:r>
                        <a:rPr lang="en-US" altLang="zh-Han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Hans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Hans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Han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Hans" b="1" i="1" smtClean="0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altLang="zh-Han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Han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Han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𝒗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altLang="zh-Hans" b="1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Han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Hans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altLang="zh-Han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Hans" b="1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Hans" b="1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Hans" i="1">
                          <a:latin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Han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Han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altLang="zh-Han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altLang="zh-Han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Hans" b="1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Hans" b="1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Hans" i="1">
                          <a:latin typeface="Cambria Math" panose="02040503050406030204" pitchFamily="18" charset="0"/>
                        </a:rPr>
                        <m:t>𝜆</m:t>
                      </m:r>
                      <m:sSup>
                        <m:sSupPr>
                          <m:ctrlPr>
                            <a:rPr lang="en-US" altLang="zh-Han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Han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altLang="zh-Hans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Any local maxima of the variance directional is an eigenvector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580914" cy="4329817"/>
              </a:xfrm>
              <a:blipFill>
                <a:blip r:embed="rId2"/>
                <a:stretch>
                  <a:fillRect l="-1198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58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6952438" cy="4023323"/>
              </a:xfrm>
            </p:spPr>
            <p:txBody>
              <a:bodyPr>
                <a:normAutofit/>
              </a:bodyPr>
              <a:lstStyle/>
              <a:p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candidate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set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en-US" altLang="zh-Hans" b="1" dirty="0"/>
                  <a:t> </a:t>
                </a:r>
                <a14:m>
                  <m:oMath xmlns:m="http://schemas.openxmlformats.org/officeDocument/2006/math">
                    <m:r>
                      <a:rPr lang="en-US" altLang="zh-Han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eigenvectors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Han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altLang="zh-Hans" dirty="0"/>
                  <a:t>: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Han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r>
                  <a:rPr lang="zh-Hans" altLang="en-US" dirty="0"/>
                  <a:t>   </a:t>
                </a:r>
                <a:endParaRPr lang="en-US" altLang="zh-Hans" dirty="0"/>
              </a:p>
              <a:p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corresponding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cost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value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Han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Note from here onwards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b="1" i="1" dirty="0"/>
                  <a:t> </a:t>
                </a:r>
                <a:r>
                  <a:rPr lang="en-US" dirty="0"/>
                  <a:t>represent column vectors</a:t>
                </a:r>
              </a:p>
              <a:p>
                <a:r>
                  <a:rPr lang="en-US" dirty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≥…≥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the solution for the problem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𝑚𝑎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begChr m:val="‖"/>
                        <m:endChr m:val="‖"/>
                        <m:ctrlP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After removing all variance explained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find the next max variance direction.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6952438" cy="4023323"/>
              </a:xfrm>
              <a:blipFill>
                <a:blip r:embed="rId2"/>
                <a:stretch>
                  <a:fillRect l="-1821" t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24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3F3E9-BCCF-CB4D-ADCE-2C8B4963F2C6}"/>
              </a:ext>
            </a:extLst>
          </p:cNvPr>
          <p:cNvCxnSpPr>
            <a:cxnSpLocks/>
          </p:cNvCxnSpPr>
          <p:nvPr/>
        </p:nvCxnSpPr>
        <p:spPr>
          <a:xfrm>
            <a:off x="8049718" y="1892968"/>
            <a:ext cx="0" cy="3872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53366A4-E2D0-9840-AEC0-55481FFE2B26}"/>
                  </a:ext>
                </a:extLst>
              </p:cNvPr>
              <p:cNvSpPr/>
              <p:nvPr/>
            </p:nvSpPr>
            <p:spPr>
              <a:xfrm>
                <a:off x="8364531" y="2016115"/>
                <a:ext cx="2791149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53366A4-E2D0-9840-AEC0-55481FFE2B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4531" y="2016115"/>
                <a:ext cx="2791149" cy="374270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Content Placeholder 35">
            <a:extLst>
              <a:ext uri="{FF2B5EF4-FFF2-40B4-BE49-F238E27FC236}">
                <a16:creationId xmlns:a16="http://schemas.microsoft.com/office/drawing/2014/main" id="{020CFF4E-B2D5-574F-BF02-544182E56544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0" y="3079686"/>
            <a:ext cx="2743200" cy="2377440"/>
          </a:xfrm>
          <a:prstGeom prst="rect">
            <a:avLst/>
          </a:prstGeom>
        </p:spPr>
      </p:pic>
      <p:pic>
        <p:nvPicPr>
          <p:cNvPr id="58" name="Content Placeholder 35">
            <a:extLst>
              <a:ext uri="{FF2B5EF4-FFF2-40B4-BE49-F238E27FC236}">
                <a16:creationId xmlns:a16="http://schemas.microsoft.com/office/drawing/2014/main" id="{E364464B-2329-0541-869F-94FEA2D78DB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412480" y="3079686"/>
            <a:ext cx="2743200" cy="23774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C73FC8-9E72-3E4C-85C8-037A807405EE}"/>
              </a:ext>
            </a:extLst>
          </p:cNvPr>
          <p:cNvGrpSpPr/>
          <p:nvPr/>
        </p:nvGrpSpPr>
        <p:grpSpPr>
          <a:xfrm>
            <a:off x="8838030" y="3230158"/>
            <a:ext cx="2094930" cy="1859368"/>
            <a:chOff x="6703796" y="3487180"/>
            <a:chExt cx="2094930" cy="185936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5AC1A0A-7AF5-8A4A-ADC9-A4AEBBEE4897}"/>
                </a:ext>
              </a:extLst>
            </p:cNvPr>
            <p:cNvGrpSpPr/>
            <p:nvPr/>
          </p:nvGrpSpPr>
          <p:grpSpPr>
            <a:xfrm>
              <a:off x="6703796" y="3487180"/>
              <a:ext cx="2080551" cy="1859368"/>
              <a:chOff x="2843467" y="2045164"/>
              <a:chExt cx="3296355" cy="2945919"/>
            </a:xfrm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0B72DEB-4F02-FB4B-9310-F239909F08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43467" y="3594081"/>
                <a:ext cx="329635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18DA1B02-A33F-0D42-A8DD-90779C144A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65188" y="2197082"/>
                <a:ext cx="0" cy="279400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18FBCE6-CD8F-034C-8876-A31FB2C36605}"/>
                  </a:ext>
                </a:extLst>
              </p:cNvPr>
              <p:cNvSpPr txBox="1"/>
              <p:nvPr/>
            </p:nvSpPr>
            <p:spPr>
              <a:xfrm>
                <a:off x="5774386" y="3519126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873C841-2567-E840-BA83-12AF2D83E01B}"/>
                  </a:ext>
                </a:extLst>
              </p:cNvPr>
              <p:cNvSpPr txBox="1"/>
              <p:nvPr/>
            </p:nvSpPr>
            <p:spPr>
              <a:xfrm>
                <a:off x="4042466" y="204516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y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3A7B8F2-47D4-D842-8AF0-6CC36F0E8932}"/>
                  </a:ext>
                </a:extLst>
              </p:cNvPr>
              <p:cNvSpPr txBox="1"/>
              <p:nvPr/>
            </p:nvSpPr>
            <p:spPr>
              <a:xfrm>
                <a:off x="4466888" y="3580964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</a:t>
                </a: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990410F-9DA1-114D-B9EC-CFFCAAA23B65}"/>
                </a:ext>
              </a:extLst>
            </p:cNvPr>
            <p:cNvSpPr txBox="1"/>
            <p:nvPr/>
          </p:nvSpPr>
          <p:spPr>
            <a:xfrm>
              <a:off x="8451195" y="3659944"/>
              <a:ext cx="347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x’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D945B7C-D77A-374E-86B4-1D2204A8F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5424" y="3821663"/>
              <a:ext cx="1360568" cy="1270398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0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580914" cy="4329817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Principal components</a:t>
                </a:r>
                <a:r>
                  <a:rPr lang="en-US" dirty="0"/>
                  <a:t>:  The </a:t>
                </a:r>
                <a:r>
                  <a:rPr lang="en-US" altLang="zh-Hans" dirty="0"/>
                  <a:t>eigenvectors</a:t>
                </a:r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Sorted by </a:t>
                </a:r>
                <a:r>
                  <a:rPr lang="en-US" altLang="zh-Hans" dirty="0"/>
                  <a:t>eigenvalues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≥…≥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Each vector is of dimension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Represents directions of maximal variance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580914" cy="4329817"/>
              </a:xfrm>
              <a:blipFill>
                <a:blip r:embed="rId2"/>
                <a:stretch>
                  <a:fillRect l="-1198" t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34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Components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580914" cy="432981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Key properties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Symmetric: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Eigenvalues are real and non-negative</a:t>
                </a:r>
                <a:endParaRPr lang="en-US" dirty="0"/>
              </a:p>
              <a:p>
                <a:r>
                  <a:rPr lang="en-US" dirty="0"/>
                  <a:t>Key properties of PCs (here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 row vectors)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Han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if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altLang="zh-Han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𝑉𝑉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pPr marL="201168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580914" cy="4329817"/>
              </a:xfrm>
              <a:blipFill>
                <a:blip r:embed="rId2"/>
                <a:stretch>
                  <a:fillRect l="-1198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5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  <a:p>
            <a:r>
              <a:rPr lang="en-US" dirty="0"/>
              <a:t>Principal components and directions of variance (a geometric perspective)</a:t>
            </a:r>
          </a:p>
          <a:p>
            <a:r>
              <a:rPr lang="en-US" dirty="0"/>
              <a:t>Computing PCs via the SVD</a:t>
            </a:r>
          </a:p>
          <a:p>
            <a:r>
              <a:rPr lang="en-US" dirty="0"/>
              <a:t>Approximation with PCs</a:t>
            </a:r>
          </a:p>
          <a:p>
            <a:r>
              <a:rPr lang="en-US" dirty="0"/>
              <a:t>Face example in python</a:t>
            </a:r>
          </a:p>
          <a:p>
            <a:r>
              <a:rPr lang="en-US" dirty="0"/>
              <a:t>Extensions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318782" y="2332139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350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PCs via the SVD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8"/>
            <a:ext cx="5919849" cy="1415958"/>
          </a:xfrm>
        </p:spPr>
        <p:txBody>
          <a:bodyPr>
            <a:normAutofit/>
          </a:bodyPr>
          <a:lstStyle/>
          <a:p>
            <a:r>
              <a:rPr lang="en-US" dirty="0"/>
              <a:t>SVD provides a numerically more stable way to calculate PCs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28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543EEF-CBAD-EB47-BE79-0C571DC2B889}"/>
                  </a:ext>
                </a:extLst>
              </p:cNvPr>
              <p:cNvSpPr/>
              <p:nvPr/>
            </p:nvSpPr>
            <p:spPr>
              <a:xfrm>
                <a:off x="3006785" y="2445876"/>
                <a:ext cx="2100839" cy="1752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𝑈𝑆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5543EEF-CBAD-EB47-BE79-0C571DC2B8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785" y="2445876"/>
                <a:ext cx="2100839" cy="17525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956EA4-5195-714E-9F17-A002D9729F81}"/>
              </a:ext>
            </a:extLst>
          </p:cNvPr>
          <p:cNvCxnSpPr>
            <a:cxnSpLocks/>
          </p:cNvCxnSpPr>
          <p:nvPr/>
        </p:nvCxnSpPr>
        <p:spPr>
          <a:xfrm>
            <a:off x="7017129" y="2791388"/>
            <a:ext cx="0" cy="2961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97A56FF-2DB6-2C47-BE0C-D77FEC92A5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79019" y="2791388"/>
                <a:ext cx="4746282" cy="296132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q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Ø"/>
                </a:pPr>
                <a:r>
                  <a:rPr lang="en-US" sz="1800" dirty="0"/>
                  <a:t>Singular-Value Decomposition (SVD)</a:t>
                </a:r>
              </a:p>
              <a:p>
                <a:pPr marL="374904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∃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𝑠𝑜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1800" dirty="0"/>
              </a:p>
              <a:p>
                <a:pPr marL="47548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𝑈𝑆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1800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zh-Hans" alt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Hans" alt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Han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Hans" sz="18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zh-Hans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Hans" sz="1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Han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Hans" sz="18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𝑟𝑥𝑟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sz="1800" dirty="0"/>
                  <a:t>is a diagonal matrix</a:t>
                </a:r>
                <a:endParaRPr lang="en-US" sz="1800" b="0" i="1" dirty="0"/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an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Hans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Hans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Hans" sz="18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Han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Hans" sz="18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1800" dirty="0"/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(Rank of the matrix)</a:t>
                </a:r>
              </a:p>
              <a:p>
                <a:pPr marL="384048" lvl="2" indent="0">
                  <a:buNone/>
                </a:pPr>
                <a:endParaRPr lang="en-US" sz="1800" dirty="0"/>
              </a:p>
              <a:p>
                <a:pPr marL="342900" lvl="1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𝑈𝑆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497A56FF-2DB6-2C47-BE0C-D77FEC92A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019" y="2791388"/>
                <a:ext cx="4746282" cy="2961329"/>
              </a:xfrm>
              <a:prstGeom prst="rect">
                <a:avLst/>
              </a:prstGeom>
              <a:blipFill>
                <a:blip r:embed="rId3"/>
                <a:stretch>
                  <a:fillRect l="-2667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0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PCs via the SVD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1" y="1539277"/>
                <a:ext cx="5557520" cy="421343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SVD provides a numerically more stable way to calculate PCs </a:t>
                </a:r>
              </a:p>
              <a:p>
                <a:pPr marL="20116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Rows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are eigenvectors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e.g. PCs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dirty="0"/>
                  <a:t>  are the eigenvalues (real and nonnegative)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lvl="2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1" y="1539277"/>
                <a:ext cx="5557520" cy="4213439"/>
              </a:xfrm>
              <a:blipFill>
                <a:blip r:embed="rId2"/>
                <a:stretch>
                  <a:fillRect l="-2278" t="-15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29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5D743A-50C0-CC40-AE3D-9ADA3ED6CAA0}"/>
              </a:ext>
            </a:extLst>
          </p:cNvPr>
          <p:cNvCxnSpPr>
            <a:cxnSpLocks/>
          </p:cNvCxnSpPr>
          <p:nvPr/>
        </p:nvCxnSpPr>
        <p:spPr>
          <a:xfrm>
            <a:off x="7017129" y="2791388"/>
            <a:ext cx="0" cy="2961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CC7D9AF-9D87-A649-B084-8FCD792E74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92990" y="2791387"/>
                <a:ext cx="4746282" cy="2961329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Wingdings" panose="05000000000000000000" pitchFamily="2" charset="2"/>
                  <a:buChar char="q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itchFamily="2" charset="2"/>
                  <a:buChar char="Ø"/>
                </a:pPr>
                <a:r>
                  <a:rPr lang="en-US" sz="1800" dirty="0"/>
                  <a:t>Singular-Value Decomposition (SVD)</a:t>
                </a:r>
              </a:p>
              <a:p>
                <a:pPr marL="374904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∃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𝑠𝑜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𝑡h𝑎𝑡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1800" dirty="0"/>
              </a:p>
              <a:p>
                <a:pPr marL="47548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𝑈𝑆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1800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:r>
                  <a:rPr lang="zh-Hans" altLang="en-US" sz="1800" dirty="0"/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Hans" alt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Han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Hans" sz="18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US" altLang="zh-Hans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Hans" sz="1800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altLang="zh-Han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Hans" sz="18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1800" b="0" i="1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𝑟𝑥𝑟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i="1" dirty="0">
                    <a:latin typeface="Cambria Math" panose="02040503050406030204" pitchFamily="18" charset="0"/>
                  </a:rPr>
                  <a:t> </a:t>
                </a:r>
                <a:r>
                  <a:rPr lang="en-US" sz="1800" dirty="0">
                    <a:latin typeface="Cambria Math" panose="02040503050406030204" pitchFamily="18" charset="0"/>
                  </a:rPr>
                  <a:t> </a:t>
                </a:r>
                <a:r>
                  <a:rPr lang="en-US" sz="1800" dirty="0"/>
                  <a:t>is a diagonal matrix</a:t>
                </a:r>
                <a:endParaRPr lang="en-US" sz="1800" b="0" i="1" dirty="0"/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ℂ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r>
                  <a:rPr lang="en-US" sz="1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Han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Hans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altLang="zh-Hans" sz="18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altLang="zh-Hans" sz="18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Han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Hans" sz="18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1800" dirty="0"/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(Rank of the matrix)</a:t>
                </a:r>
              </a:p>
              <a:p>
                <a:pPr marL="384048" lvl="2" indent="0">
                  <a:buNone/>
                </a:pPr>
                <a:endParaRPr lang="en-US" sz="1800" dirty="0"/>
              </a:p>
              <a:p>
                <a:pPr marL="342900" lvl="1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𝑈𝑆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Font typeface="Wingdings" panose="05000000000000000000" pitchFamily="2" charset="2"/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BCC7D9AF-9D87-A649-B084-8FCD792E7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2990" y="2791387"/>
                <a:ext cx="4746282" cy="2961329"/>
              </a:xfrm>
              <a:prstGeom prst="rect">
                <a:avLst/>
              </a:prstGeom>
              <a:blipFill>
                <a:blip r:embed="rId3"/>
                <a:stretch>
                  <a:fillRect l="-2400" t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3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4EB2-D188-D942-B6BD-72FBCE37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find a “good ”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ED89D-ADC6-AC4C-9A40-22B74013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AE8398-079F-4C4B-822F-8C0C571F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49838"/>
            <a:ext cx="10058400" cy="425428"/>
          </a:xfrm>
        </p:spPr>
        <p:txBody>
          <a:bodyPr>
            <a:normAutofit/>
          </a:bodyPr>
          <a:lstStyle/>
          <a:p>
            <a:r>
              <a:rPr lang="en-US" sz="2400" dirty="0"/>
              <a:t>Example task: identify Jon Snow in images.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B0FC2-B411-5E4A-A300-DEB09426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276" y="2012875"/>
            <a:ext cx="1836145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CDD10-26ED-4B46-BE74-8F95A732B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426" y="3804066"/>
            <a:ext cx="1821485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BDED3-53BF-4B49-A1FF-0CAEAEA38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638" y="2315967"/>
            <a:ext cx="182118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0CB8ED-C716-EE4B-B3E7-478F6D77E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031" y="2198290"/>
            <a:ext cx="1821485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D79038-BC0D-FF48-A20C-9BF0D1F4E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142" y="3686389"/>
            <a:ext cx="1828800" cy="18288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7C50222-8A8F-1A42-9FE4-9CFF40D46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858" y="3953284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5C763E8-0357-BD46-8A9B-5F1619AF7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0786" y="2815860"/>
            <a:ext cx="1821485" cy="18288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D006DEB-D108-3747-A688-FA07FFE818A2}"/>
              </a:ext>
            </a:extLst>
          </p:cNvPr>
          <p:cNvSpPr/>
          <p:nvPr/>
        </p:nvSpPr>
        <p:spPr>
          <a:xfrm>
            <a:off x="5282911" y="5818281"/>
            <a:ext cx="15939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Images from the Internet</a:t>
            </a:r>
          </a:p>
        </p:txBody>
      </p:sp>
    </p:spTree>
    <p:extLst>
      <p:ext uri="{BB962C8B-B14F-4D97-AF65-F5344CB8AC3E}">
        <p14:creationId xmlns:p14="http://schemas.microsoft.com/office/powerpoint/2010/main" val="207262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  <a:p>
            <a:r>
              <a:rPr lang="en-US" dirty="0"/>
              <a:t>Principal components and directions of variance (a geometric perspective)</a:t>
            </a:r>
          </a:p>
          <a:p>
            <a:r>
              <a:rPr lang="en-US" dirty="0"/>
              <a:t>Computing PCs via the SVD</a:t>
            </a:r>
          </a:p>
          <a:p>
            <a:r>
              <a:rPr lang="en-US" dirty="0"/>
              <a:t>Approximation with PCs</a:t>
            </a:r>
          </a:p>
          <a:p>
            <a:r>
              <a:rPr lang="en-US" dirty="0"/>
              <a:t>Face example in python</a:t>
            </a:r>
          </a:p>
          <a:p>
            <a:r>
              <a:rPr lang="en-US" dirty="0"/>
              <a:t>Extensions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352338" y="2818701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22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Approximation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be the PCs</a:t>
                </a:r>
              </a:p>
              <a:p>
                <a:r>
                  <a:rPr lang="en-US" dirty="0"/>
                  <a:t>Find coefficient expansion of each data sample:</a:t>
                </a:r>
                <a:br>
                  <a:rPr lang="en-US" dirty="0"/>
                </a:b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  <m:r>
                      <a:rPr lang="en-US" b="0" i="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Now consider approximation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coefficients: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1" t="-1462" b="-17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CBDF83-B580-3B49-8106-6A1F7A8A7EB1}"/>
              </a:ext>
            </a:extLst>
          </p:cNvPr>
          <p:cNvGrpSpPr/>
          <p:nvPr/>
        </p:nvGrpSpPr>
        <p:grpSpPr>
          <a:xfrm>
            <a:off x="7537620" y="4096582"/>
            <a:ext cx="3995258" cy="1772512"/>
            <a:chOff x="6663561" y="4181576"/>
            <a:chExt cx="3995258" cy="17725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E954C31-FEF1-9947-9FD8-9604B3CFA8E1}"/>
                </a:ext>
              </a:extLst>
            </p:cNvPr>
            <p:cNvGrpSpPr/>
            <p:nvPr/>
          </p:nvGrpSpPr>
          <p:grpSpPr>
            <a:xfrm>
              <a:off x="6663561" y="4181576"/>
              <a:ext cx="3995258" cy="1772512"/>
              <a:chOff x="2836024" y="2220686"/>
              <a:chExt cx="6183199" cy="27432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30746226-2921-AB40-AA34-DD5C31D46CBE}"/>
                      </a:ext>
                    </a:extLst>
                  </p:cNvPr>
                  <p:cNvSpPr/>
                  <p:nvPr/>
                </p:nvSpPr>
                <p:spPr>
                  <a:xfrm>
                    <a:off x="2836024" y="2220686"/>
                    <a:ext cx="1371600" cy="27432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̃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909D7510-6BF4-E84A-85A1-9C943D6942A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36024" y="2220686"/>
                    <a:ext cx="1371600" cy="27432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58DB20D-3297-A041-B86E-DBF77DE6A58C}"/>
                  </a:ext>
                </a:extLst>
              </p:cNvPr>
              <p:cNvSpPr txBox="1"/>
              <p:nvPr/>
            </p:nvSpPr>
            <p:spPr>
              <a:xfrm>
                <a:off x="4584094" y="3394430"/>
                <a:ext cx="290189" cy="39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AA14F5C3-EBCD-B64A-92FE-0F1A2AB97F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647623" y="2906486"/>
                    <a:ext cx="1371600" cy="13716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prstDash val="sysDot"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A8037E66-9ECD-8E4C-BB8C-57034CEEE64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47623" y="2906486"/>
                    <a:ext cx="1371600" cy="13716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prstDash val="sysDot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DF732F22-948B-0F4C-B5C8-160B5F921B7A}"/>
                      </a:ext>
                    </a:extLst>
                  </p:cNvPr>
                  <p:cNvSpPr/>
                  <p:nvPr/>
                </p:nvSpPr>
                <p:spPr>
                  <a:xfrm>
                    <a:off x="5250753" y="2220686"/>
                    <a:ext cx="1371600" cy="27432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prstDash val="sysDot"/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𝚨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FFBB550B-9AF7-B745-8F47-E55FACC6783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0753" y="2220686"/>
                    <a:ext cx="1371600" cy="27432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prstDash val="sysDot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76083AA-6DCB-104F-9497-317F1BFEF0E8}"/>
                  </a:ext>
                </a:extLst>
              </p:cNvPr>
              <p:cNvSpPr txBox="1"/>
              <p:nvPr/>
            </p:nvSpPr>
            <p:spPr>
              <a:xfrm>
                <a:off x="6998824" y="3394430"/>
                <a:ext cx="272328" cy="39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7089933-04B7-354C-A608-4A40F2F3A675}"/>
                    </a:ext>
                  </a:extLst>
                </p:cNvPr>
                <p:cNvSpPr/>
                <p:nvPr/>
              </p:nvSpPr>
              <p:spPr>
                <a:xfrm>
                  <a:off x="8223832" y="4181576"/>
                  <a:ext cx="554408" cy="1772512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52C1F142-7D51-F246-8688-BBCDB56A29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832" y="4181576"/>
                  <a:ext cx="554408" cy="177251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4F18C09-8F25-E145-AA52-80DBA86511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772563" y="4624704"/>
                  <a:ext cx="886256" cy="570973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4F18C09-8F25-E145-AA52-80DBA86511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563" y="4624704"/>
                  <a:ext cx="886256" cy="57097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8267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Average Approximation 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058400" cy="4329817"/>
              </a:xfrm>
            </p:spPr>
            <p:txBody>
              <a:bodyPr/>
              <a:lstStyle/>
              <a:p>
                <a:r>
                  <a:rPr lang="en-US" dirty="0"/>
                  <a:t>Error in sample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: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Theorem</a:t>
                </a:r>
                <a:r>
                  <a:rPr lang="en-US" dirty="0"/>
                  <a:t>:  Average error with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PC approximation is:</a:t>
                </a: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Sum of the smallest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eigenvalues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058400" cy="4329817"/>
              </a:xfrm>
              <a:blipFill>
                <a:blip r:embed="rId2"/>
                <a:stretch>
                  <a:fillRect l="-1261" t="-17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27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Proportion of Variance (</a:t>
            </a:r>
            <a:r>
              <a:rPr lang="en-US" dirty="0" err="1"/>
              <a:t>PoV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Total variance of data set: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Average approximation error: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</a:rPr>
                                          <m:t>𝒙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proportion of variance </a:t>
                </a:r>
                <a:r>
                  <a:rPr lang="en-US" dirty="0"/>
                  <a:t>explained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PCs is: 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𝑃𝑜𝑉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Measure of approximation error in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PCs </a:t>
                </a:r>
              </a:p>
              <a:p>
                <a:r>
                  <a:rPr lang="en-US" dirty="0"/>
                  <a:t>Example:  Suppose eigenvalues of sample covariance matrix 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10, 4, 0.2, 0.1, 0, 0, …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What is the </a:t>
                </a:r>
                <a:r>
                  <a:rPr lang="en-US" dirty="0" err="1"/>
                  <a:t>PoV</a:t>
                </a:r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=1,2,3, …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1" t="-10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09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the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Finds a low-dimensional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31" y="2197651"/>
            <a:ext cx="8232336" cy="325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17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916" y="1326814"/>
            <a:ext cx="5700849" cy="4215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Approximations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5583438" cy="4329817"/>
              </a:xfrm>
            </p:spPr>
            <p:txBody>
              <a:bodyPr/>
              <a:lstStyle/>
              <a:p>
                <a:r>
                  <a:rPr lang="en-US" dirty="0"/>
                  <a:t>Approximation can be interpreted geometrically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be set of all linear combinations</a:t>
                </a:r>
                <a:br>
                  <a:rPr lang="en-US" dirty="0"/>
                </a:b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 is a vector space</a:t>
                </a:r>
              </a:p>
              <a:p>
                <a:pPr lvl="1"/>
                <a:r>
                  <a:rPr lang="en-US" dirty="0"/>
                  <a:t>Called the span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</m:acc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is the closest vector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Called the projection of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onto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5583438" cy="4329817"/>
              </a:xfrm>
              <a:blipFill>
                <a:blip r:embed="rId3"/>
                <a:stretch>
                  <a:fillRect l="-2620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57367" y="2902590"/>
                <a:ext cx="470897" cy="3214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367" y="2902590"/>
                <a:ext cx="470897" cy="321441"/>
              </a:xfrm>
              <a:prstGeom prst="rect">
                <a:avLst/>
              </a:prstGeom>
              <a:blipFill>
                <a:blip r:embed="rId4"/>
                <a:stretch>
                  <a:fillRect b="-754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7792815" y="3901046"/>
                <a:ext cx="470897" cy="3214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2815" y="3901046"/>
                <a:ext cx="470897" cy="321441"/>
              </a:xfrm>
              <a:prstGeom prst="rect">
                <a:avLst/>
              </a:prstGeom>
              <a:blipFill>
                <a:blip r:embed="rId5"/>
                <a:stretch>
                  <a:fillRect t="-28302" r="-14103"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859675" y="2962320"/>
                <a:ext cx="972222" cy="32144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en-US" sz="24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̂"/>
                          <m:ctrlP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</m:oMath>
                  </m:oMathPara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9675" y="2962320"/>
                <a:ext cx="972222" cy="321441"/>
              </a:xfrm>
              <a:prstGeom prst="rect">
                <a:avLst/>
              </a:prstGeom>
              <a:blipFill>
                <a:blip r:embed="rId6"/>
                <a:stretch>
                  <a:fillRect t="-28302" r="-30625" b="-5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23016" y="5078032"/>
                <a:ext cx="2942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Space spanned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016" y="5078032"/>
                <a:ext cx="2942280" cy="369332"/>
              </a:xfrm>
              <a:prstGeom prst="rect">
                <a:avLst/>
              </a:prstGeom>
              <a:blipFill>
                <a:blip r:embed="rId7"/>
                <a:stretch>
                  <a:fillRect l="-186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4155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  <a:p>
            <a:r>
              <a:rPr lang="en-US" dirty="0"/>
              <a:t>Principal components and directions of variance (a geometric perspective)</a:t>
            </a:r>
          </a:p>
          <a:p>
            <a:r>
              <a:rPr lang="en-US" dirty="0"/>
              <a:t>Computing PCs via the SVD</a:t>
            </a:r>
          </a:p>
          <a:p>
            <a:r>
              <a:rPr lang="en-US" dirty="0"/>
              <a:t>Approximation with PCs</a:t>
            </a:r>
          </a:p>
          <a:p>
            <a:r>
              <a:rPr lang="en-US" dirty="0"/>
              <a:t>Face example in python</a:t>
            </a:r>
          </a:p>
          <a:p>
            <a:r>
              <a:rPr lang="en-US" dirty="0"/>
              <a:t>Extensions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260059" y="3255999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621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6459" y="1539277"/>
            <a:ext cx="5409221" cy="4329817"/>
          </a:xfrm>
        </p:spPr>
        <p:txBody>
          <a:bodyPr/>
          <a:lstStyle/>
          <a:p>
            <a:r>
              <a:rPr lang="en-US" dirty="0"/>
              <a:t>Face images can be high-dimensional</a:t>
            </a:r>
          </a:p>
          <a:p>
            <a:pPr lvl="1"/>
            <a:r>
              <a:rPr lang="en-US" dirty="0"/>
              <a:t>We will use 50 x 37 = 1850 pixels</a:t>
            </a:r>
          </a:p>
          <a:p>
            <a:r>
              <a:rPr lang="en-US" dirty="0"/>
              <a:t>But, there may be few degrees of freedom</a:t>
            </a:r>
          </a:p>
          <a:p>
            <a:r>
              <a:rPr lang="en-US" dirty="0"/>
              <a:t>Can we reduce the dimensionality of this?</a:t>
            </a:r>
          </a:p>
          <a:p>
            <a:r>
              <a:rPr lang="en-US" dirty="0"/>
              <a:t>Data Labelled Faces in the Wild project</a:t>
            </a:r>
          </a:p>
          <a:p>
            <a:pPr lvl="1"/>
            <a:r>
              <a:rPr lang="en-US" dirty="0">
                <a:hlinkClick r:id="rId2"/>
              </a:rPr>
              <a:t>http://vis-www.cs.umass.edu/lfw</a:t>
            </a:r>
            <a:endParaRPr lang="en-US" dirty="0"/>
          </a:p>
          <a:p>
            <a:pPr lvl="1"/>
            <a:r>
              <a:rPr lang="en-US" dirty="0"/>
              <a:t>Large collection of faces (13000 images)</a:t>
            </a:r>
          </a:p>
          <a:p>
            <a:pPr lvl="1"/>
            <a:r>
              <a:rPr lang="en-US" dirty="0"/>
              <a:t>Taken from web articles about 10 years ago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56" y="2166256"/>
            <a:ext cx="4798851" cy="16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85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1120033"/>
          </a:xfrm>
        </p:spPr>
        <p:txBody>
          <a:bodyPr>
            <a:normAutofit/>
          </a:bodyPr>
          <a:lstStyle/>
          <a:p>
            <a:r>
              <a:rPr lang="en-US" dirty="0"/>
              <a:t>Built-in routines to load data is </a:t>
            </a:r>
            <a:r>
              <a:rPr lang="en-US" dirty="0" err="1"/>
              <a:t>sciket</a:t>
            </a:r>
            <a:r>
              <a:rPr lang="en-US" dirty="0"/>
              <a:t>-learn</a:t>
            </a:r>
          </a:p>
          <a:p>
            <a:r>
              <a:rPr lang="en-US" dirty="0"/>
              <a:t>Can take several minutes the first time (Be patient)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419" y="2871773"/>
            <a:ext cx="9677400" cy="2190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497" y="1217609"/>
            <a:ext cx="5144987" cy="104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05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the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example faces</a:t>
            </a:r>
          </a:p>
          <a:p>
            <a:r>
              <a:rPr lang="en-US" dirty="0"/>
              <a:t>You may be too young to remember them all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84" y="2873036"/>
            <a:ext cx="6200289" cy="199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906" y="2194151"/>
            <a:ext cx="42957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33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F4EB2-D188-D942-B6BD-72FBCE378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find a “good ” representation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ED89D-ADC6-AC4C-9A40-22B74013B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AE8398-079F-4C4B-822F-8C0C571F6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49838"/>
            <a:ext cx="10058400" cy="533462"/>
          </a:xfrm>
        </p:spPr>
        <p:txBody>
          <a:bodyPr>
            <a:normAutofit/>
          </a:bodyPr>
          <a:lstStyle/>
          <a:p>
            <a:r>
              <a:rPr lang="en-US" sz="2400" dirty="0"/>
              <a:t>Example task: identify Jon Snow in images.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538185-DEA2-454A-A74A-4137DDC12E11}"/>
              </a:ext>
            </a:extLst>
          </p:cNvPr>
          <p:cNvGrpSpPr/>
          <p:nvPr/>
        </p:nvGrpSpPr>
        <p:grpSpPr>
          <a:xfrm>
            <a:off x="4288879" y="1975266"/>
            <a:ext cx="5127863" cy="4024725"/>
            <a:chOff x="4359263" y="2193169"/>
            <a:chExt cx="3589874" cy="310487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8FE40BB-D9AC-FD4B-8584-37327DDF9D9C}"/>
                </a:ext>
              </a:extLst>
            </p:cNvPr>
            <p:cNvCxnSpPr>
              <a:cxnSpLocks/>
            </p:cNvCxnSpPr>
            <p:nvPr/>
          </p:nvCxnSpPr>
          <p:spPr>
            <a:xfrm>
              <a:off x="4359263" y="5079071"/>
              <a:ext cx="3296356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C939830-A47E-E34D-B9A6-4FFED4CD5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2407" y="2377835"/>
              <a:ext cx="0" cy="279400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D2C93A-0654-0640-B859-A2DCCB314AE7}"/>
                </a:ext>
              </a:extLst>
            </p:cNvPr>
            <p:cNvSpPr txBox="1"/>
            <p:nvPr/>
          </p:nvSpPr>
          <p:spPr>
            <a:xfrm>
              <a:off x="7711002" y="4894405"/>
              <a:ext cx="238135" cy="403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ADD6D7-9362-0949-A2AD-B43640A462BF}"/>
                </a:ext>
              </a:extLst>
            </p:cNvPr>
            <p:cNvSpPr txBox="1"/>
            <p:nvPr/>
          </p:nvSpPr>
          <p:spPr>
            <a:xfrm>
              <a:off x="5027345" y="2193169"/>
              <a:ext cx="242624" cy="403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7AC6AD-2510-514F-B83C-FA9F8EFB2CC4}"/>
                </a:ext>
              </a:extLst>
            </p:cNvPr>
            <p:cNvSpPr txBox="1"/>
            <p:nvPr/>
          </p:nvSpPr>
          <p:spPr>
            <a:xfrm>
              <a:off x="5058222" y="4709739"/>
              <a:ext cx="261701" cy="403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o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29DDACF-E9DA-5148-997B-DA059964FC91}"/>
              </a:ext>
            </a:extLst>
          </p:cNvPr>
          <p:cNvSpPr/>
          <p:nvPr/>
        </p:nvSpPr>
        <p:spPr>
          <a:xfrm>
            <a:off x="7352432" y="4421615"/>
            <a:ext cx="154400" cy="15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1D8CEF4-FB0C-C645-93C3-8E14BC09FBD1}"/>
              </a:ext>
            </a:extLst>
          </p:cNvPr>
          <p:cNvSpPr/>
          <p:nvPr/>
        </p:nvSpPr>
        <p:spPr>
          <a:xfrm>
            <a:off x="7227795" y="4696260"/>
            <a:ext cx="154400" cy="15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98D4B45-5794-0B4D-AB4F-767CC37D0DF4}"/>
              </a:ext>
            </a:extLst>
          </p:cNvPr>
          <p:cNvSpPr/>
          <p:nvPr/>
        </p:nvSpPr>
        <p:spPr>
          <a:xfrm>
            <a:off x="7785869" y="4541860"/>
            <a:ext cx="154400" cy="15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84680DD-6412-E046-BAC4-DFE9E97682E5}"/>
              </a:ext>
            </a:extLst>
          </p:cNvPr>
          <p:cNvSpPr/>
          <p:nvPr/>
        </p:nvSpPr>
        <p:spPr>
          <a:xfrm>
            <a:off x="8598631" y="2384729"/>
            <a:ext cx="154400" cy="15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C18574F-543A-DA4E-AFF7-058551D234AE}"/>
              </a:ext>
            </a:extLst>
          </p:cNvPr>
          <p:cNvSpPr/>
          <p:nvPr/>
        </p:nvSpPr>
        <p:spPr>
          <a:xfrm>
            <a:off x="10194736" y="3554233"/>
            <a:ext cx="154400" cy="15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6AC96C6-75C3-BF42-AE79-A67549805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200" y="3664796"/>
            <a:ext cx="914400" cy="914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C0F079C-E3FE-D643-ABF2-7E2FA1BAD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592" y="1800433"/>
            <a:ext cx="910743" cy="91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A0AE936-B192-2C49-81A4-B7F8DF50D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5135" y="4602045"/>
            <a:ext cx="918073" cy="914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16B4A79-0D4C-9C4A-97DF-4A191A711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6625" y="3422759"/>
            <a:ext cx="910743" cy="9144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23C71F9-D61B-BB48-A7DD-A53D918A9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2882" y="4763306"/>
            <a:ext cx="910590" cy="9144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10AD122-2362-984B-8651-F71855EC6895}"/>
              </a:ext>
            </a:extLst>
          </p:cNvPr>
          <p:cNvSpPr txBox="1">
            <a:spLocks/>
          </p:cNvSpPr>
          <p:nvPr/>
        </p:nvSpPr>
        <p:spPr>
          <a:xfrm>
            <a:off x="2066830" y="3080270"/>
            <a:ext cx="2139141" cy="132181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q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Sufficient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Minimal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/>
              <a:t>Invariant</a:t>
            </a:r>
            <a:endParaRPr lang="en-US" sz="2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47E24B-205F-BE4C-9F07-802799BE497F}"/>
              </a:ext>
            </a:extLst>
          </p:cNvPr>
          <p:cNvGrpSpPr/>
          <p:nvPr/>
        </p:nvGrpSpPr>
        <p:grpSpPr>
          <a:xfrm>
            <a:off x="6446486" y="2221239"/>
            <a:ext cx="5194269" cy="3421968"/>
            <a:chOff x="7183942" y="2964258"/>
            <a:chExt cx="5194269" cy="342196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B38BC12-DF6C-AA4F-BF49-045FCE54A27D}"/>
                </a:ext>
              </a:extLst>
            </p:cNvPr>
            <p:cNvCxnSpPr>
              <a:cxnSpLocks/>
            </p:cNvCxnSpPr>
            <p:nvPr/>
          </p:nvCxnSpPr>
          <p:spPr>
            <a:xfrm>
              <a:off x="7183942" y="2964258"/>
              <a:ext cx="4109625" cy="3012339"/>
            </a:xfrm>
            <a:prstGeom prst="line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9724B1-465D-1345-BA69-E7E007BC66D3}"/>
                </a:ext>
              </a:extLst>
            </p:cNvPr>
            <p:cNvSpPr/>
            <p:nvPr/>
          </p:nvSpPr>
          <p:spPr>
            <a:xfrm>
              <a:off x="10740262" y="6016894"/>
              <a:ext cx="16379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9144" lvl="1"/>
              <a:r>
                <a:rPr lang="en-US" dirty="0"/>
                <a:t>Linear classifier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D4F79AE-F5CB-3041-9BA2-AE560D049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1622" y="1922863"/>
            <a:ext cx="914400" cy="914400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4C748809-05D6-EE4D-84B8-0B6AA6E4C635}"/>
              </a:ext>
            </a:extLst>
          </p:cNvPr>
          <p:cNvSpPr/>
          <p:nvPr/>
        </p:nvSpPr>
        <p:spPr>
          <a:xfrm>
            <a:off x="8675831" y="2854458"/>
            <a:ext cx="154400" cy="15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5DADED6-E64D-E64A-980E-328C6E607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70657" y="2507058"/>
            <a:ext cx="910743" cy="9144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7ADB45DC-A082-524E-A5BD-1743B02D9498}"/>
              </a:ext>
            </a:extLst>
          </p:cNvPr>
          <p:cNvSpPr/>
          <p:nvPr/>
        </p:nvSpPr>
        <p:spPr>
          <a:xfrm>
            <a:off x="9728822" y="3362242"/>
            <a:ext cx="154400" cy="15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5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SVD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26155" y="1539277"/>
                <a:ext cx="4829524" cy="4329817"/>
              </a:xfrm>
            </p:spPr>
            <p:txBody>
              <a:bodyPr/>
              <a:lstStyle/>
              <a:p>
                <a:r>
                  <a:rPr lang="en-US" dirty="0"/>
                  <a:t>Note efficient use of python broadcasting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SVD:  </a:t>
                </a:r>
              </a:p>
              <a:p>
                <a:pPr lvl="1"/>
                <a:r>
                  <a:rPr lang="en-US" dirty="0"/>
                  <a:t>Use </a:t>
                </a:r>
                <a:r>
                  <a:rPr lang="en-US" dirty="0" err="1"/>
                  <a:t>full_matrices</a:t>
                </a:r>
                <a:r>
                  <a:rPr lang="en-US" dirty="0"/>
                  <a:t> (avoids computing zero SVs)</a:t>
                </a:r>
              </a:p>
              <a:p>
                <a:pPr lvl="1"/>
                <a:r>
                  <a:rPr lang="en-US" dirty="0"/>
                  <a:t>Matrix V is what we call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br>
                  <a:rPr lang="en-US" dirty="0"/>
                </a:br>
                <a:r>
                  <a:rPr lang="en-US" dirty="0"/>
                  <a:t>(Different from MATLAB)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26155" y="1539277"/>
                <a:ext cx="4829524" cy="4329817"/>
              </a:xfrm>
              <a:blipFill>
                <a:blip r:embed="rId2"/>
                <a:stretch>
                  <a:fillRect l="-3030" t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61110"/>
            <a:ext cx="3914775" cy="17430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961314" y="1803633"/>
            <a:ext cx="3165166" cy="68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882393" y="3120705"/>
            <a:ext cx="1244087" cy="318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568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</a:t>
            </a:r>
            <a:r>
              <a:rPr lang="en-US" dirty="0" err="1"/>
              <a:t>PoV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3864" y="1539277"/>
            <a:ext cx="4041816" cy="4329817"/>
          </a:xfrm>
        </p:spPr>
        <p:txBody>
          <a:bodyPr/>
          <a:lstStyle/>
          <a:p>
            <a:r>
              <a:rPr lang="en-US" dirty="0"/>
              <a:t>Most variance explained in about 400 components</a:t>
            </a:r>
          </a:p>
          <a:p>
            <a:r>
              <a:rPr lang="en-US" dirty="0"/>
              <a:t>Some reduction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418" y="3501427"/>
            <a:ext cx="4985292" cy="2231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88" y="1539277"/>
            <a:ext cx="59436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20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Approximations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44748" y="2649894"/>
            <a:ext cx="4410931" cy="3219200"/>
          </a:xfrm>
        </p:spPr>
        <p:txBody>
          <a:bodyPr/>
          <a:lstStyle/>
          <a:p>
            <a:r>
              <a:rPr lang="en-US" dirty="0"/>
              <a:t>Selection of figure sizes for subplot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Note:  Efficient computing of </a:t>
            </a:r>
            <a:r>
              <a:rPr lang="en-US" dirty="0" err="1"/>
              <a:t>approx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10" y="1452391"/>
            <a:ext cx="5857875" cy="47625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486400" y="4244829"/>
            <a:ext cx="1149292" cy="192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176007" y="2877424"/>
            <a:ext cx="1568741" cy="218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439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the Approximations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608" y="1680626"/>
            <a:ext cx="8959720" cy="398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27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Plotting the PCs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76769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PCs can be plotted as well</a:t>
            </a:r>
          </a:p>
          <a:p>
            <a:r>
              <a:rPr lang="en-US" dirty="0"/>
              <a:t>These are known as Eigenfaces!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292" y="2655239"/>
            <a:ext cx="8658225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027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22CF-0E87-E84A-80BE-3F479D12F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use Principle Components?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7AB9A-C6BD-474C-A359-90EE76785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PCs tell us “latent” factors of the data</a:t>
            </a:r>
          </a:p>
          <a:p>
            <a:pPr lvl="1"/>
            <a:r>
              <a:rPr lang="en-US" dirty="0"/>
              <a:t>Each sample is a weighted average of these PCs (</a:t>
            </a:r>
            <a:r>
              <a:rPr lang="en-US" dirty="0" err="1"/>
              <a:t>eg.</a:t>
            </a:r>
            <a:r>
              <a:rPr lang="en-US" dirty="0"/>
              <a:t> eigen-faces)</a:t>
            </a:r>
          </a:p>
          <a:p>
            <a:r>
              <a:rPr lang="en-US" dirty="0"/>
              <a:t>Can use the coefficients as low-dimension features for classification</a:t>
            </a:r>
          </a:p>
          <a:p>
            <a:pPr lvl="1"/>
            <a:r>
              <a:rPr lang="en-US" dirty="0"/>
              <a:t>Early success with face recognition (using projection onto eigenfaces)</a:t>
            </a:r>
          </a:p>
          <a:p>
            <a:r>
              <a:rPr lang="en-US" dirty="0"/>
              <a:t> Can use the coefficients for compression</a:t>
            </a:r>
          </a:p>
          <a:p>
            <a:pPr lvl="1"/>
            <a:r>
              <a:rPr lang="en-US" dirty="0"/>
              <a:t>JPEG image coder: uses DCT basis at block level</a:t>
            </a:r>
          </a:p>
          <a:p>
            <a:pPr lvl="1"/>
            <a:r>
              <a:rPr lang="en-US" dirty="0"/>
              <a:t>JPEG wavelet coder: uses Wavelet basis over entire image</a:t>
            </a:r>
          </a:p>
          <a:p>
            <a:r>
              <a:rPr lang="en-US" dirty="0"/>
              <a:t> Denoising</a:t>
            </a:r>
          </a:p>
          <a:p>
            <a:pPr lvl="1"/>
            <a:r>
              <a:rPr lang="en-US" dirty="0"/>
              <a:t>Project noisy data onto the basis vectors</a:t>
            </a:r>
          </a:p>
          <a:p>
            <a:pPr lvl="1"/>
            <a:r>
              <a:rPr lang="en-US" dirty="0"/>
              <a:t>Reconstruct from low freq. basis vectors</a:t>
            </a:r>
          </a:p>
          <a:p>
            <a:r>
              <a:rPr lang="en-US" dirty="0"/>
              <a:t> Data normalization: scaled coefficients will be independent and have unit variance.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E85C3-A4B4-EF4B-B21F-73C229D8B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765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Normalization:  For most data, it is essential to standardize before computing PC</a:t>
            </a:r>
          </a:p>
          <a:p>
            <a:pPr lvl="1"/>
            <a:r>
              <a:rPr lang="en-US" dirty="0"/>
              <a:t>Otherwise, components with large values dominate small ones</a:t>
            </a:r>
          </a:p>
          <a:p>
            <a:r>
              <a:rPr lang="en-US" dirty="0" err="1"/>
              <a:t>Sklearn</a:t>
            </a:r>
            <a:r>
              <a:rPr lang="en-US" dirty="0"/>
              <a:t> has built in PCA routine (will explore in lab)</a:t>
            </a:r>
          </a:p>
          <a:p>
            <a:r>
              <a:rPr lang="en-US" dirty="0"/>
              <a:t>Some texts do not subtract mean</a:t>
            </a:r>
          </a:p>
          <a:p>
            <a:pPr lvl="1"/>
            <a:r>
              <a:rPr lang="en-US" dirty="0"/>
              <a:t>Will be picked up as one of the PCs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132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  <a:p>
            <a:r>
              <a:rPr lang="en-US" dirty="0"/>
              <a:t>Principal components and directions of variance (a geometric perspective)</a:t>
            </a:r>
          </a:p>
          <a:p>
            <a:r>
              <a:rPr lang="en-US" dirty="0"/>
              <a:t>Computing PCs via the SVD</a:t>
            </a:r>
          </a:p>
          <a:p>
            <a:r>
              <a:rPr lang="en-US" dirty="0"/>
              <a:t>Approximation with PCs</a:t>
            </a:r>
          </a:p>
          <a:p>
            <a:r>
              <a:rPr lang="en-US" dirty="0"/>
              <a:t>Face example in python</a:t>
            </a:r>
          </a:p>
          <a:p>
            <a:r>
              <a:rPr lang="en-US" dirty="0"/>
              <a:t>Extensions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47</a:t>
            </a:fld>
            <a:endParaRPr lang="en-US" dirty="0"/>
          </a:p>
        </p:txBody>
      </p:sp>
      <p:sp>
        <p:nvSpPr>
          <p:cNvPr id="5" name="Arrow: Right 4"/>
          <p:cNvSpPr/>
          <p:nvPr/>
        </p:nvSpPr>
        <p:spPr>
          <a:xfrm>
            <a:off x="260059" y="3708549"/>
            <a:ext cx="978408" cy="4846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555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Orthonormal Sets and Bases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Definition</a:t>
                </a:r>
                <a:r>
                  <a:rPr lang="en-US" dirty="0"/>
                  <a:t>:  A set of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are an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orthonormal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set</a:t>
                </a:r>
                <a:r>
                  <a:rPr lang="en-US" dirty="0"/>
                  <a:t> if: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 (unit length)</a:t>
                </a:r>
              </a:p>
              <a:p>
                <a:pPr lvl="1"/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 (perpendicular to one another)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is called an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orthonormal basis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Matrix form:  If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then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en-US" dirty="0"/>
                  <a:t> is an </a:t>
                </a: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orthogonal matrix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61" t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48</a:t>
            </a:fld>
            <a:endParaRPr lang="en-US" dirty="0"/>
          </a:p>
        </p:txBody>
      </p:sp>
      <p:pic>
        <p:nvPicPr>
          <p:cNvPr id="2050" name="Picture 2" descr="Image result for orthonormal ba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188" y="2092388"/>
            <a:ext cx="3552631" cy="355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4542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Coefficients in an Orthonormal Basis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058400" cy="4458111"/>
              </a:xfrm>
            </p:spPr>
            <p:txBody>
              <a:bodyPr/>
              <a:lstStyle/>
              <a:p>
                <a:r>
                  <a:rPr lang="en-US" dirty="0"/>
                  <a:t>For an orthonormal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Examples of Orthonormal Basis:</a:t>
                </a:r>
              </a:p>
              <a:p>
                <a:pPr lvl="1"/>
                <a:r>
                  <a:rPr lang="en-US" dirty="0"/>
                  <a:t>PCs, a data driven orthonormal basis</a:t>
                </a:r>
              </a:p>
              <a:p>
                <a:pPr lvl="1"/>
                <a:r>
                  <a:rPr lang="en-US" dirty="0"/>
                  <a:t>Discrete Fourier Transform (normalized)</a:t>
                </a:r>
              </a:p>
              <a:p>
                <a:pPr lvl="1"/>
                <a:r>
                  <a:rPr lang="en-US" dirty="0"/>
                  <a:t>Discrete Cosine Transform</a:t>
                </a:r>
              </a:p>
              <a:p>
                <a:pPr lvl="1"/>
                <a:r>
                  <a:rPr lang="en-US" dirty="0"/>
                  <a:t>Wavelet transform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058400" cy="4458111"/>
              </a:xfrm>
              <a:blipFill>
                <a:blip r:embed="rId2"/>
                <a:stretch>
                  <a:fillRect l="-1261" t="-1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6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B69C-3F8E-0F40-9228-EAE8A3B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find a “good ”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1381A-8C89-5F42-9B64-4998DDC7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681409"/>
          </a:xfrm>
        </p:spPr>
        <p:txBody>
          <a:bodyPr>
            <a:normAutofit/>
          </a:bodyPr>
          <a:lstStyle/>
          <a:p>
            <a:r>
              <a:rPr lang="en-US" sz="2400" dirty="0"/>
              <a:t>Today we focus on the simplest </a:t>
            </a:r>
            <a:r>
              <a:rPr lang="en-US" sz="2400" dirty="0">
                <a:solidFill>
                  <a:schemeClr val="tx2"/>
                </a:solidFill>
              </a:rPr>
              <a:t>linear</a:t>
            </a:r>
            <a:r>
              <a:rPr lang="en-US" sz="2400" dirty="0"/>
              <a:t> case: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5C57A-23F9-0E4D-8AA7-8D2DB25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43AA13-08C3-9549-8C3F-A49E3E1948FA}"/>
              </a:ext>
            </a:extLst>
          </p:cNvPr>
          <p:cNvGrpSpPr/>
          <p:nvPr/>
        </p:nvGrpSpPr>
        <p:grpSpPr>
          <a:xfrm>
            <a:off x="2914901" y="3665091"/>
            <a:ext cx="5787865" cy="1371600"/>
            <a:chOff x="1710215" y="2781872"/>
            <a:chExt cx="5787865" cy="1371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8338863-E1C2-DA4C-A07C-779DAEA21D79}"/>
                    </a:ext>
                  </a:extLst>
                </p:cNvPr>
                <p:cNvSpPr/>
                <p:nvPr/>
              </p:nvSpPr>
              <p:spPr>
                <a:xfrm>
                  <a:off x="1710215" y="3330512"/>
                  <a:ext cx="1371600" cy="27432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B8338863-E1C2-DA4C-A07C-779DAEA21D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215" y="3330512"/>
                  <a:ext cx="1371600" cy="27432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CB0A5C-CF62-8841-B131-C5BBF7498351}"/>
                </a:ext>
              </a:extLst>
            </p:cNvPr>
            <p:cNvSpPr txBox="1"/>
            <p:nvPr/>
          </p:nvSpPr>
          <p:spPr>
            <a:xfrm>
              <a:off x="3359452" y="3269816"/>
              <a:ext cx="290189" cy="395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04B7977-7695-834E-AB29-85254CECEB59}"/>
                    </a:ext>
                  </a:extLst>
                </p:cNvPr>
                <p:cNvSpPr/>
                <p:nvPr/>
              </p:nvSpPr>
              <p:spPr>
                <a:xfrm>
                  <a:off x="6126480" y="2781872"/>
                  <a:ext cx="1371600" cy="13716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804B7977-7695-834E-AB29-85254CECEB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26480" y="2781872"/>
                  <a:ext cx="1371600" cy="13716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3964EC8-AB10-1348-996A-3CEE6B1D8A01}"/>
                    </a:ext>
                  </a:extLst>
                </p:cNvPr>
                <p:cNvSpPr/>
                <p:nvPr/>
              </p:nvSpPr>
              <p:spPr>
                <a:xfrm>
                  <a:off x="3927278" y="3330512"/>
                  <a:ext cx="1371600" cy="27432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𝜶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3964EC8-AB10-1348-996A-3CEE6B1D8A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278" y="3330512"/>
                  <a:ext cx="1371600" cy="2743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3C7E7D-CA0A-9D4A-88A4-7E816565CE7A}"/>
                </a:ext>
              </a:extLst>
            </p:cNvPr>
            <p:cNvSpPr txBox="1"/>
            <p:nvPr/>
          </p:nvSpPr>
          <p:spPr>
            <a:xfrm>
              <a:off x="5576515" y="3269816"/>
              <a:ext cx="272328" cy="395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80F29C-FBB5-BA41-9903-EB683C16E2B7}"/>
              </a:ext>
            </a:extLst>
          </p:cNvPr>
          <p:cNvGrpSpPr/>
          <p:nvPr/>
        </p:nvGrpSpPr>
        <p:grpSpPr>
          <a:xfrm>
            <a:off x="3069025" y="5234974"/>
            <a:ext cx="5902265" cy="369638"/>
            <a:chOff x="3116520" y="5281065"/>
            <a:chExt cx="5902265" cy="36963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2381E5-C8A5-1447-ADFE-E21EC70B3244}"/>
                </a:ext>
              </a:extLst>
            </p:cNvPr>
            <p:cNvSpPr/>
            <p:nvPr/>
          </p:nvSpPr>
          <p:spPr>
            <a:xfrm>
              <a:off x="3116520" y="5281371"/>
              <a:ext cx="859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sample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FD4725-224E-4247-86D8-E7A672AF61ED}"/>
                </a:ext>
              </a:extLst>
            </p:cNvPr>
            <p:cNvSpPr/>
            <p:nvPr/>
          </p:nvSpPr>
          <p:spPr>
            <a:xfrm>
              <a:off x="7148208" y="5281065"/>
              <a:ext cx="18705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Dictionary / bases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BB2364-A02A-1543-9D4F-B50C689D9CEA}"/>
                </a:ext>
              </a:extLst>
            </p:cNvPr>
            <p:cNvSpPr/>
            <p:nvPr/>
          </p:nvSpPr>
          <p:spPr>
            <a:xfrm>
              <a:off x="5247182" y="5281065"/>
              <a:ext cx="11701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coefficient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872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584E-E6AD-9146-988C-777095A2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Wiberg’s</a:t>
            </a:r>
            <a:r>
              <a:rPr lang="en-US" dirty="0"/>
              <a:t> Method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9B61-05E6-E84C-A562-0566649C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8"/>
            <a:ext cx="10058400" cy="800510"/>
          </a:xfrm>
        </p:spPr>
        <p:txBody>
          <a:bodyPr>
            <a:normAutofit/>
          </a:bodyPr>
          <a:lstStyle/>
          <a:p>
            <a:r>
              <a:rPr lang="en-US" dirty="0"/>
              <a:t>PCA with missing data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0F8EB-B650-F44B-8440-9B61DCDD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50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E2BD16-DC62-0B4E-8986-A0761B16F28E}"/>
              </a:ext>
            </a:extLst>
          </p:cNvPr>
          <p:cNvGrpSpPr/>
          <p:nvPr/>
        </p:nvGrpSpPr>
        <p:grpSpPr>
          <a:xfrm>
            <a:off x="5814260" y="1869695"/>
            <a:ext cx="4813080" cy="1363462"/>
            <a:chOff x="3282116" y="4298868"/>
            <a:chExt cx="4813080" cy="1363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77BD743-D839-3D4F-BA21-19160229651A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𝐴𝑉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77BD743-D839-3D4F-BA21-1916022965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  <a:blipFill>
                  <a:blip r:embed="rId2"/>
                  <a:stretch>
                    <a:fillRect b="-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992CB79-28A2-E24F-B63B-7F8D6EA6E219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4768998" cy="713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𝑉𝑉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000" b="0" dirty="0"/>
                    <a:t>      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altLang="zh-CN" sz="20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992CB79-28A2-E24F-B63B-7F8D6EA6E2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4768998" cy="713465"/>
                </a:xfrm>
                <a:prstGeom prst="rect">
                  <a:avLst/>
                </a:prstGeom>
                <a:blipFill>
                  <a:blip r:embed="rId3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Down Arrow 24">
            <a:extLst>
              <a:ext uri="{FF2B5EF4-FFF2-40B4-BE49-F238E27FC236}">
                <a16:creationId xmlns:a16="http://schemas.microsoft.com/office/drawing/2014/main" id="{26E6149A-A9D2-F049-943F-7C7C18AA26FD}"/>
              </a:ext>
            </a:extLst>
          </p:cNvPr>
          <p:cNvSpPr/>
          <p:nvPr/>
        </p:nvSpPr>
        <p:spPr>
          <a:xfrm>
            <a:off x="7556608" y="3378059"/>
            <a:ext cx="190294" cy="35612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A2E7922-7F16-3845-B6C1-76C107D1A1BE}"/>
                  </a:ext>
                </a:extLst>
              </p:cNvPr>
              <p:cNvSpPr/>
              <p:nvPr/>
            </p:nvSpPr>
            <p:spPr>
              <a:xfrm>
                <a:off x="2119460" y="2440813"/>
                <a:ext cx="1468866" cy="28931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A2E7922-7F16-3845-B6C1-76C107D1A1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460" y="2440813"/>
                <a:ext cx="1468866" cy="28931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47A0E09A-C669-9747-AD5A-73AEED38DE9A}"/>
              </a:ext>
            </a:extLst>
          </p:cNvPr>
          <p:cNvSpPr/>
          <p:nvPr/>
        </p:nvSpPr>
        <p:spPr>
          <a:xfrm>
            <a:off x="2318314" y="2692232"/>
            <a:ext cx="411032" cy="2652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NA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EAB80D-9765-E749-91B8-4504D45A7F6A}"/>
              </a:ext>
            </a:extLst>
          </p:cNvPr>
          <p:cNvSpPr/>
          <p:nvPr/>
        </p:nvSpPr>
        <p:spPr>
          <a:xfrm>
            <a:off x="2648377" y="3162650"/>
            <a:ext cx="411032" cy="2652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NA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5E9C8D-918A-E54E-A254-F87D99AF69A9}"/>
              </a:ext>
            </a:extLst>
          </p:cNvPr>
          <p:cNvSpPr/>
          <p:nvPr/>
        </p:nvSpPr>
        <p:spPr>
          <a:xfrm>
            <a:off x="2442861" y="4115684"/>
            <a:ext cx="411032" cy="2652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NA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54004CB-DD79-6D49-8C9E-8F09C8711768}"/>
              </a:ext>
            </a:extLst>
          </p:cNvPr>
          <p:cNvSpPr/>
          <p:nvPr/>
        </p:nvSpPr>
        <p:spPr>
          <a:xfrm>
            <a:off x="2992589" y="4807972"/>
            <a:ext cx="411032" cy="2652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NA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0DAE41-B6A9-D644-81C0-EF671A6F1183}"/>
              </a:ext>
            </a:extLst>
          </p:cNvPr>
          <p:cNvGrpSpPr/>
          <p:nvPr/>
        </p:nvGrpSpPr>
        <p:grpSpPr>
          <a:xfrm>
            <a:off x="5858342" y="3894493"/>
            <a:ext cx="4869185" cy="1695924"/>
            <a:chOff x="3282116" y="4298868"/>
            <a:chExt cx="4869185" cy="16959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51C37A8-C917-B448-BC35-AF6FB2951A0A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3402213" cy="5711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000" i="1" smtClean="0"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∘</m:t>
                                        </m:r>
                                        <m:d>
                                          <m:dPr>
                                            <m:ctrlPr>
                                              <a:rPr lang="en-US" altLang="zh-CN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̃"/>
                                                <m:ctrlPr>
                                                  <a:rPr lang="en-US" altLang="zh-CN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zh-CN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𝑋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altLang="zh-CN" sz="2000" b="1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𝐴𝑉</m:t>
                                            </m:r>
                                          </m:e>
                                        </m:d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51C37A8-C917-B448-BC35-AF6FB2951A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3402213" cy="57111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72904C8-62B2-4D49-8592-6E5D6119AEEC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4825103" cy="104592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𝑉𝑉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000" dirty="0"/>
                    <a:t>       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r>
                    <a:rPr lang="en-US" altLang="zh-CN" sz="200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000" b="0" dirty="0"/>
                    <a:t>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𝑖𝑓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𝑣𝑎𝑙𝑖𝑑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𝑑𝑎𝑡𝑎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𝑜𝑡h𝑒𝑟𝑤𝑖𝑠𝑒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0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72904C8-62B2-4D49-8592-6E5D6119AE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4825103" cy="1045927"/>
                </a:xfrm>
                <a:prstGeom prst="rect">
                  <a:avLst/>
                </a:prstGeom>
                <a:blipFill>
                  <a:blip r:embed="rId6"/>
                  <a:stretch>
                    <a:fillRect b="-36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426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584E-E6AD-9146-988C-777095A2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PCA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9B61-05E6-E84C-A562-0566649C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8"/>
            <a:ext cx="10058400" cy="800510"/>
          </a:xfrm>
        </p:spPr>
        <p:txBody>
          <a:bodyPr>
            <a:normAutofit/>
          </a:bodyPr>
          <a:lstStyle/>
          <a:p>
            <a:r>
              <a:rPr lang="en-US" sz="2400" dirty="0"/>
              <a:t>PCA is known sensitive to outlier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0F8EB-B650-F44B-8440-9B61DCDD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51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917287-1C3F-0C4F-825C-EE09890EE9A9}"/>
              </a:ext>
            </a:extLst>
          </p:cNvPr>
          <p:cNvGrpSpPr/>
          <p:nvPr/>
        </p:nvGrpSpPr>
        <p:grpSpPr>
          <a:xfrm>
            <a:off x="1957485" y="2568450"/>
            <a:ext cx="3116374" cy="2747903"/>
            <a:chOff x="1426144" y="2654761"/>
            <a:chExt cx="3116374" cy="274790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90B48A6-915D-8849-B936-5FB57695F7CA}"/>
                </a:ext>
              </a:extLst>
            </p:cNvPr>
            <p:cNvGrpSpPr/>
            <p:nvPr/>
          </p:nvGrpSpPr>
          <p:grpSpPr>
            <a:xfrm>
              <a:off x="1426144" y="2654761"/>
              <a:ext cx="3116374" cy="2747903"/>
              <a:chOff x="1097280" y="2339788"/>
              <a:chExt cx="4230323" cy="3730142"/>
            </a:xfrm>
          </p:grpSpPr>
          <p:pic>
            <p:nvPicPr>
              <p:cNvPr id="5" name="Content Placeholder 35">
                <a:extLst>
                  <a:ext uri="{FF2B5EF4-FFF2-40B4-BE49-F238E27FC236}">
                    <a16:creationId xmlns:a16="http://schemas.microsoft.com/office/drawing/2014/main" id="{DDB0E3AF-8657-964A-A14A-CF482D86E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7280" y="2339788"/>
                <a:ext cx="4202934" cy="3730142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5F80EE-35E7-4D43-961E-42C4A8BF654F}"/>
                  </a:ext>
                </a:extLst>
              </p:cNvPr>
              <p:cNvGrpSpPr/>
              <p:nvPr/>
            </p:nvGrpSpPr>
            <p:grpSpPr>
              <a:xfrm>
                <a:off x="1691812" y="2644466"/>
                <a:ext cx="3635791" cy="2869669"/>
                <a:chOff x="2932423" y="2045164"/>
                <a:chExt cx="3635791" cy="2869669"/>
              </a:xfrm>
            </p:grpSpPr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9C964EE7-4DD6-A041-87DE-6C73D9F256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32423" y="3517833"/>
                  <a:ext cx="329635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39C93C08-6F85-F44C-A00F-9F49CB7AD7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54146" y="2120833"/>
                  <a:ext cx="0" cy="27940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BA945B6-EAF6-424C-9D43-1F015AB788B0}"/>
                    </a:ext>
                  </a:extLst>
                </p:cNvPr>
                <p:cNvSpPr txBox="1"/>
                <p:nvPr/>
              </p:nvSpPr>
              <p:spPr>
                <a:xfrm>
                  <a:off x="6284162" y="3333167"/>
                  <a:ext cx="2840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x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ACE325BB-B4BC-9A4D-81F3-D16CBCE57DFD}"/>
                    </a:ext>
                  </a:extLst>
                </p:cNvPr>
                <p:cNvSpPr txBox="1"/>
                <p:nvPr/>
              </p:nvSpPr>
              <p:spPr>
                <a:xfrm>
                  <a:off x="4184189" y="2045164"/>
                  <a:ext cx="2888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y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86F6A9FF-D954-2D4B-A584-6D2C744C0D4A}"/>
                    </a:ext>
                  </a:extLst>
                </p:cNvPr>
                <p:cNvSpPr txBox="1"/>
                <p:nvPr/>
              </p:nvSpPr>
              <p:spPr>
                <a:xfrm>
                  <a:off x="4563090" y="3578663"/>
                  <a:ext cx="306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o</a:t>
                  </a:r>
                </a:p>
              </p:txBody>
            </p:sp>
          </p:grp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C99CE78-7B88-154A-A6B7-1E7DE127CF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65011" y="3091912"/>
              <a:ext cx="1098165" cy="190131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2CFE34-CD7A-854F-96FE-E9053D8CD091}"/>
                </a:ext>
              </a:extLst>
            </p:cNvPr>
            <p:cNvSpPr/>
            <p:nvPr/>
          </p:nvSpPr>
          <p:spPr>
            <a:xfrm>
              <a:off x="3187091" y="3025776"/>
              <a:ext cx="45720" cy="457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E2BD16-DC62-0B4E-8986-A0761B16F28E}"/>
              </a:ext>
            </a:extLst>
          </p:cNvPr>
          <p:cNvGrpSpPr/>
          <p:nvPr/>
        </p:nvGrpSpPr>
        <p:grpSpPr>
          <a:xfrm>
            <a:off x="6216045" y="1869695"/>
            <a:ext cx="4755372" cy="1363462"/>
            <a:chOff x="3282116" y="4298868"/>
            <a:chExt cx="4755372" cy="1363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77BD743-D839-3D4F-BA21-19160229651A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𝐴𝑉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277BD743-D839-3D4F-BA21-1916022965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  <a:blipFill>
                  <a:blip r:embed="rId3"/>
                  <a:stretch>
                    <a:fillRect b="-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992CB79-28A2-E24F-B63B-7F8D6EA6E219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4711290" cy="713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𝑉𝑉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000" dirty="0"/>
                    <a:t>      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altLang="zh-CN" sz="20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992CB79-28A2-E24F-B63B-7F8D6EA6E2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4711290" cy="713465"/>
                </a:xfrm>
                <a:prstGeom prst="rect">
                  <a:avLst/>
                </a:prstGeom>
                <a:blipFill>
                  <a:blip r:embed="rId4"/>
                  <a:stretch>
                    <a:fillRect b="-17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0AD912-94BF-0744-B73E-080F24E8AA97}"/>
              </a:ext>
            </a:extLst>
          </p:cNvPr>
          <p:cNvGrpSpPr/>
          <p:nvPr/>
        </p:nvGrpSpPr>
        <p:grpSpPr>
          <a:xfrm>
            <a:off x="6216045" y="3873133"/>
            <a:ext cx="4755372" cy="1676817"/>
            <a:chOff x="3282116" y="4298868"/>
            <a:chExt cx="4755372" cy="16768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A80BA8E-507F-9E4C-B2E4-69FBEEA235C5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3647281" cy="5489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zh-CN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  <m:r>
                                        <a:rPr lang="en-US" altLang="zh-CN" sz="2000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𝐴𝑉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func>
                    </m:oMath>
                  </a14:m>
                  <a:r>
                    <a:rPr lang="en-US" altLang="zh-CN" sz="2000" b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0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A80BA8E-507F-9E4C-B2E4-69FBEEA235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3647281" cy="548996"/>
                </a:xfrm>
                <a:prstGeom prst="rect">
                  <a:avLst/>
                </a:prstGeom>
                <a:blipFill>
                  <a:blip r:embed="rId5"/>
                  <a:stretch>
                    <a:fillRect b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4D53D5-6131-4C4A-923A-5D984EA507A3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4711290" cy="10268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̃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sz="2000" dirty="0"/>
                    <a:t>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𝑉𝑉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000" dirty="0"/>
                    <a:t>      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altLang="zh-CN" sz="20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B64D53D5-6131-4C4A-923A-5D984EA507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4711290" cy="1026820"/>
                </a:xfrm>
                <a:prstGeom prst="rect">
                  <a:avLst/>
                </a:prstGeom>
                <a:blipFill>
                  <a:blip r:embed="rId6"/>
                  <a:stretch>
                    <a:fillRect b="-2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Down Arrow 24">
            <a:extLst>
              <a:ext uri="{FF2B5EF4-FFF2-40B4-BE49-F238E27FC236}">
                <a16:creationId xmlns:a16="http://schemas.microsoft.com/office/drawing/2014/main" id="{26E6149A-A9D2-F049-943F-7C7C18AA26FD}"/>
              </a:ext>
            </a:extLst>
          </p:cNvPr>
          <p:cNvSpPr/>
          <p:nvPr/>
        </p:nvSpPr>
        <p:spPr>
          <a:xfrm>
            <a:off x="7958393" y="3378059"/>
            <a:ext cx="190294" cy="35612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5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584E-E6AD-9146-988C-777095A2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orthonormal transforms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9B61-05E6-E84C-A562-0566649C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8"/>
            <a:ext cx="10058400" cy="456762"/>
          </a:xfrm>
        </p:spPr>
        <p:txBody>
          <a:bodyPr/>
          <a:lstStyle/>
          <a:p>
            <a:r>
              <a:rPr lang="en-US" dirty="0"/>
              <a:t>From low rank to sparsity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0F8EB-B650-F44B-8440-9B61DCDD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00D8324-1EE5-504B-8F0B-F54EB3D37F8E}"/>
              </a:ext>
            </a:extLst>
          </p:cNvPr>
          <p:cNvGrpSpPr/>
          <p:nvPr/>
        </p:nvGrpSpPr>
        <p:grpSpPr>
          <a:xfrm>
            <a:off x="2202397" y="2118145"/>
            <a:ext cx="3145458" cy="1395495"/>
            <a:chOff x="2202397" y="2118145"/>
            <a:chExt cx="3145458" cy="1395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DFD5828-9E7C-354F-A009-3635C7F009A6}"/>
                    </a:ext>
                  </a:extLst>
                </p:cNvPr>
                <p:cNvSpPr/>
                <p:nvPr/>
              </p:nvSpPr>
              <p:spPr>
                <a:xfrm>
                  <a:off x="2202397" y="2118145"/>
                  <a:ext cx="697747" cy="139549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EDFD5828-9E7C-354F-A009-3635C7F009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2397" y="2118145"/>
                  <a:ext cx="697747" cy="139549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AAFCED-59CB-CF44-8860-59D826B01449}"/>
                </a:ext>
              </a:extLst>
            </p:cNvPr>
            <p:cNvSpPr txBox="1"/>
            <p:nvPr/>
          </p:nvSpPr>
          <p:spPr>
            <a:xfrm>
              <a:off x="3014226" y="258505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E440316-433F-0E4F-B238-D83A3A899F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50108" y="2467019"/>
                  <a:ext cx="697747" cy="697748"/>
                </a:xfrm>
                <a:prstGeom prst="rect">
                  <a:avLst/>
                </a:prstGeom>
                <a:solidFill>
                  <a:schemeClr val="bg2"/>
                </a:solidFill>
                <a:ln>
                  <a:prstDash val="sysDot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E440316-433F-0E4F-B238-D83A3A899F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0108" y="2467019"/>
                  <a:ext cx="697747" cy="6977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FAE4EF1-0742-8048-9ACE-7BC984F63F72}"/>
                    </a:ext>
                  </a:extLst>
                </p:cNvPr>
                <p:cNvSpPr/>
                <p:nvPr/>
              </p:nvSpPr>
              <p:spPr>
                <a:xfrm>
                  <a:off x="3430795" y="2118145"/>
                  <a:ext cx="697747" cy="13954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prstDash val="sysDot"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0FAE4EF1-0742-8048-9ACE-7BC984F63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795" y="2118145"/>
                  <a:ext cx="697747" cy="139549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20DD39-8281-0F4A-ABA6-A3DAAD7E8321}"/>
                </a:ext>
              </a:extLst>
            </p:cNvPr>
            <p:cNvSpPr txBox="1"/>
            <p:nvPr/>
          </p:nvSpPr>
          <p:spPr>
            <a:xfrm>
              <a:off x="4229987" y="2646614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D4BB1E1-6F3C-9740-AB50-F2838E2541E0}"/>
                    </a:ext>
                  </a:extLst>
                </p:cNvPr>
                <p:cNvSpPr/>
                <p:nvPr/>
              </p:nvSpPr>
              <p:spPr>
                <a:xfrm>
                  <a:off x="3430795" y="2118145"/>
                  <a:ext cx="436484" cy="1395495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0D4BB1E1-6F3C-9740-AB50-F2838E2541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795" y="2118145"/>
                  <a:ext cx="436484" cy="13954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F903777-443F-6A4F-847A-1A51B07997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50108" y="2467019"/>
                  <a:ext cx="697747" cy="449526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F903777-443F-6A4F-847A-1A51B07997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0108" y="2467019"/>
                  <a:ext cx="697747" cy="44952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4846AB-40CF-BA4F-B068-173BAFFCF8DD}"/>
              </a:ext>
            </a:extLst>
          </p:cNvPr>
          <p:cNvGrpSpPr/>
          <p:nvPr/>
        </p:nvGrpSpPr>
        <p:grpSpPr>
          <a:xfrm>
            <a:off x="2206939" y="4182865"/>
            <a:ext cx="3145458" cy="1395495"/>
            <a:chOff x="2206939" y="4182865"/>
            <a:chExt cx="3145458" cy="1395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BD628E8-F670-4243-A239-B2A87FA69315}"/>
                    </a:ext>
                  </a:extLst>
                </p:cNvPr>
                <p:cNvSpPr/>
                <p:nvPr/>
              </p:nvSpPr>
              <p:spPr>
                <a:xfrm>
                  <a:off x="2206939" y="4182865"/>
                  <a:ext cx="697747" cy="139549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5BD628E8-F670-4243-A239-B2A87FA693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6939" y="4182865"/>
                  <a:ext cx="697747" cy="139549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6367BA-1214-7F45-9B43-4E472B3ECC6C}"/>
                </a:ext>
              </a:extLst>
            </p:cNvPr>
            <p:cNvSpPr txBox="1"/>
            <p:nvPr/>
          </p:nvSpPr>
          <p:spPr>
            <a:xfrm>
              <a:off x="3018768" y="464977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C00AF49-085E-D548-B2FB-102B271041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54650" y="4531739"/>
                  <a:ext cx="697747" cy="697748"/>
                </a:xfrm>
                <a:prstGeom prst="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C00AF49-085E-D548-B2FB-102B271041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4650" y="4531739"/>
                  <a:ext cx="697747" cy="69774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4DE1D5E-81DF-D94A-8F6C-70CE76351216}"/>
                    </a:ext>
                  </a:extLst>
                </p:cNvPr>
                <p:cNvSpPr/>
                <p:nvPr/>
              </p:nvSpPr>
              <p:spPr>
                <a:xfrm>
                  <a:off x="3435337" y="4182865"/>
                  <a:ext cx="697747" cy="13954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prstDash val="sysDot"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4DE1D5E-81DF-D94A-8F6C-70CE763512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337" y="4182865"/>
                  <a:ext cx="697747" cy="139549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E1A8D0-A515-324C-A981-93D0F0A51E3D}"/>
                </a:ext>
              </a:extLst>
            </p:cNvPr>
            <p:cNvSpPr txBox="1"/>
            <p:nvPr/>
          </p:nvSpPr>
          <p:spPr>
            <a:xfrm>
              <a:off x="4234529" y="4711334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05557B4-9C88-194F-82AA-3432762151C0}"/>
                    </a:ext>
                  </a:extLst>
                </p:cNvPr>
                <p:cNvSpPr/>
                <p:nvPr/>
              </p:nvSpPr>
              <p:spPr>
                <a:xfrm>
                  <a:off x="3613675" y="4548625"/>
                  <a:ext cx="445568" cy="506595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05557B4-9C88-194F-82AA-3432762151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3675" y="4548625"/>
                  <a:ext cx="445568" cy="50659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5900927-4847-794A-9993-6E09673857EC}"/>
                </a:ext>
              </a:extLst>
            </p:cNvPr>
            <p:cNvSpPr/>
            <p:nvPr/>
          </p:nvSpPr>
          <p:spPr>
            <a:xfrm>
              <a:off x="3430795" y="418286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E5E973-208D-4B4F-A379-06A9B6C085F7}"/>
                </a:ext>
              </a:extLst>
            </p:cNvPr>
            <p:cNvSpPr/>
            <p:nvPr/>
          </p:nvSpPr>
          <p:spPr>
            <a:xfrm>
              <a:off x="3613675" y="418286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775AB12-EA07-FF48-B88E-30CC67C21BCC}"/>
                </a:ext>
              </a:extLst>
            </p:cNvPr>
            <p:cNvSpPr/>
            <p:nvPr/>
          </p:nvSpPr>
          <p:spPr>
            <a:xfrm>
              <a:off x="3940959" y="418286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F19A8F1-FBB4-214E-9442-A1D1B5CE94DA}"/>
                </a:ext>
              </a:extLst>
            </p:cNvPr>
            <p:cNvSpPr/>
            <p:nvPr/>
          </p:nvSpPr>
          <p:spPr>
            <a:xfrm>
              <a:off x="3613675" y="436574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CE9ED0-507C-CA4C-9DD9-76CF32030BA4}"/>
                </a:ext>
              </a:extLst>
            </p:cNvPr>
            <p:cNvSpPr/>
            <p:nvPr/>
          </p:nvSpPr>
          <p:spPr>
            <a:xfrm>
              <a:off x="3807520" y="436574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1916D36-208D-0841-BA13-D20736FCD0C7}"/>
                </a:ext>
              </a:extLst>
            </p:cNvPr>
            <p:cNvSpPr/>
            <p:nvPr/>
          </p:nvSpPr>
          <p:spPr>
            <a:xfrm>
              <a:off x="3876363" y="5055220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D15C463-138F-0B4A-A284-B042153EF7E1}"/>
                </a:ext>
              </a:extLst>
            </p:cNvPr>
            <p:cNvSpPr/>
            <p:nvPr/>
          </p:nvSpPr>
          <p:spPr>
            <a:xfrm>
              <a:off x="3549839" y="5055220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52CFC9-D363-ED47-9CB2-09EAA93BD7D0}"/>
                </a:ext>
              </a:extLst>
            </p:cNvPr>
            <p:cNvSpPr/>
            <p:nvPr/>
          </p:nvSpPr>
          <p:spPr>
            <a:xfrm>
              <a:off x="3732719" y="5238100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E81ADDC-1E45-9140-991D-CE61B1E1DCFF}"/>
                </a:ext>
              </a:extLst>
            </p:cNvPr>
            <p:cNvSpPr/>
            <p:nvPr/>
          </p:nvSpPr>
          <p:spPr>
            <a:xfrm>
              <a:off x="3920020" y="5238100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761D095-2298-AB46-A515-6F7064903E37}"/>
                </a:ext>
              </a:extLst>
            </p:cNvPr>
            <p:cNvSpPr/>
            <p:nvPr/>
          </p:nvSpPr>
          <p:spPr>
            <a:xfrm>
              <a:off x="3448394" y="5420979"/>
              <a:ext cx="182880" cy="14561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2A720E6-43DA-8E4D-AEE2-F7E1A280C992}"/>
                </a:ext>
              </a:extLst>
            </p:cNvPr>
            <p:cNvSpPr/>
            <p:nvPr/>
          </p:nvSpPr>
          <p:spPr>
            <a:xfrm>
              <a:off x="3935112" y="5420979"/>
              <a:ext cx="182880" cy="14561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8A0FBA-2DB1-214A-AC2D-C4B8CAB913D4}"/>
                </a:ext>
              </a:extLst>
            </p:cNvPr>
            <p:cNvSpPr/>
            <p:nvPr/>
          </p:nvSpPr>
          <p:spPr>
            <a:xfrm>
              <a:off x="3692002" y="5420979"/>
              <a:ext cx="182880" cy="14561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Down Arrow 36">
            <a:extLst>
              <a:ext uri="{FF2B5EF4-FFF2-40B4-BE49-F238E27FC236}">
                <a16:creationId xmlns:a16="http://schemas.microsoft.com/office/drawing/2014/main" id="{469C6A09-C921-0447-8496-960FF2E5A9D6}"/>
              </a:ext>
            </a:extLst>
          </p:cNvPr>
          <p:cNvSpPr/>
          <p:nvPr/>
        </p:nvSpPr>
        <p:spPr>
          <a:xfrm>
            <a:off x="3617226" y="3670189"/>
            <a:ext cx="190294" cy="35612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A9D33D-537A-0B41-9EF6-6BCCD485A3DF}"/>
              </a:ext>
            </a:extLst>
          </p:cNvPr>
          <p:cNvGrpSpPr/>
          <p:nvPr/>
        </p:nvGrpSpPr>
        <p:grpSpPr>
          <a:xfrm>
            <a:off x="6216045" y="2030336"/>
            <a:ext cx="4755372" cy="1363462"/>
            <a:chOff x="3282116" y="4298868"/>
            <a:chExt cx="4755372" cy="1363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D2C1ED6-2BF1-9F4A-BF8C-F45E74E10C56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𝐴𝑉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1D2C1ED6-2BF1-9F4A-BF8C-F45E74E10C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  <a:blipFill>
                  <a:blip r:embed="rId11"/>
                  <a:stretch>
                    <a:fillRect b="-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C3B16F5-DC97-7841-8AE6-5F0EAD3A7487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4711290" cy="713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𝑉𝑉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000" dirty="0"/>
                    <a:t>      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altLang="zh-CN" sz="20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C3B16F5-DC97-7841-8AE6-5F0EAD3A74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4711290" cy="713465"/>
                </a:xfrm>
                <a:prstGeom prst="rect">
                  <a:avLst/>
                </a:prstGeom>
                <a:blipFill>
                  <a:blip r:embed="rId12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17D1188-4020-424D-A3E9-78E5B7539899}"/>
              </a:ext>
            </a:extLst>
          </p:cNvPr>
          <p:cNvGrpSpPr/>
          <p:nvPr/>
        </p:nvGrpSpPr>
        <p:grpSpPr>
          <a:xfrm>
            <a:off x="6216045" y="4033774"/>
            <a:ext cx="4008116" cy="1363462"/>
            <a:chOff x="3282116" y="4298868"/>
            <a:chExt cx="4008116" cy="1363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3913EB1-A6A0-E344-971F-08899C8E31EF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3836563" cy="5711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m:rPr>
                                  <m:sty m:val="p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altLang="zh-CN" sz="20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altLang="zh-CN" sz="20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altLang="zh-CN" sz="2000" i="1">
                                              <a:latin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acc>
                                      <m:r>
                                        <a:rPr lang="en-US" altLang="zh-CN" sz="2000" b="1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sz="2000" i="1">
                                          <a:latin typeface="Cambria Math" panose="02040503050406030204" pitchFamily="18" charset="0"/>
                                        </a:rPr>
                                        <m:t>𝐴𝑉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lang="en-US" altLang="zh-CN" sz="20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</m:func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func>
                    </m:oMath>
                  </a14:m>
                  <a:r>
                    <a:rPr lang="en-US" altLang="zh-CN" sz="2000" b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altLang="zh-CN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3913EB1-A6A0-E344-971F-08899C8E31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3836563" cy="57111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24FCCD0-9CD2-7B44-B351-3DCE9D8EE89E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3964034" cy="713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𝑉𝑉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000" dirty="0"/>
                    <a:t>      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</m:oMath>
                  </a14:m>
                  <a:endParaRPr lang="en-US" altLang="zh-CN" sz="20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24FCCD0-9CD2-7B44-B351-3DCE9D8EE8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3964034" cy="71346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Down Arrow 43">
            <a:extLst>
              <a:ext uri="{FF2B5EF4-FFF2-40B4-BE49-F238E27FC236}">
                <a16:creationId xmlns:a16="http://schemas.microsoft.com/office/drawing/2014/main" id="{24232978-F4A8-7B42-B4F8-EC839967E6E0}"/>
              </a:ext>
            </a:extLst>
          </p:cNvPr>
          <p:cNvSpPr/>
          <p:nvPr/>
        </p:nvSpPr>
        <p:spPr>
          <a:xfrm>
            <a:off x="7958393" y="3538700"/>
            <a:ext cx="190294" cy="35612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8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584E-E6AD-9146-988C-777095A2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KSVD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9B61-05E6-E84C-A562-0566649C7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More parsimonious representation with redundant dictionary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0F8EB-B650-F44B-8440-9B61DCDD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C1986A-45CC-014A-B625-B0C263F1F417}"/>
              </a:ext>
            </a:extLst>
          </p:cNvPr>
          <p:cNvGrpSpPr/>
          <p:nvPr/>
        </p:nvGrpSpPr>
        <p:grpSpPr>
          <a:xfrm>
            <a:off x="2202397" y="2118145"/>
            <a:ext cx="3145458" cy="1395495"/>
            <a:chOff x="2202397" y="2118145"/>
            <a:chExt cx="3145458" cy="1395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98617D2-D6AB-8445-8923-CA7CAC3615F3}"/>
                    </a:ext>
                  </a:extLst>
                </p:cNvPr>
                <p:cNvSpPr/>
                <p:nvPr/>
              </p:nvSpPr>
              <p:spPr>
                <a:xfrm>
                  <a:off x="2202397" y="2118145"/>
                  <a:ext cx="697747" cy="139549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E98617D2-D6AB-8445-8923-CA7CAC3615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2397" y="2118145"/>
                  <a:ext cx="697747" cy="139549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CD939F-9813-F84A-8D64-34ADCF66E9F9}"/>
                </a:ext>
              </a:extLst>
            </p:cNvPr>
            <p:cNvSpPr txBox="1"/>
            <p:nvPr/>
          </p:nvSpPr>
          <p:spPr>
            <a:xfrm>
              <a:off x="3014226" y="258505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1EC2A70-CF3B-1746-973C-B056B1A0B9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50108" y="2467019"/>
                  <a:ext cx="697747" cy="697748"/>
                </a:xfrm>
                <a:prstGeom prst="rect">
                  <a:avLst/>
                </a:prstGeom>
                <a:solidFill>
                  <a:schemeClr val="bg2"/>
                </a:solidFill>
                <a:ln>
                  <a:prstDash val="sysDot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1EC2A70-CF3B-1746-973C-B056B1A0B9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0108" y="2467019"/>
                  <a:ext cx="697747" cy="6977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D83474A-1ADC-0B4D-BDA4-965B4E9751E6}"/>
                    </a:ext>
                  </a:extLst>
                </p:cNvPr>
                <p:cNvSpPr/>
                <p:nvPr/>
              </p:nvSpPr>
              <p:spPr>
                <a:xfrm>
                  <a:off x="3430795" y="2118145"/>
                  <a:ext cx="697747" cy="13954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prstDash val="sysDot"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D83474A-1ADC-0B4D-BDA4-965B4E9751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795" y="2118145"/>
                  <a:ext cx="697747" cy="139549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E3B6B2-7D99-2F48-9A54-DDD7E7530E84}"/>
                </a:ext>
              </a:extLst>
            </p:cNvPr>
            <p:cNvSpPr txBox="1"/>
            <p:nvPr/>
          </p:nvSpPr>
          <p:spPr>
            <a:xfrm>
              <a:off x="4229987" y="2646614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95499A7-A126-A24D-9AA8-68B29EDBF099}"/>
                    </a:ext>
                  </a:extLst>
                </p:cNvPr>
                <p:cNvSpPr/>
                <p:nvPr/>
              </p:nvSpPr>
              <p:spPr>
                <a:xfrm>
                  <a:off x="3430795" y="2118145"/>
                  <a:ext cx="436484" cy="1395495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95499A7-A126-A24D-9AA8-68B29EDBF0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795" y="2118145"/>
                  <a:ext cx="436484" cy="139549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859FA89-F505-324F-9751-7AC1C0E9EF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650108" y="2467019"/>
                  <a:ext cx="697747" cy="449526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859FA89-F505-324F-9751-7AC1C0E9EF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0108" y="2467019"/>
                  <a:ext cx="697747" cy="44952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3E9FDB-1800-344A-B8C1-3401D7F93A12}"/>
              </a:ext>
            </a:extLst>
          </p:cNvPr>
          <p:cNvGrpSpPr/>
          <p:nvPr/>
        </p:nvGrpSpPr>
        <p:grpSpPr>
          <a:xfrm>
            <a:off x="2026069" y="4213009"/>
            <a:ext cx="3372674" cy="1395495"/>
            <a:chOff x="2206939" y="4182865"/>
            <a:chExt cx="3372674" cy="1395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A4E1DFB-E836-1046-AB47-E462C9EEB00B}"/>
                    </a:ext>
                  </a:extLst>
                </p:cNvPr>
                <p:cNvSpPr/>
                <p:nvPr/>
              </p:nvSpPr>
              <p:spPr>
                <a:xfrm>
                  <a:off x="2206939" y="4182865"/>
                  <a:ext cx="697747" cy="139549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A4E1DFB-E836-1046-AB47-E462C9EEB0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6939" y="4182865"/>
                  <a:ext cx="697747" cy="139549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043100-59A6-544D-8875-F326D02065C3}"/>
                </a:ext>
              </a:extLst>
            </p:cNvPr>
            <p:cNvSpPr txBox="1"/>
            <p:nvPr/>
          </p:nvSpPr>
          <p:spPr>
            <a:xfrm>
              <a:off x="3018768" y="464977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6BFA1D1-9DDF-FA40-8E31-ECE2BD8C7A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881866" y="4369419"/>
                  <a:ext cx="697747" cy="1051560"/>
                </a:xfrm>
                <a:prstGeom prst="rect">
                  <a:avLst/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6BFA1D1-9DDF-FA40-8E31-ECE2BD8C7A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81866" y="4369419"/>
                  <a:ext cx="697747" cy="105156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BA96E43-8812-D34F-9B23-8D4C8A6B51B1}"/>
                    </a:ext>
                  </a:extLst>
                </p:cNvPr>
                <p:cNvSpPr/>
                <p:nvPr/>
              </p:nvSpPr>
              <p:spPr>
                <a:xfrm>
                  <a:off x="3435337" y="4182865"/>
                  <a:ext cx="1051739" cy="1395495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prstDash val="sysDot"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BA96E43-8812-D34F-9B23-8D4C8A6B51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337" y="4182865"/>
                  <a:ext cx="1051739" cy="139549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prstDash val="sysDot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06265C4-0993-6048-BADD-68A33FD70823}"/>
                </a:ext>
              </a:extLst>
            </p:cNvPr>
            <p:cNvSpPr txBox="1"/>
            <p:nvPr/>
          </p:nvSpPr>
          <p:spPr>
            <a:xfrm>
              <a:off x="4525926" y="4680556"/>
              <a:ext cx="3177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D2FB7E3-4CB6-6642-AC4A-68A03EBAF74F}"/>
                    </a:ext>
                  </a:extLst>
                </p:cNvPr>
                <p:cNvSpPr/>
                <p:nvPr/>
              </p:nvSpPr>
              <p:spPr>
                <a:xfrm>
                  <a:off x="3791903" y="4548625"/>
                  <a:ext cx="445568" cy="506595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D2FB7E3-4CB6-6642-AC4A-68A03EBAF7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903" y="4548625"/>
                  <a:ext cx="445568" cy="50659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2233D9-D845-2742-8346-2D2C6FE32614}"/>
                </a:ext>
              </a:extLst>
            </p:cNvPr>
            <p:cNvSpPr/>
            <p:nvPr/>
          </p:nvSpPr>
          <p:spPr>
            <a:xfrm>
              <a:off x="3430795" y="418286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5A3E54E-4435-4A43-B066-32FC6193E25F}"/>
                </a:ext>
              </a:extLst>
            </p:cNvPr>
            <p:cNvSpPr/>
            <p:nvPr/>
          </p:nvSpPr>
          <p:spPr>
            <a:xfrm>
              <a:off x="3613675" y="418286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394A3B8-E16E-7243-BD4C-D1D873D18E94}"/>
                </a:ext>
              </a:extLst>
            </p:cNvPr>
            <p:cNvSpPr/>
            <p:nvPr/>
          </p:nvSpPr>
          <p:spPr>
            <a:xfrm>
              <a:off x="4297405" y="418286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AF0E2D1-BF28-FC4C-AFC5-4D1B61342913}"/>
                </a:ext>
              </a:extLst>
            </p:cNvPr>
            <p:cNvSpPr/>
            <p:nvPr/>
          </p:nvSpPr>
          <p:spPr>
            <a:xfrm>
              <a:off x="3613675" y="4365745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15CEEB6-C62A-C74A-80AB-E97C488A21E6}"/>
                </a:ext>
              </a:extLst>
            </p:cNvPr>
            <p:cNvSpPr/>
            <p:nvPr/>
          </p:nvSpPr>
          <p:spPr>
            <a:xfrm>
              <a:off x="4102262" y="4369393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4A5A5D4-BE6D-0944-94F4-9D8B231FB4D2}"/>
                </a:ext>
              </a:extLst>
            </p:cNvPr>
            <p:cNvSpPr/>
            <p:nvPr/>
          </p:nvSpPr>
          <p:spPr>
            <a:xfrm>
              <a:off x="3930606" y="5055220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F164E68-AA50-CA4D-B6DE-7646E6E9E4D3}"/>
                </a:ext>
              </a:extLst>
            </p:cNvPr>
            <p:cNvSpPr/>
            <p:nvPr/>
          </p:nvSpPr>
          <p:spPr>
            <a:xfrm>
              <a:off x="3549839" y="5055220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2A93737-75B5-2943-AB08-8AAAD6FA931A}"/>
                </a:ext>
              </a:extLst>
            </p:cNvPr>
            <p:cNvSpPr/>
            <p:nvPr/>
          </p:nvSpPr>
          <p:spPr>
            <a:xfrm>
              <a:off x="3732719" y="5238100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A428569-9106-9D41-9E1B-9FD52812E390}"/>
                </a:ext>
              </a:extLst>
            </p:cNvPr>
            <p:cNvSpPr/>
            <p:nvPr/>
          </p:nvSpPr>
          <p:spPr>
            <a:xfrm>
              <a:off x="4136992" y="5238100"/>
              <a:ext cx="182880" cy="18288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1DA394-D3B2-E849-B6F7-421590409664}"/>
                </a:ext>
              </a:extLst>
            </p:cNvPr>
            <p:cNvSpPr/>
            <p:nvPr/>
          </p:nvSpPr>
          <p:spPr>
            <a:xfrm>
              <a:off x="3448394" y="5420979"/>
              <a:ext cx="182880" cy="14561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B18365-F5E8-BA4A-86C2-0909FFD84407}"/>
                </a:ext>
              </a:extLst>
            </p:cNvPr>
            <p:cNvSpPr/>
            <p:nvPr/>
          </p:nvSpPr>
          <p:spPr>
            <a:xfrm>
              <a:off x="3935112" y="5420979"/>
              <a:ext cx="182880" cy="14561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B365D9-BE95-EC46-9C53-562EAC524985}"/>
                </a:ext>
              </a:extLst>
            </p:cNvPr>
            <p:cNvSpPr/>
            <p:nvPr/>
          </p:nvSpPr>
          <p:spPr>
            <a:xfrm>
              <a:off x="3692002" y="5420979"/>
              <a:ext cx="182880" cy="145611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Down Arrow 31">
            <a:extLst>
              <a:ext uri="{FF2B5EF4-FFF2-40B4-BE49-F238E27FC236}">
                <a16:creationId xmlns:a16="http://schemas.microsoft.com/office/drawing/2014/main" id="{B38D0025-BD03-364F-9F0E-9376EE9D8302}"/>
              </a:ext>
            </a:extLst>
          </p:cNvPr>
          <p:cNvSpPr/>
          <p:nvPr/>
        </p:nvSpPr>
        <p:spPr>
          <a:xfrm>
            <a:off x="3617226" y="3670189"/>
            <a:ext cx="190294" cy="35612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51AF82-7239-BD48-85F0-1D171ABB14F4}"/>
              </a:ext>
            </a:extLst>
          </p:cNvPr>
          <p:cNvGrpSpPr/>
          <p:nvPr/>
        </p:nvGrpSpPr>
        <p:grpSpPr>
          <a:xfrm>
            <a:off x="6213958" y="2159296"/>
            <a:ext cx="4755372" cy="1363462"/>
            <a:chOff x="3282116" y="4298868"/>
            <a:chExt cx="4755372" cy="1363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661FC4A-B578-2343-B4AB-02EBF5008125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𝐴𝑉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9661FC4A-B578-2343-B4AB-02EBF50081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  <a:blipFill>
                  <a:blip r:embed="rId11"/>
                  <a:stretch>
                    <a:fillRect b="-21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2750F56-3F89-644A-8E70-AA35DF12C1D1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4711290" cy="7134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𝑉𝑉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altLang="zh-CN" sz="20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000" dirty="0"/>
                    <a:t>      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altLang="zh-CN" sz="20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2750F56-3F89-644A-8E70-AA35DF12C1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4711290" cy="713465"/>
                </a:xfrm>
                <a:prstGeom prst="rect">
                  <a:avLst/>
                </a:prstGeom>
                <a:blipFill>
                  <a:blip r:embed="rId12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923B64C-4614-D341-B03C-926E0F9F3EC2}"/>
              </a:ext>
            </a:extLst>
          </p:cNvPr>
          <p:cNvGrpSpPr/>
          <p:nvPr/>
        </p:nvGrpSpPr>
        <p:grpSpPr>
          <a:xfrm>
            <a:off x="6213958" y="4162734"/>
            <a:ext cx="5098992" cy="1055685"/>
            <a:chOff x="3282116" y="4298868"/>
            <a:chExt cx="5098992" cy="10556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83F400C-38DC-CE4D-A500-B23D9BE22933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zh-CN" sz="20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2000" i="1"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sz="2000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2000" i="1">
                                            <a:latin typeface="Cambria Math" panose="02040503050406030204" pitchFamily="18" charset="0"/>
                                          </a:rPr>
                                          <m:t>𝐴𝑉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B83F400C-38DC-CE4D-A500-B23D9BE229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2707215" cy="57111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7BA136D-40FA-C646-9486-C98E13DB52C8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5054910" cy="4056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.  </m:t>
                        </m:r>
                        <m:acc>
                          <m:accPr>
                            <m:chr m:val="̃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</m:s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≥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oMath>
                    </m:oMathPara>
                  </a14:m>
                  <a:endParaRPr lang="en-US" altLang="zh-CN" sz="20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7BA136D-40FA-C646-9486-C98E13DB5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5054910" cy="405688"/>
                </a:xfrm>
                <a:prstGeom prst="rect">
                  <a:avLst/>
                </a:prstGeom>
                <a:blipFill>
                  <a:blip r:embed="rId14"/>
                  <a:stretch>
                    <a:fillRect b="-151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Down Arrow 38">
            <a:extLst>
              <a:ext uri="{FF2B5EF4-FFF2-40B4-BE49-F238E27FC236}">
                <a16:creationId xmlns:a16="http://schemas.microsoft.com/office/drawing/2014/main" id="{480A58C8-F05D-5D4E-BBE6-108A50A396AF}"/>
              </a:ext>
            </a:extLst>
          </p:cNvPr>
          <p:cNvSpPr/>
          <p:nvPr/>
        </p:nvSpPr>
        <p:spPr>
          <a:xfrm>
            <a:off x="7956306" y="3667660"/>
            <a:ext cx="190294" cy="35612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3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584E-E6AD-9146-988C-777095A2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discriminative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9B61-05E6-E84C-A562-0566649C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539277"/>
            <a:ext cx="10616499" cy="1650623"/>
          </a:xfrm>
        </p:spPr>
        <p:txBody>
          <a:bodyPr>
            <a:noAutofit/>
          </a:bodyPr>
          <a:lstStyle/>
          <a:p>
            <a:r>
              <a:rPr lang="en-US" sz="2200" dirty="0"/>
              <a:t>Projects to the most discriminative direction</a:t>
            </a:r>
          </a:p>
          <a:p>
            <a:r>
              <a:rPr lang="en-US" sz="2200" dirty="0"/>
              <a:t>Supervised learning with labels</a:t>
            </a:r>
          </a:p>
          <a:p>
            <a:r>
              <a:rPr lang="en-US" sz="2200" dirty="0"/>
              <a:t>Simultaneously maximizing between classes variance and minimizing within class 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0F8EB-B650-F44B-8440-9B61DCDD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ED8D4-924C-1241-B9A0-8149E5886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343" y="3099478"/>
            <a:ext cx="6919733" cy="27034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B975EC-4C62-8542-A9F9-2941B47CDC05}"/>
              </a:ext>
            </a:extLst>
          </p:cNvPr>
          <p:cNvSpPr/>
          <p:nvPr/>
        </p:nvSpPr>
        <p:spPr>
          <a:xfrm>
            <a:off x="3718128" y="5750799"/>
            <a:ext cx="48167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*figure from Bishop, Pattern Recognition and 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173854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584E-E6AD-9146-988C-777095A2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discriminative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9B61-05E6-E84C-A562-0566649C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539277"/>
            <a:ext cx="10616499" cy="1650623"/>
          </a:xfrm>
        </p:spPr>
        <p:txBody>
          <a:bodyPr>
            <a:noAutofit/>
          </a:bodyPr>
          <a:lstStyle/>
          <a:p>
            <a:r>
              <a:rPr lang="en-US" sz="2200" dirty="0"/>
              <a:t>Projects to the most discriminative direction</a:t>
            </a:r>
          </a:p>
          <a:p>
            <a:r>
              <a:rPr lang="en-US" sz="2200" dirty="0"/>
              <a:t>Supervised learning with labels</a:t>
            </a:r>
          </a:p>
          <a:p>
            <a:r>
              <a:rPr lang="en-US" sz="2200" dirty="0"/>
              <a:t>Simultaneously maximizing between classes variance and minimizing within class 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0F8EB-B650-F44B-8440-9B61DCDD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55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975EC-4C62-8542-A9F9-2941B47CDC05}"/>
              </a:ext>
            </a:extLst>
          </p:cNvPr>
          <p:cNvSpPr/>
          <p:nvPr/>
        </p:nvSpPr>
        <p:spPr>
          <a:xfrm>
            <a:off x="5054837" y="5789471"/>
            <a:ext cx="2701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*figure from http://</a:t>
            </a:r>
            <a:r>
              <a:rPr lang="en-US" sz="1400" dirty="0" err="1"/>
              <a:t>scikit-learn.org</a:t>
            </a: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EA60B2-1B16-7D46-A967-973958BA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207" y="3070338"/>
            <a:ext cx="3525345" cy="2644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E17326-EDB8-8941-9C5F-2E44AAC1F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87" y="3070338"/>
            <a:ext cx="3525345" cy="264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95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584E-E6AD-9146-988C-777095A2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discriminative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19B61-05E6-E84C-A562-0566649C7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539277"/>
            <a:ext cx="10616499" cy="1650623"/>
          </a:xfrm>
        </p:spPr>
        <p:txBody>
          <a:bodyPr>
            <a:noAutofit/>
          </a:bodyPr>
          <a:lstStyle/>
          <a:p>
            <a:r>
              <a:rPr lang="en-US" sz="2200" dirty="0"/>
              <a:t>Projects to the most discriminative direction</a:t>
            </a:r>
          </a:p>
          <a:p>
            <a:r>
              <a:rPr lang="en-US" sz="2200" dirty="0"/>
              <a:t>Supervised learning with labels</a:t>
            </a:r>
          </a:p>
          <a:p>
            <a:r>
              <a:rPr lang="en-US" sz="2200" dirty="0"/>
              <a:t>Simultaneously maximizing between classes variance and minimizing within class variance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0F8EB-B650-F44B-8440-9B61DCDD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B975EC-4C62-8542-A9F9-2941B47CDC05}"/>
              </a:ext>
            </a:extLst>
          </p:cNvPr>
          <p:cNvSpPr/>
          <p:nvPr/>
        </p:nvSpPr>
        <p:spPr>
          <a:xfrm>
            <a:off x="5054837" y="5789471"/>
            <a:ext cx="2701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*figure from http://</a:t>
            </a:r>
            <a:r>
              <a:rPr lang="en-US" sz="1400" dirty="0" err="1"/>
              <a:t>scikit-learn.org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92403D-9FF2-C641-8010-C13592DD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76" y="2963957"/>
            <a:ext cx="3657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35E6B9-2F6A-434F-9290-32D64B95F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617" y="2963957"/>
            <a:ext cx="3657600" cy="2743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104C82-0B03-344E-8F88-D099E7236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758" y="2963957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91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State-of-the-Art: 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PCA is a simple example of an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autoencoder</a:t>
            </a:r>
            <a:endParaRPr lang="en-US" dirty="0"/>
          </a:p>
          <a:p>
            <a:r>
              <a:rPr lang="en-US" dirty="0"/>
              <a:t>Tries to find low-dim representation</a:t>
            </a:r>
          </a:p>
          <a:p>
            <a:r>
              <a:rPr lang="en-US" dirty="0"/>
              <a:t>Restricted to linear transforms</a:t>
            </a:r>
          </a:p>
          <a:p>
            <a:r>
              <a:rPr lang="en-US" dirty="0"/>
              <a:t>Not very good for images and complex data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659311" y="4144160"/>
            <a:ext cx="302003" cy="3187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262726" y="4625068"/>
                <a:ext cx="109517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High-dim </a:t>
                </a:r>
                <a:br>
                  <a:rPr lang="en-US" dirty="0"/>
                </a:br>
                <a:r>
                  <a:rPr lang="en-US" dirty="0"/>
                  <a:t>object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2726" y="4625068"/>
                <a:ext cx="1095172" cy="923330"/>
              </a:xfrm>
              <a:prstGeom prst="rect">
                <a:avLst/>
              </a:prstGeom>
              <a:blipFill>
                <a:blip r:embed="rId2"/>
                <a:stretch>
                  <a:fillRect l="-4444" r="-3889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5160628" y="4144160"/>
            <a:ext cx="302003" cy="31878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30628" y="4144158"/>
            <a:ext cx="302003" cy="3187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25325" y="4625068"/>
                <a:ext cx="157261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Low-dim </a:t>
                </a:r>
                <a:br>
                  <a:rPr lang="en-US" dirty="0"/>
                </a:br>
                <a:r>
                  <a:rPr lang="en-US" dirty="0"/>
                  <a:t>representation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325" y="4625068"/>
                <a:ext cx="1572610" cy="923330"/>
              </a:xfrm>
              <a:prstGeom prst="rect">
                <a:avLst/>
              </a:prstGeom>
              <a:blipFill>
                <a:blip r:embed="rId3"/>
                <a:stretch>
                  <a:fillRect l="-3101" r="-3488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189586" y="4625068"/>
                <a:ext cx="15840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Approximation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9586" y="4625068"/>
                <a:ext cx="1584088" cy="646331"/>
              </a:xfrm>
              <a:prstGeom prst="rect">
                <a:avLst/>
              </a:prstGeom>
              <a:blipFill>
                <a:blip r:embed="rId4"/>
                <a:stretch>
                  <a:fillRect l="-2692" t="-3774" r="-307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>
            <a:stCxn id="5" idx="6"/>
            <a:endCxn id="7" idx="2"/>
          </p:cNvCxnSpPr>
          <p:nvPr/>
        </p:nvCxnSpPr>
        <p:spPr>
          <a:xfrm>
            <a:off x="2961314" y="4303551"/>
            <a:ext cx="21993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8" idx="2"/>
          </p:cNvCxnSpPr>
          <p:nvPr/>
        </p:nvCxnSpPr>
        <p:spPr>
          <a:xfrm>
            <a:off x="5462631" y="4303548"/>
            <a:ext cx="236799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265532" y="3827988"/>
                <a:ext cx="10899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532" y="3827988"/>
                <a:ext cx="108997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002268" y="3846835"/>
                <a:ext cx="13576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268" y="3846835"/>
                <a:ext cx="1357674" cy="369332"/>
              </a:xfrm>
              <a:prstGeom prst="rect">
                <a:avLst/>
              </a:prstGeom>
              <a:blipFill>
                <a:blip r:embed="rId6"/>
                <a:stretch>
                  <a:fillRect t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60768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Auto-Encoders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2500877"/>
          </a:xfrm>
        </p:spPr>
        <p:txBody>
          <a:bodyPr/>
          <a:lstStyle/>
          <a:p>
            <a:r>
              <a:rPr lang="en-US" dirty="0"/>
              <a:t>Can use deep networks for learning complex latent representations and their inverses</a:t>
            </a:r>
          </a:p>
          <a:p>
            <a:pPr lvl="1"/>
            <a:r>
              <a:rPr lang="en-US" dirty="0">
                <a:hlinkClick r:id="rId2"/>
              </a:rPr>
              <a:t>http://www.cc.gatech.edu/~hays/7476/projects/Avery_Wenchen/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https://swarbrickjones.wordpress.com/2016/01/13/enhancing-images-using-deep-convolutional-generative-adversarial-networks-dcgans/</a:t>
            </a:r>
            <a:r>
              <a:rPr lang="en-US" dirty="0"/>
              <a:t>   (Code in </a:t>
            </a:r>
            <a:r>
              <a:rPr lang="en-US" dirty="0" err="1"/>
              <a:t>Theano</a:t>
            </a:r>
            <a:r>
              <a:rPr lang="en-US" dirty="0"/>
              <a:t> not </a:t>
            </a:r>
            <a:r>
              <a:rPr lang="en-US" dirty="0" err="1"/>
              <a:t>tensorflow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831" y="2909823"/>
            <a:ext cx="8562975" cy="2924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4C83A6-AF28-C547-9386-BFF32075447A}"/>
              </a:ext>
            </a:extLst>
          </p:cNvPr>
          <p:cNvSpPr txBox="1"/>
          <p:nvPr/>
        </p:nvSpPr>
        <p:spPr>
          <a:xfrm>
            <a:off x="1439831" y="3173506"/>
            <a:ext cx="3469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Autoencoder for image completion</a:t>
            </a:r>
          </a:p>
        </p:txBody>
      </p:sp>
    </p:spTree>
    <p:extLst>
      <p:ext uri="{BB962C8B-B14F-4D97-AF65-F5344CB8AC3E}">
        <p14:creationId xmlns:p14="http://schemas.microsoft.com/office/powerpoint/2010/main" val="2705147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with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472403"/>
          </a:xfrm>
        </p:spPr>
        <p:txBody>
          <a:bodyPr/>
          <a:lstStyle/>
          <a:p>
            <a:r>
              <a:rPr lang="en-US" dirty="0"/>
              <a:t>MNIST in 3D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59</a:t>
            </a:fld>
            <a:endParaRPr lang="en-US" dirty="0"/>
          </a:p>
        </p:txBody>
      </p:sp>
      <p:pic>
        <p:nvPicPr>
          <p:cNvPr id="6" name="embedding-mnist">
            <a:hlinkClick r:id="" action="ppaction://media"/>
            <a:extLst>
              <a:ext uri="{FF2B5EF4-FFF2-40B4-BE49-F238E27FC236}">
                <a16:creationId xmlns:a16="http://schemas.microsoft.com/office/drawing/2014/main" id="{A3378B50-5153-154B-AF3A-A64EC80CA0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5610" y="2011680"/>
            <a:ext cx="6921740" cy="35365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1CE5BA-F739-CB46-AC89-517944E51B46}"/>
              </a:ext>
            </a:extLst>
          </p:cNvPr>
          <p:cNvSpPr/>
          <p:nvPr/>
        </p:nvSpPr>
        <p:spPr>
          <a:xfrm>
            <a:off x="4577525" y="5714346"/>
            <a:ext cx="2796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*figure from https:// </a:t>
            </a:r>
            <a:r>
              <a:rPr lang="en-US" sz="1400" dirty="0" err="1"/>
              <a:t>tensorflow.org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92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B69C-3F8E-0F40-9228-EAE8A3B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find a “good ”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1381A-8C89-5F42-9B64-4998DDC7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681409"/>
          </a:xfrm>
        </p:spPr>
        <p:txBody>
          <a:bodyPr>
            <a:normAutofit/>
          </a:bodyPr>
          <a:lstStyle/>
          <a:p>
            <a:r>
              <a:rPr lang="en-US" sz="2400" dirty="0"/>
              <a:t>Today we focus on the simplest </a:t>
            </a:r>
            <a:r>
              <a:rPr lang="en-US" sz="2400" dirty="0">
                <a:solidFill>
                  <a:schemeClr val="tx2"/>
                </a:solidFill>
              </a:rPr>
              <a:t>linear</a:t>
            </a:r>
            <a:r>
              <a:rPr lang="en-US" sz="2400" dirty="0"/>
              <a:t> case: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5C57A-23F9-0E4D-8AA7-8D2DB25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338863-E1C2-DA4C-A07C-779DAEA21D79}"/>
                  </a:ext>
                </a:extLst>
              </p:cNvPr>
              <p:cNvSpPr/>
              <p:nvPr/>
            </p:nvSpPr>
            <p:spPr>
              <a:xfrm>
                <a:off x="2914901" y="4213731"/>
                <a:ext cx="1371600" cy="2743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338863-E1C2-DA4C-A07C-779DAEA21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901" y="4213731"/>
                <a:ext cx="1371600" cy="2743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7CB0A5C-CF62-8841-B131-C5BBF7498351}"/>
              </a:ext>
            </a:extLst>
          </p:cNvPr>
          <p:cNvSpPr txBox="1"/>
          <p:nvPr/>
        </p:nvSpPr>
        <p:spPr>
          <a:xfrm>
            <a:off x="4564138" y="4153035"/>
            <a:ext cx="290189" cy="395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C7E7D-CA0A-9D4A-88A4-7E816565CE7A}"/>
              </a:ext>
            </a:extLst>
          </p:cNvPr>
          <p:cNvSpPr txBox="1"/>
          <p:nvPr/>
        </p:nvSpPr>
        <p:spPr>
          <a:xfrm>
            <a:off x="6781201" y="4153035"/>
            <a:ext cx="272328" cy="395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C5B41E5-6945-F749-8775-6049ACE829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7467772"/>
                  </p:ext>
                </p:extLst>
              </p:nvPr>
            </p:nvGraphicFramePr>
            <p:xfrm>
              <a:off x="5183225" y="4168011"/>
              <a:ext cx="13716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2900">
                      <a:extLst>
                        <a:ext uri="{9D8B030D-6E8A-4147-A177-3AD203B41FA5}">
                          <a16:colId xmlns:a16="http://schemas.microsoft.com/office/drawing/2014/main" val="2005516985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2993614492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867581310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368597679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76252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BC5B41E5-6945-F749-8775-6049ACE829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7467772"/>
                  </p:ext>
                </p:extLst>
              </p:nvPr>
            </p:nvGraphicFramePr>
            <p:xfrm>
              <a:off x="5183225" y="4168011"/>
              <a:ext cx="13716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2900">
                      <a:extLst>
                        <a:ext uri="{9D8B030D-6E8A-4147-A177-3AD203B41FA5}">
                          <a16:colId xmlns:a16="http://schemas.microsoft.com/office/drawing/2014/main" val="2005516985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2993614492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867581310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368597679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704" t="-3448" r="-307407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3448" r="-196429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407" t="-3448" r="-103704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7407" t="-3448" r="-3704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76252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B074BDD5-5953-9040-86B0-54D5A35BB9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7727911"/>
                  </p:ext>
                </p:extLst>
              </p:nvPr>
            </p:nvGraphicFramePr>
            <p:xfrm>
              <a:off x="7279905" y="3632804"/>
              <a:ext cx="137160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2670993131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789624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0076412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2001436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5944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B074BDD5-5953-9040-86B0-54D5A35BB9A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7727911"/>
                  </p:ext>
                </p:extLst>
              </p:nvPr>
            </p:nvGraphicFramePr>
            <p:xfrm>
              <a:off x="7279905" y="3632804"/>
              <a:ext cx="137160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267099313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17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78962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17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007641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17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200143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17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594467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E19E-4073-1845-B1C1-550E091B87DE}"/>
              </a:ext>
            </a:extLst>
          </p:cNvPr>
          <p:cNvGrpSpPr/>
          <p:nvPr/>
        </p:nvGrpSpPr>
        <p:grpSpPr>
          <a:xfrm>
            <a:off x="3069025" y="5234974"/>
            <a:ext cx="5786515" cy="369638"/>
            <a:chOff x="3116520" y="5281065"/>
            <a:chExt cx="5786515" cy="36963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02DC179-DDED-3B45-8A36-4DC233C2F19A}"/>
                </a:ext>
              </a:extLst>
            </p:cNvPr>
            <p:cNvSpPr/>
            <p:nvPr/>
          </p:nvSpPr>
          <p:spPr>
            <a:xfrm>
              <a:off x="3116520" y="5281371"/>
              <a:ext cx="8595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sample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C6D0357-1C6B-274F-BB3E-679D324296C0}"/>
                </a:ext>
              </a:extLst>
            </p:cNvPr>
            <p:cNvSpPr/>
            <p:nvPr/>
          </p:nvSpPr>
          <p:spPr>
            <a:xfrm>
              <a:off x="7032458" y="5281065"/>
              <a:ext cx="18705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Dictionary / bases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12682B-B46F-9343-A870-CC06739145C8}"/>
                </a:ext>
              </a:extLst>
            </p:cNvPr>
            <p:cNvSpPr/>
            <p:nvPr/>
          </p:nvSpPr>
          <p:spPr>
            <a:xfrm>
              <a:off x="5247182" y="5281065"/>
              <a:ext cx="11701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coefficient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6A85B5-68B0-3749-9849-BE57E08CE880}"/>
                  </a:ext>
                </a:extLst>
              </p:cNvPr>
              <p:cNvSpPr/>
              <p:nvPr/>
            </p:nvSpPr>
            <p:spPr>
              <a:xfrm>
                <a:off x="4845600" y="2687264"/>
                <a:ext cx="2032223" cy="76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96A85B5-68B0-3749-9849-BE57E08CE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600" y="2687264"/>
                <a:ext cx="2032223" cy="764568"/>
              </a:xfrm>
              <a:prstGeom prst="rect">
                <a:avLst/>
              </a:prstGeom>
              <a:blipFill>
                <a:blip r:embed="rId5"/>
                <a:stretch>
                  <a:fillRect t="-122951" b="-168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A597B935-5B70-BA4F-A97E-F84D6F1EE730}"/>
              </a:ext>
            </a:extLst>
          </p:cNvPr>
          <p:cNvGrpSpPr/>
          <p:nvPr/>
        </p:nvGrpSpPr>
        <p:grpSpPr>
          <a:xfrm>
            <a:off x="3122710" y="5565292"/>
            <a:ext cx="5204449" cy="369332"/>
            <a:chOff x="2910178" y="5251814"/>
            <a:chExt cx="5204449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704D1C4-CA2B-1F4D-A9B2-2601C5560EA5}"/>
                    </a:ext>
                  </a:extLst>
                </p:cNvPr>
                <p:cNvSpPr/>
                <p:nvPr/>
              </p:nvSpPr>
              <p:spPr>
                <a:xfrm>
                  <a:off x="2910178" y="5251814"/>
                  <a:ext cx="693267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D704D1C4-CA2B-1F4D-A9B2-2601C5560E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0178" y="5251814"/>
                  <a:ext cx="693267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DF14944-DCF3-5D41-867A-503BA788EE00}"/>
                    </a:ext>
                  </a:extLst>
                </p:cNvPr>
                <p:cNvSpPr/>
                <p:nvPr/>
              </p:nvSpPr>
              <p:spPr>
                <a:xfrm>
                  <a:off x="7402829" y="5251814"/>
                  <a:ext cx="71179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DF14944-DCF3-5D41-867A-503BA788EE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2829" y="5251814"/>
                  <a:ext cx="711798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3154647-65C9-2545-8CBF-D83AACAC17A8}"/>
                    </a:ext>
                  </a:extLst>
                </p:cNvPr>
                <p:cNvSpPr/>
                <p:nvPr/>
              </p:nvSpPr>
              <p:spPr>
                <a:xfrm>
                  <a:off x="5263183" y="5251814"/>
                  <a:ext cx="70506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3154647-65C9-2545-8CBF-D83AACAC17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3183" y="5251814"/>
                  <a:ext cx="705065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3579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B69C-3F8E-0F40-9228-EAE8A3B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find a “good ” representation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1381A-8C89-5F42-9B64-4998DDC7B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539277"/>
            <a:ext cx="10058400" cy="681409"/>
          </a:xfrm>
        </p:spPr>
        <p:txBody>
          <a:bodyPr>
            <a:normAutofit/>
          </a:bodyPr>
          <a:lstStyle/>
          <a:p>
            <a:r>
              <a:rPr lang="en-US" sz="2400" dirty="0"/>
              <a:t>Today we focus on the simplest </a:t>
            </a:r>
            <a:r>
              <a:rPr lang="en-US" sz="2400" dirty="0">
                <a:solidFill>
                  <a:schemeClr val="tx2"/>
                </a:solidFill>
              </a:rPr>
              <a:t>linear</a:t>
            </a:r>
            <a:r>
              <a:rPr lang="en-US" sz="2400" dirty="0"/>
              <a:t> case: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5C57A-23F9-0E4D-8AA7-8D2DB25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5EA242-A6E6-BD48-BB28-5BF373199AC5}"/>
              </a:ext>
            </a:extLst>
          </p:cNvPr>
          <p:cNvGrpSpPr/>
          <p:nvPr/>
        </p:nvGrpSpPr>
        <p:grpSpPr>
          <a:xfrm>
            <a:off x="4475642" y="2220686"/>
            <a:ext cx="6183199" cy="2743200"/>
            <a:chOff x="2836024" y="2220686"/>
            <a:chExt cx="6183199" cy="2743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496212-7389-FF4B-9325-66034B285894}"/>
                    </a:ext>
                  </a:extLst>
                </p:cNvPr>
                <p:cNvSpPr/>
                <p:nvPr/>
              </p:nvSpPr>
              <p:spPr>
                <a:xfrm>
                  <a:off x="2836024" y="2220686"/>
                  <a:ext cx="1371600" cy="27432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̃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496212-7389-FF4B-9325-66034B2858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6024" y="2220686"/>
                  <a:ext cx="1371600" cy="274320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6E21FE-8D02-E14A-92C2-79A492F006F1}"/>
                </a:ext>
              </a:extLst>
            </p:cNvPr>
            <p:cNvSpPr txBox="1"/>
            <p:nvPr/>
          </p:nvSpPr>
          <p:spPr>
            <a:xfrm>
              <a:off x="4584094" y="3394430"/>
              <a:ext cx="290189" cy="395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=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827FF-0B36-F945-9C57-27BE007051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647623" y="2906486"/>
                  <a:ext cx="1371600" cy="1371600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827FF-0B36-F945-9C57-27BE007051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7623" y="2906486"/>
                  <a:ext cx="1371600" cy="13716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47CB528-090A-E04F-BE69-5C36D43C5870}"/>
                    </a:ext>
                  </a:extLst>
                </p:cNvPr>
                <p:cNvSpPr/>
                <p:nvPr/>
              </p:nvSpPr>
              <p:spPr>
                <a:xfrm>
                  <a:off x="5250753" y="2220686"/>
                  <a:ext cx="1371600" cy="2743200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47CB528-090A-E04F-BE69-5C36D43C58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0753" y="2220686"/>
                  <a:ext cx="1371600" cy="274320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B86F612-DC9A-3C43-9C68-75E2E65969E9}"/>
                </a:ext>
              </a:extLst>
            </p:cNvPr>
            <p:cNvSpPr txBox="1"/>
            <p:nvPr/>
          </p:nvSpPr>
          <p:spPr>
            <a:xfrm>
              <a:off x="6998824" y="3394430"/>
              <a:ext cx="272328" cy="3957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x</a:t>
              </a: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1BF30238-9AF0-9844-A1D6-BCEAF7EA22B5}"/>
              </a:ext>
            </a:extLst>
          </p:cNvPr>
          <p:cNvSpPr/>
          <p:nvPr/>
        </p:nvSpPr>
        <p:spPr>
          <a:xfrm>
            <a:off x="3748175" y="5275963"/>
            <a:ext cx="2826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Data(many samples in rows)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C30F8A-1EFF-F644-ADF9-C081F475B8D7}"/>
              </a:ext>
            </a:extLst>
          </p:cNvPr>
          <p:cNvSpPr/>
          <p:nvPr/>
        </p:nvSpPr>
        <p:spPr>
          <a:xfrm>
            <a:off x="9037752" y="5275963"/>
            <a:ext cx="1870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Dictionary / bases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65C5EF-8701-644D-A48F-A895073B1A95}"/>
              </a:ext>
            </a:extLst>
          </p:cNvPr>
          <p:cNvSpPr/>
          <p:nvPr/>
        </p:nvSpPr>
        <p:spPr>
          <a:xfrm>
            <a:off x="6946191" y="5275963"/>
            <a:ext cx="1259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4613DE9-2FE3-C74D-8A7B-F5FDB27D32C7}"/>
                  </a:ext>
                </a:extLst>
              </p:cNvPr>
              <p:cNvSpPr/>
              <p:nvPr/>
            </p:nvSpPr>
            <p:spPr>
              <a:xfrm>
                <a:off x="2180550" y="3415873"/>
                <a:ext cx="991105" cy="3742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4613DE9-2FE3-C74D-8A7B-F5FDB27D32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550" y="3415873"/>
                <a:ext cx="991105" cy="3742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8997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B69C-3F8E-0F40-9228-EAE8A3B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find a “good ”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21381A-8C89-5F42-9B64-4998DDC7B2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058400" cy="296128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Today we focus on the simplest </a:t>
                </a:r>
                <a:r>
                  <a:rPr lang="en-US" sz="2400" dirty="0">
                    <a:solidFill>
                      <a:schemeClr val="tx2"/>
                    </a:solidFill>
                  </a:rPr>
                  <a:t>linear</a:t>
                </a:r>
                <a:r>
                  <a:rPr lang="en-US" sz="2400" dirty="0"/>
                  <a:t> case:</a:t>
                </a:r>
              </a:p>
              <a:p>
                <a:r>
                  <a:rPr lang="en-US" sz="2400" dirty="0"/>
                  <a:t>Wanted properties: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000" dirty="0"/>
                  <a:t> to be short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000" dirty="0"/>
                  <a:t> to be typical patterns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000" dirty="0"/>
                  <a:t> is easy to compute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“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”</m:t>
                    </m:r>
                  </m:oMath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Hans" altLang="en-US" sz="2000" dirty="0"/>
                  <a:t> </a:t>
                </a:r>
                <a:r>
                  <a:rPr lang="en-US" altLang="zh-Hans" sz="2000" dirty="0">
                    <a:sym typeface="Wingdings" pitchFamily="2" charset="2"/>
                  </a:rPr>
                  <a:t>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21381A-8C89-5F42-9B64-4998DDC7B2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058400" cy="2961285"/>
              </a:xfrm>
              <a:blipFill>
                <a:blip r:embed="rId2"/>
                <a:stretch>
                  <a:fillRect l="-1639" t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5C57A-23F9-0E4D-8AA7-8D2DB25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C3DF2E-707F-334C-AA8D-11899F4A3EEC}"/>
                  </a:ext>
                </a:extLst>
              </p:cNvPr>
              <p:cNvSpPr/>
              <p:nvPr/>
            </p:nvSpPr>
            <p:spPr>
              <a:xfrm>
                <a:off x="5419076" y="5094922"/>
                <a:ext cx="1371600" cy="27432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0C3DF2E-707F-334C-AA8D-11899F4A3E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076" y="5094922"/>
                <a:ext cx="1371600" cy="274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4A9677B-CCD4-8F43-831D-57724B4F8DF9}"/>
              </a:ext>
            </a:extLst>
          </p:cNvPr>
          <p:cNvSpPr txBox="1"/>
          <p:nvPr/>
        </p:nvSpPr>
        <p:spPr>
          <a:xfrm>
            <a:off x="7068313" y="5034226"/>
            <a:ext cx="290189" cy="395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DA99DD-C577-BD49-95E6-DC6A898EE1BD}"/>
              </a:ext>
            </a:extLst>
          </p:cNvPr>
          <p:cNvSpPr txBox="1"/>
          <p:nvPr/>
        </p:nvSpPr>
        <p:spPr>
          <a:xfrm>
            <a:off x="9285376" y="5034226"/>
            <a:ext cx="272328" cy="395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8AEC3AD-909C-714E-9A30-34A87B9C0D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2293176"/>
                  </p:ext>
                </p:extLst>
              </p:nvPr>
            </p:nvGraphicFramePr>
            <p:xfrm>
              <a:off x="7687400" y="5049202"/>
              <a:ext cx="13716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2900">
                      <a:extLst>
                        <a:ext uri="{9D8B030D-6E8A-4147-A177-3AD203B41FA5}">
                          <a16:colId xmlns:a16="http://schemas.microsoft.com/office/drawing/2014/main" val="2005516985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2993614492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867581310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368597679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76252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18">
                <a:extLst>
                  <a:ext uri="{FF2B5EF4-FFF2-40B4-BE49-F238E27FC236}">
                    <a16:creationId xmlns:a16="http://schemas.microsoft.com/office/drawing/2014/main" id="{28AEC3AD-909C-714E-9A30-34A87B9C0D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42293176"/>
                  </p:ext>
                </p:extLst>
              </p:nvPr>
            </p:nvGraphicFramePr>
            <p:xfrm>
              <a:off x="7687400" y="5049202"/>
              <a:ext cx="13716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2900">
                      <a:extLst>
                        <a:ext uri="{9D8B030D-6E8A-4147-A177-3AD203B41FA5}">
                          <a16:colId xmlns:a16="http://schemas.microsoft.com/office/drawing/2014/main" val="2005516985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2993614492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867581310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368597679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704" t="-3333" r="-307407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000" t="-3333" r="-196429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7407" t="-3333" r="-103704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7407" t="-3333" r="-3704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76252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6C7D4ACE-BBAD-0649-9D56-8092F26126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9878797"/>
                  </p:ext>
                </p:extLst>
              </p:nvPr>
            </p:nvGraphicFramePr>
            <p:xfrm>
              <a:off x="9784080" y="4513995"/>
              <a:ext cx="137160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2670993131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789624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0076412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2001436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5944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6C7D4ACE-BBAD-0649-9D56-8092F26126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9878797"/>
                  </p:ext>
                </p:extLst>
              </p:nvPr>
            </p:nvGraphicFramePr>
            <p:xfrm>
              <a:off x="9784080" y="4513995"/>
              <a:ext cx="137160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267099313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17" t="-344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78962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17" t="-10344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007641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17" t="-203448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200143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17" t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594467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33B50D94-F65E-EB4F-AC56-2B661AA1E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4764370"/>
                  </p:ext>
                </p:extLst>
              </p:nvPr>
            </p:nvGraphicFramePr>
            <p:xfrm>
              <a:off x="7686123" y="5034226"/>
              <a:ext cx="13716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2900">
                      <a:extLst>
                        <a:ext uri="{9D8B030D-6E8A-4147-A177-3AD203B41FA5}">
                          <a16:colId xmlns:a16="http://schemas.microsoft.com/office/drawing/2014/main" val="2005516985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2993614492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867581310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3685976799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76252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33B50D94-F65E-EB4F-AC56-2B661AA1EAC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74764370"/>
                  </p:ext>
                </p:extLst>
              </p:nvPr>
            </p:nvGraphicFramePr>
            <p:xfrm>
              <a:off x="7686123" y="5034226"/>
              <a:ext cx="1371600" cy="365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2900">
                      <a:extLst>
                        <a:ext uri="{9D8B030D-6E8A-4147-A177-3AD203B41FA5}">
                          <a16:colId xmlns:a16="http://schemas.microsoft.com/office/drawing/2014/main" val="2005516985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2993614492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1867581310"/>
                        </a:ext>
                      </a:extLst>
                    </a:gridCol>
                    <a:gridCol w="342900">
                      <a:extLst>
                        <a:ext uri="{9D8B030D-6E8A-4147-A177-3AD203B41FA5}">
                          <a16:colId xmlns:a16="http://schemas.microsoft.com/office/drawing/2014/main" val="368597679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704" t="-3333" r="-307407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t="-3333" r="-196429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076252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BAD746E9-696F-5044-AF48-1775E51A65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976854"/>
                  </p:ext>
                </p:extLst>
              </p:nvPr>
            </p:nvGraphicFramePr>
            <p:xfrm>
              <a:off x="9783771" y="4500562"/>
              <a:ext cx="137160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2670993131"/>
                        </a:ext>
                      </a:extLst>
                    </a:gridCol>
                  </a:tblGrid>
                  <a:tr h="3429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789624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0076412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2001436"/>
                      </a:ext>
                    </a:extLst>
                  </a:tr>
                  <a:tr h="34290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59446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31">
                <a:extLst>
                  <a:ext uri="{FF2B5EF4-FFF2-40B4-BE49-F238E27FC236}">
                    <a16:creationId xmlns:a16="http://schemas.microsoft.com/office/drawing/2014/main" id="{BAD746E9-696F-5044-AF48-1775E51A650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0976854"/>
                  </p:ext>
                </p:extLst>
              </p:nvPr>
            </p:nvGraphicFramePr>
            <p:xfrm>
              <a:off x="9783771" y="4500562"/>
              <a:ext cx="1371600" cy="14630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71600">
                      <a:extLst>
                        <a:ext uri="{9D8B030D-6E8A-4147-A177-3AD203B41FA5}">
                          <a16:colId xmlns:a16="http://schemas.microsoft.com/office/drawing/2014/main" val="267099313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b="-2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78962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100000" b="-1965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0076412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2001436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2594467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12A9D91F-CD07-5E42-BBC6-675DB3D301E7}"/>
              </a:ext>
            </a:extLst>
          </p:cNvPr>
          <p:cNvGrpSpPr/>
          <p:nvPr/>
        </p:nvGrpSpPr>
        <p:grpSpPr>
          <a:xfrm>
            <a:off x="6790676" y="2765537"/>
            <a:ext cx="4038509" cy="1091977"/>
            <a:chOff x="3282116" y="4298868"/>
            <a:chExt cx="4038509" cy="10919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37E3E79-C9EE-1B4F-8020-E146592C4A1B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3389133" cy="60048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1" i="1" smtClean="0"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lim>
                                </m:limLow>
                              </m:fName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altLang="zh-CN" sz="22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begChr m:val="‖"/>
                                            <m:endChr m:val="‖"/>
                                            <m:ctrlPr>
                                              <a:rPr lang="en-US" altLang="zh-CN" sz="22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acc>
                                              <m:accPr>
                                                <m:chr m:val="̃"/>
                                                <m:ctrlPr>
                                                  <a:rPr lang="en-US" altLang="zh-CN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altLang="zh-CN" sz="22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𝒙</m:t>
                                                </m:r>
                                              </m:e>
                                            </m:acc>
                                            <m:r>
                                              <a:rPr lang="en-US" altLang="zh-CN" sz="2200" b="1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altLang="zh-CN" sz="2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𝜶</m:t>
                                            </m:r>
                                            <m:r>
                                              <a:rPr lang="en-US" altLang="zh-CN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𝑉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altLang="zh-CN" sz="2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37E3E79-C9EE-1B4F-8020-E146592C4A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3389133" cy="60048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075569A-E2C0-AC49-8BFC-D81FAE5A4DB7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3994427" cy="4419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𝑉𝑉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CN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altLang="zh-CN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200" b="1" i="1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</m:d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075569A-E2C0-AC49-8BFC-D81FAE5A4D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3994427" cy="441980"/>
                </a:xfrm>
                <a:prstGeom prst="rect">
                  <a:avLst/>
                </a:prstGeom>
                <a:blipFill>
                  <a:blip r:embed="rId9"/>
                  <a:stretch>
                    <a:fillRect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7768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B69C-3F8E-0F40-9228-EAE8A3BA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find a “good ”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21381A-8C89-5F42-9B64-4998DDC7B2E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539277"/>
                <a:ext cx="10058400" cy="296128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Today we focus on the simplest </a:t>
                </a:r>
                <a:r>
                  <a:rPr lang="en-US" sz="2400" dirty="0">
                    <a:solidFill>
                      <a:schemeClr val="tx2"/>
                    </a:solidFill>
                  </a:rPr>
                  <a:t>linear</a:t>
                </a:r>
                <a:r>
                  <a:rPr lang="en-US" sz="2400" dirty="0"/>
                  <a:t> case:</a:t>
                </a:r>
              </a:p>
              <a:p>
                <a:r>
                  <a:rPr lang="en-US" sz="2400" dirty="0"/>
                  <a:t>Wanted properties: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000" dirty="0"/>
                  <a:t> to be short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en-US" sz="2000" dirty="0"/>
                  <a:t> to be typical patterns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</m:oMath>
                </a14:m>
                <a:endParaRPr lang="en-US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2000" dirty="0"/>
                  <a:t> is easy to compute</a:t>
                </a:r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“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”</m:t>
                    </m:r>
                  </m:oMath>
                </a14:m>
                <a:endParaRPr lang="en-US" sz="2000" b="1" i="1" dirty="0">
                  <a:latin typeface="Cambria Math" panose="02040503050406030204" pitchFamily="18" charset="0"/>
                </a:endParaRPr>
              </a:p>
              <a:p>
                <a:pPr lvl="2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1" i="1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zh-Hans" altLang="en-US" sz="2000" dirty="0"/>
                  <a:t> </a:t>
                </a:r>
                <a:r>
                  <a:rPr lang="en-US" altLang="zh-Hans" sz="2000" dirty="0">
                    <a:sym typeface="Wingdings" pitchFamily="2" charset="2"/>
                  </a:rPr>
                  <a:t>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𝑉𝑉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21381A-8C89-5F42-9B64-4998DDC7B2E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539277"/>
                <a:ext cx="10058400" cy="2961285"/>
              </a:xfrm>
              <a:blipFill>
                <a:blip r:embed="rId2"/>
                <a:stretch>
                  <a:fillRect l="-1639" t="-3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5C57A-23F9-0E4D-8AA7-8D2DB254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3D297C-2522-C042-AFDB-E285E13C8A58}"/>
              </a:ext>
            </a:extLst>
          </p:cNvPr>
          <p:cNvGrpSpPr/>
          <p:nvPr/>
        </p:nvGrpSpPr>
        <p:grpSpPr>
          <a:xfrm>
            <a:off x="6206361" y="2193792"/>
            <a:ext cx="5661967" cy="1467913"/>
            <a:chOff x="3282116" y="4298868"/>
            <a:chExt cx="5661967" cy="14679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3FEB4A2-1FCB-6549-835B-E0D137132502}"/>
                    </a:ext>
                  </a:extLst>
                </p:cNvPr>
                <p:cNvSpPr/>
                <p:nvPr/>
              </p:nvSpPr>
              <p:spPr>
                <a:xfrm>
                  <a:off x="3282116" y="4298868"/>
                  <a:ext cx="3015441" cy="6190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lim>
                            </m:limLow>
                          </m:fName>
                          <m:e>
                            <m:func>
                              <m:func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e>
                                  <m:lim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lim>
                                </m:limLow>
                              </m:fName>
                              <m:e>
                                <m:sSub>
                                  <m:sSubPr>
                                    <m:ctrlPr>
                                      <a:rPr lang="en-US" altLang="zh-CN" sz="22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altLang="zh-CN" sz="22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altLang="zh-CN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altLang="zh-CN" sz="2200" i="1">
                                                <a:latin typeface="Cambria Math" panose="02040503050406030204" pitchFamily="18" charset="0"/>
                                              </a:rPr>
                                              <m:t>𝑋</m:t>
                                            </m:r>
                                          </m:e>
                                        </m:acc>
                                        <m:r>
                                          <a:rPr lang="en-US" altLang="zh-CN" sz="2200" b="1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altLang="zh-CN" sz="2200" i="1">
                                            <a:latin typeface="Cambria Math" panose="02040503050406030204" pitchFamily="18" charset="0"/>
                                          </a:rPr>
                                          <m:t>𝐴𝑉</m:t>
                                        </m:r>
                                      </m:e>
                                    </m:d>
                                  </m:e>
                                  <m:sub>
                                    <m:r>
                                      <a:rPr lang="en-US" altLang="zh-CN" sz="22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2200" dirty="0"/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3FEB4A2-1FCB-6549-835B-E0D1371325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2116" y="4298868"/>
                  <a:ext cx="3015441" cy="619016"/>
                </a:xfrm>
                <a:prstGeom prst="rect">
                  <a:avLst/>
                </a:prstGeom>
                <a:blipFill>
                  <a:blip r:embed="rId3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C5BDD5E-66E5-C74F-838F-1FE3FD7D882F}"/>
                    </a:ext>
                  </a:extLst>
                </p:cNvPr>
                <p:cNvSpPr/>
                <p:nvPr/>
              </p:nvSpPr>
              <p:spPr>
                <a:xfrm>
                  <a:off x="3326198" y="4948865"/>
                  <a:ext cx="5617885" cy="817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𝑉𝑉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2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US" altLang="zh-CN" sz="2200" b="0" i="1" dirty="0">
                      <a:latin typeface="Cambria Math" panose="02040503050406030204" pitchFamily="18" charset="0"/>
                    </a:rPr>
                    <a:t> </a:t>
                  </a:r>
                </a:p>
                <a:p>
                  <a:r>
                    <a:rPr lang="en-US" altLang="zh-CN" sz="2400" dirty="0"/>
                    <a:t>       </a:t>
                  </a:r>
                  <a14:m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p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𝑝</m:t>
                      </m:r>
                    </m:oMath>
                  </a14:m>
                  <a:endParaRPr lang="en-US" altLang="zh-CN" sz="22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C5BDD5E-66E5-C74F-838F-1FE3FD7D88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26198" y="4948865"/>
                  <a:ext cx="5617885" cy="817916"/>
                </a:xfrm>
                <a:prstGeom prst="rect">
                  <a:avLst/>
                </a:prstGeom>
                <a:blipFill>
                  <a:blip r:embed="rId4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4CE1B8-8CB5-C441-B946-4E9609760351}"/>
              </a:ext>
            </a:extLst>
          </p:cNvPr>
          <p:cNvGrpSpPr/>
          <p:nvPr/>
        </p:nvGrpSpPr>
        <p:grpSpPr>
          <a:xfrm>
            <a:off x="6688961" y="4181576"/>
            <a:ext cx="3995258" cy="1772512"/>
            <a:chOff x="6663561" y="4181576"/>
            <a:chExt cx="3995258" cy="17725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D37D613-2293-0744-A7CE-00729FAF8814}"/>
                </a:ext>
              </a:extLst>
            </p:cNvPr>
            <p:cNvGrpSpPr/>
            <p:nvPr/>
          </p:nvGrpSpPr>
          <p:grpSpPr>
            <a:xfrm>
              <a:off x="6663561" y="4181576"/>
              <a:ext cx="3995258" cy="1772512"/>
              <a:chOff x="2836024" y="2220686"/>
              <a:chExt cx="6183199" cy="27432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1FDAC0E3-F766-6449-B02D-821EA194A540}"/>
                      </a:ext>
                    </a:extLst>
                  </p:cNvPr>
                  <p:cNvSpPr/>
                  <p:nvPr/>
                </p:nvSpPr>
                <p:spPr>
                  <a:xfrm>
                    <a:off x="2836024" y="2220686"/>
                    <a:ext cx="1371600" cy="2743200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̃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</m:acc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1FDAC0E3-F766-6449-B02D-821EA194A5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36024" y="2220686"/>
                    <a:ext cx="1371600" cy="274320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36E7EB-8F17-384F-B14C-E19C8F832260}"/>
                  </a:ext>
                </a:extLst>
              </p:cNvPr>
              <p:cNvSpPr txBox="1"/>
              <p:nvPr/>
            </p:nvSpPr>
            <p:spPr>
              <a:xfrm>
                <a:off x="4584094" y="3394430"/>
                <a:ext cx="290189" cy="39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=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1C478943-FA3B-B84F-B720-817405F54A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647623" y="2906486"/>
                    <a:ext cx="1371600" cy="13716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prstDash val="sysDot"/>
                  </a:ln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𝑽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1C478943-FA3B-B84F-B720-817405F54AA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47623" y="2906486"/>
                    <a:ext cx="1371600" cy="13716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prstDash val="sysDot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FC84A04E-07A6-3147-AEE9-4011C90DAD93}"/>
                      </a:ext>
                    </a:extLst>
                  </p:cNvPr>
                  <p:cNvSpPr/>
                  <p:nvPr/>
                </p:nvSpPr>
                <p:spPr>
                  <a:xfrm>
                    <a:off x="5250753" y="2220686"/>
                    <a:ext cx="1371600" cy="274320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prstDash val="sysDot"/>
                  </a:ln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𝚨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Rectangle 23">
                    <a:extLst>
                      <a:ext uri="{FF2B5EF4-FFF2-40B4-BE49-F238E27FC236}">
                        <a16:creationId xmlns:a16="http://schemas.microsoft.com/office/drawing/2014/main" id="{FC84A04E-07A6-3147-AEE9-4011C90DAD9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0753" y="2220686"/>
                    <a:ext cx="1371600" cy="27432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  <a:ln>
                    <a:prstDash val="sysDot"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532B363-FCE0-C646-8E10-3C8E3F5C0940}"/>
                  </a:ext>
                </a:extLst>
              </p:cNvPr>
              <p:cNvSpPr txBox="1"/>
              <p:nvPr/>
            </p:nvSpPr>
            <p:spPr>
              <a:xfrm>
                <a:off x="6998824" y="3394430"/>
                <a:ext cx="272328" cy="3957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0B27AF-9BD0-1441-A8E2-2396C15899E3}"/>
                    </a:ext>
                  </a:extLst>
                </p:cNvPr>
                <p:cNvSpPr/>
                <p:nvPr/>
              </p:nvSpPr>
              <p:spPr>
                <a:xfrm>
                  <a:off x="8223832" y="4181576"/>
                  <a:ext cx="554408" cy="1772512"/>
                </a:xfrm>
                <a:prstGeom prst="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𝚨</m:t>
                        </m:r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0B27AF-9BD0-1441-A8E2-2396C15899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3832" y="4181576"/>
                  <a:ext cx="554408" cy="177251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427B6C9-E651-0345-B647-273BBAFBBF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772563" y="4624704"/>
                  <a:ext cx="886256" cy="570973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𝑽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E427B6C9-E651-0345-B647-273BBAFBBF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72563" y="4624704"/>
                  <a:ext cx="886256" cy="57097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259041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48572</TotalTime>
  <Words>2792</Words>
  <Application>Microsoft Macintosh PowerPoint</Application>
  <PresentationFormat>Widescreen</PresentationFormat>
  <Paragraphs>640</Paragraphs>
  <Slides>59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宋体</vt:lpstr>
      <vt:lpstr>Arial</vt:lpstr>
      <vt:lpstr>Calibri</vt:lpstr>
      <vt:lpstr>Cambria Math</vt:lpstr>
      <vt:lpstr>Wingdings</vt:lpstr>
      <vt:lpstr>Retrospect</vt:lpstr>
      <vt:lpstr>Lecture 11  Principal Component Analysis</vt:lpstr>
      <vt:lpstr>Goal: find a “good ” representation</vt:lpstr>
      <vt:lpstr>Goal: find a “good ” representation</vt:lpstr>
      <vt:lpstr>Goal: find a “good ” representation</vt:lpstr>
      <vt:lpstr>Goal: find a “good ” representation</vt:lpstr>
      <vt:lpstr>Goal: find a “good ” representation</vt:lpstr>
      <vt:lpstr>Goal: find a “good ” representation</vt:lpstr>
      <vt:lpstr>Goal: find a “good ” representation</vt:lpstr>
      <vt:lpstr>Goal: find a “good ” representation</vt:lpstr>
      <vt:lpstr>Outline</vt:lpstr>
      <vt:lpstr>Dimensionality Reduction</vt:lpstr>
      <vt:lpstr>Outline</vt:lpstr>
      <vt:lpstr>Data Definitions</vt:lpstr>
      <vt:lpstr>Simple properties of x ̃ </vt:lpstr>
      <vt:lpstr>Geometric intuition</vt:lpstr>
      <vt:lpstr>Geometric intuition</vt:lpstr>
      <vt:lpstr>Geometric intuition</vt:lpstr>
      <vt:lpstr>Geometric intuition</vt:lpstr>
      <vt:lpstr>Geometric intuition</vt:lpstr>
      <vt:lpstr>Geometric intuition</vt:lpstr>
      <vt:lpstr>Optimization</vt:lpstr>
      <vt:lpstr>Optimization</vt:lpstr>
      <vt:lpstr>Optimization</vt:lpstr>
      <vt:lpstr>Optimization</vt:lpstr>
      <vt:lpstr>Principal Components</vt:lpstr>
      <vt:lpstr>Principal Components</vt:lpstr>
      <vt:lpstr>Outline</vt:lpstr>
      <vt:lpstr>Computing PCs via the SVD</vt:lpstr>
      <vt:lpstr>Computing PCs via the SVD</vt:lpstr>
      <vt:lpstr>Outline</vt:lpstr>
      <vt:lpstr>Average Approximation Error</vt:lpstr>
      <vt:lpstr>Average Approximation Error</vt:lpstr>
      <vt:lpstr>Proportion of Variance (PoV)</vt:lpstr>
      <vt:lpstr>Visualizing the Representation</vt:lpstr>
      <vt:lpstr>Geometry of Approximations</vt:lpstr>
      <vt:lpstr>Outline</vt:lpstr>
      <vt:lpstr>Example: Faces</vt:lpstr>
      <vt:lpstr>Loading the Data</vt:lpstr>
      <vt:lpstr>Plotting the Data</vt:lpstr>
      <vt:lpstr>Computing the SVD</vt:lpstr>
      <vt:lpstr>Finding the PoV</vt:lpstr>
      <vt:lpstr>Plotting Approximations</vt:lpstr>
      <vt:lpstr>Plotting the Approximations</vt:lpstr>
      <vt:lpstr>Plotting the PCs</vt:lpstr>
      <vt:lpstr>How do we use Principle Components?</vt:lpstr>
      <vt:lpstr>Other Considerations</vt:lpstr>
      <vt:lpstr>Outline</vt:lpstr>
      <vt:lpstr>Orthonormal Sets and Bases</vt:lpstr>
      <vt:lpstr>Coefficients in an Orthonormal Basis</vt:lpstr>
      <vt:lpstr>Wiberg’s Method </vt:lpstr>
      <vt:lpstr>Robust PCA</vt:lpstr>
      <vt:lpstr>Sparse orthonormal transforms</vt:lpstr>
      <vt:lpstr>KSVD</vt:lpstr>
      <vt:lpstr>Linear discriminative analysis</vt:lpstr>
      <vt:lpstr>Linear discriminative analysis</vt:lpstr>
      <vt:lpstr>Linear discriminative analysis</vt:lpstr>
      <vt:lpstr>State-of-the-Art:  Auto-Encoders</vt:lpstr>
      <vt:lpstr>Deep Auto-Encoders</vt:lpstr>
      <vt:lpstr>Representation with deep learning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Sundeep Rangan</dc:creator>
  <cp:lastModifiedBy>Microsoft Office User</cp:lastModifiedBy>
  <cp:revision>1008</cp:revision>
  <cp:lastPrinted>2017-11-14T20:56:37Z</cp:lastPrinted>
  <dcterms:created xsi:type="dcterms:W3CDTF">2015-03-22T11:15:32Z</dcterms:created>
  <dcterms:modified xsi:type="dcterms:W3CDTF">2018-04-23T04:40:33Z</dcterms:modified>
</cp:coreProperties>
</file>