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8" r:id="rId2"/>
    <p:sldId id="510" r:id="rId3"/>
    <p:sldId id="528" r:id="rId4"/>
    <p:sldId id="516" r:id="rId5"/>
    <p:sldId id="518" r:id="rId6"/>
    <p:sldId id="522" r:id="rId7"/>
    <p:sldId id="521" r:id="rId8"/>
    <p:sldId id="517" r:id="rId9"/>
    <p:sldId id="519" r:id="rId10"/>
    <p:sldId id="523" r:id="rId11"/>
    <p:sldId id="514" r:id="rId12"/>
    <p:sldId id="513" r:id="rId13"/>
    <p:sldId id="515" r:id="rId14"/>
    <p:sldId id="527" r:id="rId15"/>
    <p:sldId id="524" r:id="rId16"/>
    <p:sldId id="525" r:id="rId17"/>
    <p:sldId id="526" r:id="rId18"/>
    <p:sldId id="529" r:id="rId19"/>
    <p:sldId id="530" r:id="rId20"/>
    <p:sldId id="531" r:id="rId21"/>
    <p:sldId id="532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1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 dirty="0"/>
              <a:t>Unit 12 </a:t>
            </a:r>
            <a:br>
              <a:rPr lang="en-US" sz="6600" dirty="0"/>
            </a:br>
            <a:r>
              <a:rPr lang="en-US" sz="6600" dirty="0"/>
              <a:t>Text Embeddings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Sundeep </a:t>
            </a:r>
            <a:r>
              <a:rPr lang="en-US" dirty="0" err="1"/>
              <a:t>rangan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FCEE-F0C3-7A15-D930-057909D3B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344-531B-A4C2-6546-8AE272D6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Sub-Word Tokenization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E5E9AA-E4F7-93D2-2601-3A9C0AE8F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68201"/>
              </p:ext>
            </p:extLst>
          </p:nvPr>
        </p:nvGraphicFramePr>
        <p:xfrm>
          <a:off x="968719" y="3094585"/>
          <a:ext cx="100584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46">
                  <a:extLst>
                    <a:ext uri="{9D8B030D-6E8A-4147-A177-3AD203B41FA5}">
                      <a16:colId xmlns:a16="http://schemas.microsoft.com/office/drawing/2014/main" val="4092872123"/>
                    </a:ext>
                  </a:extLst>
                </a:gridCol>
                <a:gridCol w="3596827">
                  <a:extLst>
                    <a:ext uri="{9D8B030D-6E8A-4147-A177-3AD203B41FA5}">
                      <a16:colId xmlns:a16="http://schemas.microsoft.com/office/drawing/2014/main" val="2106524800"/>
                    </a:ext>
                  </a:extLst>
                </a:gridCol>
                <a:gridCol w="4287127">
                  <a:extLst>
                    <a:ext uri="{9D8B030D-6E8A-4147-A177-3AD203B41FA5}">
                      <a16:colId xmlns:a16="http://schemas.microsoft.com/office/drawing/2014/main" val="138175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Procs and 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8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Character-level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‘T’, ‘h’, ‘e’, ‘ ‘, ‘f’,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Simple</a:t>
                      </a:r>
                      <a:r>
                        <a:rPr lang="en-US" dirty="0"/>
                        <a:t>, works on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all text</a:t>
                      </a:r>
                      <a:r>
                        <a:rPr lang="en-US" dirty="0"/>
                        <a:t>, but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semantic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9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‘The’, ‘food’, ‘was’,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OOV</a:t>
                      </a:r>
                      <a:r>
                        <a:rPr lang="en-US" dirty="0"/>
                        <a:t>, ‘delicious’,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Keeps semantic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meaning of words, but may be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out of vocabulary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6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'The', 'food', 'was', 'unicorn', '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', '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', 'delicious'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Applies to all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words</a:t>
                      </a:r>
                      <a:r>
                        <a:rPr lang="en-US" dirty="0"/>
                        <a:t> and keeps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semantic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944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825B-8A0E-0973-E7B5-41E42710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5DCE63-FF5F-46F2-5540-3CBB5752E407}"/>
              </a:ext>
            </a:extLst>
          </p:cNvPr>
          <p:cNvSpPr txBox="1">
            <a:spLocks/>
          </p:cNvSpPr>
          <p:nvPr/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Sub-word tokenization:  Overcomes limitations of character and word-level tokenization</a:t>
            </a:r>
          </a:p>
          <a:p>
            <a:r>
              <a:rPr lang="en-US" dirty="0"/>
              <a:t>Became widely-used around 2016-2018, especially with BERT</a:t>
            </a:r>
          </a:p>
          <a:p>
            <a:r>
              <a:rPr lang="en-US" dirty="0"/>
              <a:t>Consider example:  </a:t>
            </a:r>
            <a:r>
              <a:rPr lang="en-US" b="1" dirty="0"/>
              <a:t>"The food was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unicornishly</a:t>
            </a:r>
            <a:r>
              <a:rPr lang="en-US" b="1" dirty="0"/>
              <a:t> delicious :)"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0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CB-D8EE-62CF-AF04-1A036D9B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FFCA-B89F-7A72-8C09-E1D4D2E3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5719777" cy="43298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American Standard Code for Information Interchange</a:t>
            </a:r>
          </a:p>
          <a:p>
            <a:r>
              <a:rPr lang="en-US" dirty="0"/>
              <a:t>1 byte (8 bits) for each character</a:t>
            </a:r>
          </a:p>
          <a:p>
            <a:pPr lvl="1"/>
            <a:r>
              <a:rPr lang="en-US" dirty="0"/>
              <a:t>Encodes 128 characters </a:t>
            </a:r>
          </a:p>
          <a:p>
            <a:pPr lvl="1"/>
            <a:r>
              <a:rPr lang="en-US" dirty="0"/>
              <a:t>95 English characters (upper and lower case)</a:t>
            </a:r>
          </a:p>
          <a:p>
            <a:pPr lvl="1"/>
            <a:r>
              <a:rPr lang="en-US" dirty="0"/>
              <a:t>10 digits (0 to 9)</a:t>
            </a:r>
          </a:p>
          <a:p>
            <a:pPr lvl="1"/>
            <a:r>
              <a:rPr lang="en-US" dirty="0"/>
              <a:t>Punctuation characters </a:t>
            </a:r>
          </a:p>
          <a:p>
            <a:pPr lvl="1"/>
            <a:r>
              <a:rPr lang="en-US" dirty="0"/>
              <a:t>33 control characters (CR, LF, Tab, …)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Non-English characters</a:t>
            </a:r>
          </a:p>
          <a:p>
            <a:pPr lvl="1"/>
            <a:r>
              <a:rPr lang="en-US" dirty="0"/>
              <a:t>Accented letters (e.g., é, ñ, ü)</a:t>
            </a:r>
          </a:p>
          <a:p>
            <a:pPr lvl="1"/>
            <a:r>
              <a:rPr lang="en-US" dirty="0"/>
              <a:t>Non-Latin scripts (e.g., Cyrillic, Arabic, Chinese)</a:t>
            </a:r>
          </a:p>
          <a:p>
            <a:pPr lvl="1"/>
            <a:r>
              <a:rPr lang="en-US" dirty="0"/>
              <a:t>Wastes the 8th bit in modern systems</a:t>
            </a:r>
          </a:p>
          <a:p>
            <a:pPr lvl="1"/>
            <a:r>
              <a:rPr lang="en-US" dirty="0"/>
              <a:t>Inflexible for globalization, multilingual content, or emoji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77EEC-D5B0-4637-140B-CF2AEB82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8DAA94C-5C90-50AB-FABF-BA07C17A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57" y="2166582"/>
            <a:ext cx="5026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3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A40E-400A-AC5B-8A5C-C00DF7F7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DEFE-B499-2581-3EB4-398CD285A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UTF-8: Unicode Transformation Format (8-bit)</a:t>
            </a:r>
          </a:p>
          <a:p>
            <a:r>
              <a:rPr lang="en-US" b="1" dirty="0"/>
              <a:t>Encodes all Unicode characters</a:t>
            </a:r>
            <a:r>
              <a:rPr lang="en-US" dirty="0"/>
              <a:t> using 1 to 4 bytes</a:t>
            </a:r>
          </a:p>
          <a:p>
            <a:r>
              <a:rPr lang="en-US" b="1" dirty="0"/>
              <a:t>Compatible with ASCII</a:t>
            </a:r>
            <a:r>
              <a:rPr lang="en-US" dirty="0"/>
              <a:t> — first 128 characters are identical</a:t>
            </a:r>
          </a:p>
          <a:p>
            <a:r>
              <a:rPr lang="en-US" b="1" dirty="0"/>
              <a:t>Efficient for English</a:t>
            </a:r>
            <a:r>
              <a:rPr lang="en-US" dirty="0"/>
              <a:t>, flexible for global languages</a:t>
            </a:r>
          </a:p>
          <a:p>
            <a:r>
              <a:rPr lang="en-US" b="1" dirty="0"/>
              <a:t>Variable-length encoding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byte for basic Latin (e.g., A–Z)</a:t>
            </a:r>
          </a:p>
          <a:p>
            <a:pPr lvl="1"/>
            <a:r>
              <a:rPr lang="en-US" dirty="0"/>
              <a:t>2–4 bytes for accented letters, symbols, and non-Latin scripts</a:t>
            </a:r>
          </a:p>
          <a:p>
            <a:r>
              <a:rPr lang="en-US" b="1" dirty="0"/>
              <a:t>Self-synchronizing</a:t>
            </a:r>
            <a:r>
              <a:rPr lang="en-US" dirty="0"/>
              <a:t> — easy to detect character boundaries</a:t>
            </a:r>
          </a:p>
          <a:p>
            <a:r>
              <a:rPr lang="en-US" b="1" dirty="0"/>
              <a:t>Most common encoding</a:t>
            </a:r>
            <a:r>
              <a:rPr lang="en-US" dirty="0"/>
              <a:t> on the web and in modern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13A13-6DE9-20A1-901B-88B04322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9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32E3-92B4-013A-30FE-96BB6C5A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 Examples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C5CB89-513E-93BF-5F6E-F7819E404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8142"/>
              </p:ext>
            </p:extLst>
          </p:nvPr>
        </p:nvGraphicFramePr>
        <p:xfrm>
          <a:off x="1096963" y="1844040"/>
          <a:ext cx="100584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93980103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9125871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36621468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5567230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991054951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Unicode Code 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UTF-8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UTF-8 Encoding (Hex)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5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 capital letter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U+0041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1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 small letter e acute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U+00E9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bytes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 A9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你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Chinese character “you”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U+4F60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bytes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E4 BD A0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0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Smiling face with smiling eyes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U+1F60A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bytes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F0 9F 98 8A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729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717CF-1FB4-0154-6DF5-50B84FD5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0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C665-4EEB-9926-B123-C6A56381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0BE61-F54B-D3BD-02D8-7F91D3D8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method used today for sub-word encoding</a:t>
            </a:r>
          </a:p>
          <a:p>
            <a:r>
              <a:rPr lang="en-US" dirty="0"/>
              <a:t>Encoder is trained on a large (often multi-lingual) corpus</a:t>
            </a:r>
          </a:p>
          <a:p>
            <a:r>
              <a:rPr lang="en-US" dirty="0"/>
              <a:t>Start with a token vocabulary of single bytes [0-255] or 256 tokens</a:t>
            </a:r>
          </a:p>
          <a:p>
            <a:r>
              <a:rPr lang="en-US" dirty="0"/>
              <a:t>Look for most common pair and add to the vocabulary</a:t>
            </a:r>
          </a:p>
          <a:p>
            <a:r>
              <a:rPr lang="en-US" dirty="0"/>
              <a:t>Keep repeating until a desired maximum vocabulary</a:t>
            </a:r>
          </a:p>
          <a:p>
            <a:r>
              <a:rPr lang="en-US" dirty="0"/>
              <a:t>Frequent sequences are encoded together</a:t>
            </a:r>
          </a:p>
          <a:p>
            <a:r>
              <a:rPr lang="en-US" dirty="0"/>
              <a:t>GPT-2:  ~50000 tokens developed in Feb 2019 by Open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5D6B-CE5D-0F4C-56A6-41E54A35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3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5249-85E5-BC8C-3FF8-14E3190E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Encoding 1:  Create the Dictionary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A8A8-86CD-B277-B93C-39C268682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Original text: [</a:t>
                </a:r>
                <a:r>
                  <a:rPr lang="en-US" dirty="0">
                    <a:highlight>
                      <a:srgbClr val="99FFCC"/>
                    </a:highlight>
                  </a:rPr>
                  <a:t>'a', 'a', </a:t>
                </a:r>
                <a:r>
                  <a:rPr lang="en-US" dirty="0"/>
                  <a:t>'a', 'b', 'd', </a:t>
                </a:r>
                <a:r>
                  <a:rPr lang="en-US" dirty="0">
                    <a:highlight>
                      <a:srgbClr val="99FFCC"/>
                    </a:highlight>
                  </a:rPr>
                  <a:t>'a', 'a', </a:t>
                </a:r>
                <a:r>
                  <a:rPr lang="en-US" dirty="0"/>
                  <a:t>'a', 'b', 'a', 'c’] , Token dictionary:  [‘a’, ‘b’, ‘c’, ‘d’]</a:t>
                </a:r>
              </a:p>
              <a:p>
                <a:r>
                  <a:rPr lang="en-US" dirty="0"/>
                  <a:t>Step 1:   Most common pair ‘</a:t>
                </a:r>
                <a:r>
                  <a:rPr lang="en-US" dirty="0" err="1"/>
                  <a:t>a’+’a</a:t>
                </a:r>
                <a:r>
                  <a:rPr lang="en-US" dirty="0"/>
                  <a:t>’ (4 times) </a:t>
                </a:r>
              </a:p>
              <a:p>
                <a:pPr lvl="1"/>
                <a:r>
                  <a:rPr lang="en-US" dirty="0"/>
                  <a:t>Merged to token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’aa’.  New dictionary [‘a’, ‘b’, ‘c’, ‘d’, </a:t>
                </a:r>
                <a:r>
                  <a:rPr lang="en-US" dirty="0">
                    <a:highlight>
                      <a:srgbClr val="99FFCC"/>
                    </a:highlight>
                  </a:rPr>
                  <a:t>‘aa’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Merged [</a:t>
                </a:r>
                <a:r>
                  <a:rPr lang="en-US" dirty="0">
                    <a:highlight>
                      <a:srgbClr val="00FFFF"/>
                    </a:highlight>
                  </a:rPr>
                  <a:t>‘aa’, ‘a’</a:t>
                </a:r>
                <a:r>
                  <a:rPr lang="en-US" dirty="0"/>
                  <a:t>, ‘b’, ‘d’ </a:t>
                </a:r>
                <a:r>
                  <a:rPr lang="en-US" dirty="0">
                    <a:highlight>
                      <a:srgbClr val="00FFFF"/>
                    </a:highlight>
                  </a:rPr>
                  <a:t>‘aa’, ‘a’</a:t>
                </a:r>
                <a:r>
                  <a:rPr lang="en-US" dirty="0"/>
                  <a:t>, ‘b’, ‘a’, ‘c’]</a:t>
                </a:r>
              </a:p>
              <a:p>
                <a:r>
                  <a:rPr lang="en-US" dirty="0"/>
                  <a:t>Step 2 Most common pair ‘</a:t>
                </a:r>
                <a:r>
                  <a:rPr lang="en-US" dirty="0" err="1"/>
                  <a:t>aa’+’a</a:t>
                </a:r>
                <a:r>
                  <a:rPr lang="en-US" dirty="0"/>
                  <a:t>’ (or ‘</a:t>
                </a:r>
                <a:r>
                  <a:rPr lang="en-US" dirty="0" err="1"/>
                  <a:t>a’+’b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Merge ‘</a:t>
                </a:r>
                <a:r>
                  <a:rPr lang="en-US" dirty="0" err="1"/>
                  <a:t>aa’+’a</a:t>
                </a:r>
                <a:r>
                  <a:rPr lang="en-US" dirty="0"/>
                  <a:t>’ to ‘</a:t>
                </a:r>
                <a:r>
                  <a:rPr lang="en-US" dirty="0" err="1"/>
                  <a:t>aaa</a:t>
                </a:r>
                <a:r>
                  <a:rPr lang="en-US" dirty="0"/>
                  <a:t>’.  New dictionary: [‘a’, ‘b’, ‘c’, ‘d’, ’aa’, </a:t>
                </a:r>
                <a:r>
                  <a:rPr lang="en-US" dirty="0">
                    <a:highlight>
                      <a:srgbClr val="00FFFF"/>
                    </a:highlight>
                  </a:rPr>
                  <a:t>‘</a:t>
                </a:r>
                <a:r>
                  <a:rPr lang="en-US" dirty="0" err="1">
                    <a:highlight>
                      <a:srgbClr val="00FFFF"/>
                    </a:highlight>
                  </a:rPr>
                  <a:t>aaa</a:t>
                </a:r>
                <a:r>
                  <a:rPr lang="en-US" dirty="0">
                    <a:highlight>
                      <a:srgbClr val="00FFFF"/>
                    </a:highlight>
                  </a:rPr>
                  <a:t>’]</a:t>
                </a:r>
              </a:p>
              <a:p>
                <a:pPr lvl="1"/>
                <a:r>
                  <a:rPr lang="en-US" dirty="0"/>
                  <a:t>New text:  [</a:t>
                </a:r>
                <a:r>
                  <a:rPr lang="en-US" dirty="0">
                    <a:highlight>
                      <a:srgbClr val="C0C0C0"/>
                    </a:highlight>
                  </a:rPr>
                  <a:t>‘</a:t>
                </a:r>
                <a:r>
                  <a:rPr lang="en-US" dirty="0" err="1">
                    <a:highlight>
                      <a:srgbClr val="C0C0C0"/>
                    </a:highlight>
                  </a:rPr>
                  <a:t>aaa</a:t>
                </a:r>
                <a:r>
                  <a:rPr lang="en-US" dirty="0">
                    <a:highlight>
                      <a:srgbClr val="C0C0C0"/>
                    </a:highlight>
                  </a:rPr>
                  <a:t>’, ‘b’</a:t>
                </a:r>
                <a:r>
                  <a:rPr lang="en-US" dirty="0"/>
                  <a:t>, ‘d’, </a:t>
                </a:r>
                <a:r>
                  <a:rPr lang="en-US" dirty="0">
                    <a:highlight>
                      <a:srgbClr val="C0C0C0"/>
                    </a:highlight>
                  </a:rPr>
                  <a:t>‘</a:t>
                </a:r>
                <a:r>
                  <a:rPr lang="en-US" dirty="0" err="1">
                    <a:highlight>
                      <a:srgbClr val="C0C0C0"/>
                    </a:highlight>
                  </a:rPr>
                  <a:t>aaa</a:t>
                </a:r>
                <a:r>
                  <a:rPr lang="en-US" dirty="0">
                    <a:highlight>
                      <a:srgbClr val="C0C0C0"/>
                    </a:highlight>
                  </a:rPr>
                  <a:t>’, ‘b’</a:t>
                </a:r>
                <a:r>
                  <a:rPr lang="en-US" dirty="0"/>
                  <a:t>, ‘a’, ‘c’]</a:t>
                </a:r>
              </a:p>
              <a:p>
                <a:r>
                  <a:rPr lang="en-US" dirty="0"/>
                  <a:t>Step  3:  Most common pair: (‘</a:t>
                </a:r>
                <a:r>
                  <a:rPr lang="en-US" dirty="0" err="1"/>
                  <a:t>aaa</a:t>
                </a:r>
                <a:r>
                  <a:rPr lang="en-US" dirty="0"/>
                  <a:t>’+’b’)</a:t>
                </a:r>
              </a:p>
              <a:p>
                <a:pPr lvl="1"/>
                <a:r>
                  <a:rPr lang="en-US" dirty="0"/>
                  <a:t>Merge to ‘</a:t>
                </a:r>
                <a:r>
                  <a:rPr lang="en-US" dirty="0" err="1"/>
                  <a:t>aaab</a:t>
                </a:r>
                <a:r>
                  <a:rPr lang="en-US" dirty="0"/>
                  <a:t>’. New dictionary: [‘a’, ‘b’, ‘c’, ‘d’, ’aa’, ’</a:t>
                </a:r>
                <a:r>
                  <a:rPr lang="en-US" dirty="0" err="1"/>
                  <a:t>aaa</a:t>
                </a:r>
                <a:r>
                  <a:rPr lang="en-US" dirty="0"/>
                  <a:t>’, </a:t>
                </a:r>
                <a:r>
                  <a:rPr lang="en-US" dirty="0">
                    <a:highlight>
                      <a:srgbClr val="C0C0C0"/>
                    </a:highlight>
                  </a:rPr>
                  <a:t>‘</a:t>
                </a:r>
                <a:r>
                  <a:rPr lang="en-US" dirty="0" err="1">
                    <a:highlight>
                      <a:srgbClr val="C0C0C0"/>
                    </a:highlight>
                  </a:rPr>
                  <a:t>aaab</a:t>
                </a:r>
                <a:r>
                  <a:rPr lang="en-US" dirty="0">
                    <a:highlight>
                      <a:srgbClr val="C0C0C0"/>
                    </a:highlight>
                  </a:rPr>
                  <a:t>’]</a:t>
                </a:r>
              </a:p>
              <a:p>
                <a:pPr lvl="1"/>
                <a:r>
                  <a:rPr lang="en-US" dirty="0"/>
                  <a:t>New text:  [‘</a:t>
                </a:r>
                <a:r>
                  <a:rPr lang="en-US" dirty="0" err="1"/>
                  <a:t>aaab</a:t>
                </a:r>
                <a:r>
                  <a:rPr lang="en-US" dirty="0"/>
                  <a:t>’, ‘d’, ‘</a:t>
                </a:r>
                <a:r>
                  <a:rPr lang="en-US" dirty="0" err="1"/>
                  <a:t>aaab</a:t>
                </a:r>
                <a:r>
                  <a:rPr lang="en-US" dirty="0"/>
                  <a:t>’, </a:t>
                </a:r>
                <a:r>
                  <a:rPr lang="en-US" dirty="0">
                    <a:highlight>
                      <a:srgbClr val="FFFF00"/>
                    </a:highlight>
                  </a:rPr>
                  <a:t>‘a’, ‘c’</a:t>
                </a:r>
                <a:r>
                  <a:rPr lang="en-US" dirty="0"/>
                  <a:t>].  </a:t>
                </a:r>
              </a:p>
              <a:p>
                <a:r>
                  <a:rPr lang="en-US" dirty="0"/>
                  <a:t>Step 4:  Most common pair ‘a’, ‘c’ (there are others too)</a:t>
                </a:r>
              </a:p>
              <a:p>
                <a:pPr lvl="1"/>
                <a:r>
                  <a:rPr lang="en-US" dirty="0"/>
                  <a:t>New dictionary:  [‘a’, ‘b’, ‘c’, ‘d’, ’aa’, ‘</a:t>
                </a:r>
                <a:r>
                  <a:rPr lang="en-US" dirty="0" err="1"/>
                  <a:t>aaa</a:t>
                </a:r>
                <a:r>
                  <a:rPr lang="en-US" dirty="0"/>
                  <a:t>’, ‘</a:t>
                </a:r>
                <a:r>
                  <a:rPr lang="en-US" dirty="0" err="1"/>
                  <a:t>aaab</a:t>
                </a:r>
                <a:r>
                  <a:rPr lang="en-US" dirty="0"/>
                  <a:t>’, </a:t>
                </a:r>
                <a:r>
                  <a:rPr lang="en-US" dirty="0">
                    <a:highlight>
                      <a:srgbClr val="FFFF00"/>
                    </a:highlight>
                  </a:rPr>
                  <a:t>‘ac’</a:t>
                </a:r>
                <a:r>
                  <a:rPr lang="en-US" dirty="0"/>
                  <a:t>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A8A8-86CD-B277-B93C-39C268682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3BE6-A1FF-DB99-03AE-20B0AD7B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3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A549-684E-5E1B-F8F3-66C99B9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Encoding 2:  Index the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47B1-CBC2-CEC7-899F-3CADCE4FD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 dictionary from previous example:</a:t>
            </a:r>
          </a:p>
          <a:p>
            <a:pPr lvl="1"/>
            <a:r>
              <a:rPr lang="en-US" dirty="0"/>
              <a:t>[‘a’, ‘b’, ‘c’, ‘d’, ’aa’, ‘</a:t>
            </a:r>
            <a:r>
              <a:rPr lang="en-US" dirty="0" err="1"/>
              <a:t>aaa</a:t>
            </a:r>
            <a:r>
              <a:rPr lang="en-US" dirty="0"/>
              <a:t>’, ‘</a:t>
            </a:r>
            <a:r>
              <a:rPr lang="en-US" dirty="0" err="1"/>
              <a:t>aaab</a:t>
            </a:r>
            <a:r>
              <a:rPr lang="en-US" dirty="0"/>
              <a:t>’, ‘ac’]</a:t>
            </a:r>
          </a:p>
          <a:p>
            <a:r>
              <a:rPr lang="en-US" dirty="0"/>
              <a:t>Assign each token an ID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5EB5C-44CE-FF3E-E121-E5470311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CEC705-6CD4-1DD9-A1CB-3746D58F7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04458"/>
              </p:ext>
            </p:extLst>
          </p:nvPr>
        </p:nvGraphicFramePr>
        <p:xfrm>
          <a:off x="7639050" y="1837449"/>
          <a:ext cx="31940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25">
                  <a:extLst>
                    <a:ext uri="{9D8B030D-6E8A-4147-A177-3AD203B41FA5}">
                      <a16:colId xmlns:a16="http://schemas.microsoft.com/office/drawing/2014/main" val="77081815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68310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Token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16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1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4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3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2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10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0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3737-7512-1912-4D70-9ADBFFB0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BPE Encoding 3:  Encode a New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F5F3-9CF1-8A5D-0762-41110B7B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example sentence:  ‘</a:t>
            </a:r>
            <a:r>
              <a:rPr lang="en-US" dirty="0" err="1"/>
              <a:t>aabacaadaaabac</a:t>
            </a:r>
            <a:r>
              <a:rPr lang="en-US" dirty="0"/>
              <a:t>’</a:t>
            </a:r>
          </a:p>
          <a:p>
            <a:r>
              <a:rPr lang="en-US" dirty="0"/>
              <a:t>Find longest tokens possible</a:t>
            </a:r>
          </a:p>
          <a:p>
            <a:pPr lvl="1"/>
            <a:r>
              <a:rPr lang="en-US" dirty="0"/>
              <a:t>[‘aa’, ‘b’ ‘ac’, ‘aa’, ‘d’, ‘</a:t>
            </a:r>
            <a:r>
              <a:rPr lang="en-US" dirty="0" err="1"/>
              <a:t>aaab</a:t>
            </a:r>
            <a:r>
              <a:rPr lang="en-US" dirty="0"/>
              <a:t>’, ‘ac’]</a:t>
            </a:r>
          </a:p>
          <a:p>
            <a:r>
              <a:rPr lang="en-US" dirty="0"/>
              <a:t>Set IDs</a:t>
            </a:r>
          </a:p>
          <a:p>
            <a:pPr lvl="1"/>
            <a:r>
              <a:rPr lang="en-US" dirty="0"/>
              <a:t>[4, 1, 7, 4,3,6,7]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35B3D-8E07-3C49-A969-2DA964FB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B1248F-9AC6-E979-10DE-467324F8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62941"/>
              </p:ext>
            </p:extLst>
          </p:nvPr>
        </p:nvGraphicFramePr>
        <p:xfrm>
          <a:off x="7639050" y="1837449"/>
          <a:ext cx="31940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25">
                  <a:extLst>
                    <a:ext uri="{9D8B030D-6E8A-4147-A177-3AD203B41FA5}">
                      <a16:colId xmlns:a16="http://schemas.microsoft.com/office/drawing/2014/main" val="77081815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68310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Token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16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1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4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3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2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10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8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0A7A-11C7-8DE1-6919-F0EEA489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Pre-Trained Tokenizer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8D133-D133-6E86-C784-83BF73F5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download many tokenizers from Hugging 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52ED-9860-3CE2-14A9-74B9E340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99E3A-947A-8547-A6D6-AFA43B46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390467"/>
            <a:ext cx="6735115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F893-7A61-46F6-9F69-AD54D238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Tokenizer is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35EFC-902A-C0E6-1381-762682E1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3113F-2C22-6E7F-D892-944818B6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43" y="2076253"/>
            <a:ext cx="5078502" cy="1110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66315-5D41-0DA0-57CB-9E83EB77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03" y="3837591"/>
            <a:ext cx="5221037" cy="1232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F3FA0-023D-98C2-D01F-AF25EC690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40" y="2076253"/>
            <a:ext cx="2713922" cy="448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87B7A-49C2-13F6-EA7D-FF45A767A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292" y="4765632"/>
            <a:ext cx="5534609" cy="2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5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BF99-C9B6-408A-8DDE-01B9A6D4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D751-F2AE-48E9-8FB4-CBBE6620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function of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text embedding </a:t>
            </a:r>
          </a:p>
          <a:p>
            <a:r>
              <a:rPr lang="en-US" dirty="0"/>
              <a:t>Describe the role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tokenization</a:t>
            </a:r>
            <a:r>
              <a:rPr lang="en-US" dirty="0"/>
              <a:t> in a text embedding</a:t>
            </a:r>
          </a:p>
          <a:p>
            <a:r>
              <a:rPr lang="en-US" dirty="0"/>
              <a:t>Perform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Byte-Pair Encoding </a:t>
            </a:r>
            <a:r>
              <a:rPr lang="en-US" dirty="0"/>
              <a:t>on simple </a:t>
            </a:r>
            <a:r>
              <a:rPr lang="en-US" dirty="0" err="1"/>
              <a:t>corpusS</a:t>
            </a:r>
            <a:endParaRPr lang="en-US" dirty="0"/>
          </a:p>
          <a:p>
            <a:r>
              <a:rPr lang="en-US" dirty="0"/>
              <a:t>Describe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attention architecture </a:t>
            </a:r>
            <a:r>
              <a:rPr lang="en-US" dirty="0"/>
              <a:t>in modern LLMs</a:t>
            </a:r>
          </a:p>
          <a:p>
            <a:r>
              <a:rPr lang="en-US" dirty="0"/>
              <a:t>Encode text with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pre-trained text embedding</a:t>
            </a:r>
          </a:p>
          <a:p>
            <a:r>
              <a:rPr lang="en-US" dirty="0"/>
              <a:t>Use the text embedding for simple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downstream tasks </a:t>
            </a:r>
            <a:r>
              <a:rPr lang="en-US" dirty="0"/>
              <a:t>such as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460AE-A0EB-4F6C-8D9B-C9207ADA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C422-4F65-0684-7A48-B20260EE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Spaces are Part of the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E623-A299-0B16-F64B-2BDA35EA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not removed</a:t>
            </a:r>
          </a:p>
          <a:p>
            <a:r>
              <a:rPr lang="en-US" dirty="0"/>
              <a:t>They are kept along with all other punction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08B22-B54A-04F7-C4FB-90120DCF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8330B-1E38-97B5-91A2-5EDCC6CA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05" y="2668854"/>
            <a:ext cx="6384555" cy="27305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F20E2D-6574-555E-644C-61B674F4B420}"/>
              </a:ext>
            </a:extLst>
          </p:cNvPr>
          <p:cNvSpPr/>
          <p:nvPr/>
        </p:nvSpPr>
        <p:spPr>
          <a:xfrm>
            <a:off x="5019099" y="4787900"/>
            <a:ext cx="226002" cy="253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11DA4-79F3-6935-09A4-CE08250D5DD1}"/>
              </a:ext>
            </a:extLst>
          </p:cNvPr>
          <p:cNvSpPr txBox="1"/>
          <p:nvPr/>
        </p:nvSpPr>
        <p:spPr>
          <a:xfrm>
            <a:off x="8091909" y="3057854"/>
            <a:ext cx="2989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character to represent</a:t>
            </a:r>
            <a:br>
              <a:rPr lang="en-US" dirty="0"/>
            </a:br>
            <a:r>
              <a:rPr lang="en-US" dirty="0"/>
              <a:t>‘Space’ + ‘world’ is one token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C04B2C-21AE-F93F-55AE-1471240E13C8}"/>
              </a:ext>
            </a:extLst>
          </p:cNvPr>
          <p:cNvCxnSpPr>
            <a:stCxn id="8" idx="1"/>
            <a:endCxn id="7" idx="7"/>
          </p:cNvCxnSpPr>
          <p:nvPr/>
        </p:nvCxnSpPr>
        <p:spPr>
          <a:xfrm flipH="1">
            <a:off x="5212004" y="3381020"/>
            <a:ext cx="2879905" cy="1444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2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43EE-C487-2711-235C-A9B1B344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11DF-A2F2-F143-5471-71B6C486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74F3-D4C3-B2F3-E79C-01334FB5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  <a:p>
            <a:r>
              <a:rPr lang="en-US" dirty="0"/>
              <a:t>Modern LLMs at a Glance</a:t>
            </a:r>
          </a:p>
          <a:p>
            <a:r>
              <a:rPr lang="en-US" dirty="0"/>
              <a:t>Using a pre-trained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C70E-5794-00DA-C641-C1AE39A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DBDB67-1638-D763-7D76-7214AEE28CAF}"/>
              </a:ext>
            </a:extLst>
          </p:cNvPr>
          <p:cNvSpPr/>
          <p:nvPr/>
        </p:nvSpPr>
        <p:spPr>
          <a:xfrm>
            <a:off x="459937" y="1890124"/>
            <a:ext cx="835795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EBC5-2EE3-B999-7B24-075E2DA6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746-F6D8-2CCD-B043-941596D3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Landmark paper, 2017</a:t>
            </a:r>
          </a:p>
          <a:p>
            <a:r>
              <a:rPr lang="en-US" dirty="0"/>
              <a:t>Introduced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transformer</a:t>
            </a:r>
            <a:r>
              <a:rPr lang="en-US" dirty="0"/>
              <a:t> architecture</a:t>
            </a:r>
          </a:p>
          <a:p>
            <a:r>
              <a:rPr lang="en-US" dirty="0"/>
              <a:t>Originally for problems in NLP</a:t>
            </a:r>
          </a:p>
          <a:p>
            <a:r>
              <a:rPr lang="en-US" dirty="0"/>
              <a:t>Now used in many fields:</a:t>
            </a:r>
          </a:p>
          <a:p>
            <a:pPr lvl="1"/>
            <a:r>
              <a:rPr lang="en-US" dirty="0" err="1"/>
              <a:t>ViT</a:t>
            </a:r>
            <a:r>
              <a:rPr lang="en-US" dirty="0"/>
              <a:t>:  An Image is Worth 16x16 Words, </a:t>
            </a:r>
            <a:br>
              <a:rPr lang="en-US" dirty="0"/>
            </a:br>
            <a:r>
              <a:rPr lang="en-US" dirty="0" err="1"/>
              <a:t>Dosovitskiy</a:t>
            </a:r>
            <a:r>
              <a:rPr lang="en-US" dirty="0"/>
              <a:t> et al, 2020</a:t>
            </a:r>
          </a:p>
          <a:p>
            <a:pPr lvl="1"/>
            <a:r>
              <a:rPr lang="en-US" dirty="0"/>
              <a:t>DETRL End-to-End Object Detection with Transformers</a:t>
            </a:r>
            <a:br>
              <a:rPr lang="en-US" dirty="0"/>
            </a:br>
            <a:r>
              <a:rPr lang="en-US" dirty="0"/>
              <a:t>Carion et al, 2020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AFB11-0140-67D5-116F-1730DC1C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1933A-2229-FEA2-0660-2205D382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894"/>
          <a:stretch>
            <a:fillRect/>
          </a:stretch>
        </p:blipFill>
        <p:spPr>
          <a:xfrm>
            <a:off x="6272530" y="641350"/>
            <a:ext cx="566404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9780-95B7-85BE-B60E-D21D5775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2CFC-E1F0-61A9-DC84-C1A1F57F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Pre-2014 - RNN, LSTM, GRU</a:t>
            </a:r>
          </a:p>
          <a:p>
            <a:pPr lvl="1"/>
            <a:r>
              <a:rPr lang="en-US" dirty="0"/>
              <a:t>RNNs struggled with long sequence data</a:t>
            </a:r>
          </a:p>
          <a:p>
            <a:pPr lvl="1"/>
            <a:r>
              <a:rPr lang="en-US" dirty="0"/>
              <a:t>Could not handle long sequence lengths (forgetful)</a:t>
            </a:r>
          </a:p>
          <a:p>
            <a:pPr lvl="1"/>
            <a:r>
              <a:rPr lang="en-US" dirty="0"/>
              <a:t>Example on next slide</a:t>
            </a:r>
          </a:p>
          <a:p>
            <a:r>
              <a:rPr lang="en-US" dirty="0"/>
              <a:t>Neural Machine Translation by Jointly Learning to Align and Translate </a:t>
            </a:r>
          </a:p>
          <a:p>
            <a:pPr lvl="1"/>
            <a:r>
              <a:rPr lang="en-US" dirty="0" err="1"/>
              <a:t>Bahdanau</a:t>
            </a:r>
            <a:r>
              <a:rPr lang="en-US" dirty="0"/>
              <a:t>, 2014</a:t>
            </a:r>
          </a:p>
          <a:p>
            <a:pPr lvl="1"/>
            <a:r>
              <a:rPr lang="en-US" dirty="0"/>
              <a:t>Landmark Paper</a:t>
            </a:r>
          </a:p>
          <a:p>
            <a:r>
              <a:rPr lang="en-US" dirty="0"/>
              <a:t>Proposed New Architecture:</a:t>
            </a:r>
          </a:p>
          <a:p>
            <a:pPr lvl="1"/>
            <a:r>
              <a:rPr lang="en-US" dirty="0"/>
              <a:t>Added attention mechanism to RNN</a:t>
            </a:r>
          </a:p>
          <a:p>
            <a:pPr lvl="1"/>
            <a:r>
              <a:rPr lang="en-US" dirty="0"/>
              <a:t>Proposed initial idea of attention</a:t>
            </a:r>
          </a:p>
          <a:p>
            <a:pPr lvl="1"/>
            <a:r>
              <a:rPr lang="en-US" dirty="0"/>
              <a:t>Model gave attention to particular hidden states when decoding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2EAAB-56F0-CA1B-9D2A-2C0B1E82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B30CB-A584-0922-2B2C-77C9F03E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794" y="1209365"/>
            <a:ext cx="1790950" cy="2219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787853-AFDA-2756-4CC9-45A35630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701"/>
          <a:stretch>
            <a:fillRect/>
          </a:stretch>
        </p:blipFill>
        <p:spPr>
          <a:xfrm>
            <a:off x="8094296" y="3641463"/>
            <a:ext cx="3532554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9E54-8F31-4EE5-EF5F-1912E8F3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with Long-Term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38D3-9AB3-7189-2BED-69DDD254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5697220" cy="4329817"/>
          </a:xfrm>
        </p:spPr>
        <p:txBody>
          <a:bodyPr/>
          <a:lstStyle/>
          <a:p>
            <a:r>
              <a:rPr lang="en-US" dirty="0"/>
              <a:t>NLP Challenge: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Long-term dependencies</a:t>
            </a:r>
          </a:p>
          <a:p>
            <a:pPr lvl="1"/>
            <a:r>
              <a:rPr lang="en-US" dirty="0"/>
              <a:t>Language refers to items far in past</a:t>
            </a:r>
          </a:p>
          <a:p>
            <a:r>
              <a:rPr lang="en-US" dirty="0"/>
              <a:t>Conventional architectures: RNN, LSTM, …</a:t>
            </a:r>
          </a:p>
          <a:p>
            <a:pPr lvl="1"/>
            <a:r>
              <a:rPr lang="en-US" dirty="0"/>
              <a:t>Iteratively update state on each word / token</a:t>
            </a:r>
          </a:p>
          <a:p>
            <a:pPr lvl="1"/>
            <a:r>
              <a:rPr lang="en-US" dirty="0"/>
              <a:t>“Forget” about items in past</a:t>
            </a:r>
          </a:p>
          <a:p>
            <a:pPr lvl="1"/>
            <a:r>
              <a:rPr lang="en-US" dirty="0"/>
              <a:t>Struggled with language</a:t>
            </a:r>
          </a:p>
          <a:p>
            <a:r>
              <a:rPr lang="en-US" dirty="0"/>
              <a:t>Need to consider a long-ter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3CA5F-CDF4-0AFA-980F-DB79A4EC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9F5D5-896E-7CA2-353B-FEEF73E4019A}"/>
              </a:ext>
            </a:extLst>
          </p:cNvPr>
          <p:cNvSpPr txBox="1"/>
          <p:nvPr/>
        </p:nvSpPr>
        <p:spPr>
          <a:xfrm>
            <a:off x="6825844" y="1647388"/>
            <a:ext cx="50419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Problem</a:t>
            </a:r>
          </a:p>
          <a:p>
            <a:pPr>
              <a:buNone/>
            </a:pPr>
            <a:r>
              <a:rPr lang="en-US" dirty="0"/>
              <a:t>When the </a:t>
            </a:r>
            <a:r>
              <a:rPr lang="en-US" b="1" dirty="0"/>
              <a:t>scientists</a:t>
            </a:r>
            <a:r>
              <a:rPr lang="en-US" dirty="0"/>
              <a:t> submitted their paper to the journal, they were hopeful. The </a:t>
            </a:r>
            <a:r>
              <a:rPr lang="en-US" b="1" dirty="0"/>
              <a:t>reviewers</a:t>
            </a:r>
            <a:r>
              <a:rPr lang="en-US" dirty="0"/>
              <a:t>, however, found several flaws in the methodology. After weeks of revisions and back-and-forth communication, the paper was finally accepted. But when the journal published it, </a:t>
            </a:r>
            <a:r>
              <a:rPr lang="en-US" b="1" dirty="0"/>
              <a:t>they</a:t>
            </a:r>
            <a:r>
              <a:rPr lang="en-US" dirty="0"/>
              <a:t> noticed that the </a:t>
            </a:r>
            <a:r>
              <a:rPr lang="en-US" b="1" dirty="0"/>
              <a:t>acknowledgments section</a:t>
            </a:r>
            <a:r>
              <a:rPr lang="en-US" dirty="0"/>
              <a:t> was missing, which caused quite a stir among the </a:t>
            </a:r>
            <a:r>
              <a:rPr lang="en-US" b="1" dirty="0"/>
              <a:t>authors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Question:</a:t>
            </a:r>
            <a:endParaRPr lang="en-US" dirty="0"/>
          </a:p>
          <a:p>
            <a:pPr>
              <a:buNone/>
            </a:pPr>
            <a:r>
              <a:rPr lang="en-US" dirty="0"/>
              <a:t>Who does </a:t>
            </a:r>
            <a:r>
              <a:rPr lang="en-US" b="1" dirty="0"/>
              <a:t>“they”</a:t>
            </a:r>
            <a:r>
              <a:rPr lang="en-US" dirty="0"/>
              <a:t> refer to?</a:t>
            </a:r>
          </a:p>
        </p:txBody>
      </p:sp>
    </p:spTree>
    <p:extLst>
      <p:ext uri="{BB962C8B-B14F-4D97-AF65-F5344CB8AC3E}">
        <p14:creationId xmlns:p14="http://schemas.microsoft.com/office/powerpoint/2010/main" val="2322478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5AAC-EFB2-F959-E99C-31DE49E6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3BBC5-0681-870B-B18B-001A0F45F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Takes two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contexts</a:t>
                </a:r>
                <a:r>
                  <a:rPr lang="en-US" dirty="0"/>
                  <a:t> of tokens</a:t>
                </a:r>
              </a:p>
              <a:p>
                <a:pPr lvl="1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Query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key</a:t>
                </a:r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1024 length</a:t>
                </a:r>
              </a:p>
              <a:p>
                <a:r>
                  <a:rPr lang="en-US" dirty="0"/>
                  <a:t>Finds similarities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r>
                  <a:rPr lang="en-US" dirty="0"/>
                  <a:t>Similarities look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values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3BBC5-0681-870B-B18B-001A0F45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DE79C-97A4-6C6F-C0E2-4FDC2F47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9CE08A-171A-1A0D-4895-3327417A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45" y="3107519"/>
            <a:ext cx="6357582" cy="27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9FFF0-CF72-7F87-4227-5FB456B3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024" y="1684273"/>
            <a:ext cx="2876951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74F8-11FE-F542-472C-CB07C048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Illustrated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BAEF-4BE0-F0FE-8B1A-C1660499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935030" cy="4329817"/>
          </a:xfrm>
        </p:spPr>
        <p:txBody>
          <a:bodyPr/>
          <a:lstStyle/>
          <a:p>
            <a:r>
              <a:rPr lang="en-US" dirty="0"/>
              <a:t>Find similarity matrix between tokens</a:t>
            </a:r>
          </a:p>
          <a:p>
            <a:r>
              <a:rPr lang="en-US" dirty="0"/>
              <a:t>Example to the right:</a:t>
            </a:r>
          </a:p>
          <a:p>
            <a:pPr lvl="1"/>
            <a:r>
              <a:rPr lang="en-US" dirty="0"/>
              <a:t>Translation from French to English</a:t>
            </a:r>
          </a:p>
          <a:p>
            <a:r>
              <a:rPr lang="en-US" dirty="0"/>
              <a:t>Can find long-term relations easily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F55B-E201-3702-19CB-6083CE4F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CD4C3-7897-37B9-4B09-AE9E322D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628" y="1539277"/>
            <a:ext cx="3712191" cy="3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3815-CAD2-9F41-304F-6B4F18B2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78BC-D449-61FB-4B5E-BCF523F0E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5897198" cy="4329817"/>
          </a:xfrm>
        </p:spPr>
        <p:txBody>
          <a:bodyPr/>
          <a:lstStyle/>
          <a:p>
            <a:r>
              <a:rPr lang="en-US" dirty="0"/>
              <a:t>Each layer consists of:</a:t>
            </a:r>
          </a:p>
          <a:p>
            <a:pPr lvl="1"/>
            <a:r>
              <a:rPr lang="en-US" dirty="0"/>
              <a:t>Multi-headed attention</a:t>
            </a:r>
          </a:p>
          <a:p>
            <a:pPr lvl="1"/>
            <a:r>
              <a:rPr lang="en-US" dirty="0"/>
              <a:t>Add and normalization</a:t>
            </a:r>
          </a:p>
          <a:p>
            <a:pPr lvl="1"/>
            <a:r>
              <a:rPr lang="en-US" dirty="0"/>
              <a:t>Feedforward neural network</a:t>
            </a:r>
          </a:p>
          <a:p>
            <a:r>
              <a:rPr lang="en-US" dirty="0"/>
              <a:t>Repeated multiple attention layers</a:t>
            </a:r>
          </a:p>
          <a:p>
            <a:pPr lvl="1"/>
            <a:r>
              <a:rPr lang="en-US" dirty="0"/>
              <a:t>Skip connections between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85FAD-1283-7133-CE25-B342CB72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C4AD4-ABFE-BF8E-99F5-94ADE66B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029" y="1027823"/>
            <a:ext cx="310558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1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9DD6-83F9-3B03-04E1-AC7E1BD3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AF65-901C-A6CC-39B6-2F8F8F9B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614308" cy="4329817"/>
          </a:xfrm>
        </p:spPr>
        <p:txBody>
          <a:bodyPr/>
          <a:lstStyle/>
          <a:p>
            <a:r>
              <a:rPr lang="en-US" dirty="0"/>
              <a:t>Model are massive</a:t>
            </a:r>
          </a:p>
          <a:p>
            <a:r>
              <a:rPr lang="en-US" dirty="0"/>
              <a:t>But more efficient architectures:</a:t>
            </a:r>
          </a:p>
          <a:p>
            <a:pPr lvl="1"/>
            <a:r>
              <a:rPr lang="en-US" dirty="0"/>
              <a:t>Retrieval-augmented-Generation (RAG)</a:t>
            </a:r>
          </a:p>
          <a:p>
            <a:pPr lvl="1"/>
            <a:r>
              <a:rPr lang="en-US" dirty="0"/>
              <a:t>Multi-Agent systems</a:t>
            </a:r>
          </a:p>
          <a:p>
            <a:pPr lvl="1"/>
            <a:r>
              <a:rPr lang="en-US" dirty="0"/>
              <a:t>Tool use and external APIs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5B551-F76B-922C-FF4C-B58B666E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5F0E0-F547-1730-6FD7-9A21524B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06" y="423140"/>
            <a:ext cx="4880154" cy="31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76355-B8DF-8800-A2F7-99EBF864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727" y="3826810"/>
            <a:ext cx="4122134" cy="2232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6E939-25BB-A9E0-1F35-173E72545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356" y="3636820"/>
            <a:ext cx="2549910" cy="2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4A9D-D898-9B3C-2F9F-F8A5DFDB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Multitask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15A9D-8C30-330C-E93F-B93D7FE0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6818421" cy="4329817"/>
          </a:xfrm>
        </p:spPr>
        <p:txBody>
          <a:bodyPr/>
          <a:lstStyle/>
          <a:p>
            <a:r>
              <a:rPr lang="en-US" dirty="0"/>
              <a:t>Landmark OpenAI Paper</a:t>
            </a:r>
          </a:p>
          <a:p>
            <a:r>
              <a:rPr lang="en-US" dirty="0"/>
              <a:t>Train on diverse tasks</a:t>
            </a:r>
          </a:p>
          <a:p>
            <a:pPr lvl="1"/>
            <a:r>
              <a:rPr lang="en-US" dirty="0"/>
              <a:t>Change final layers for each task</a:t>
            </a:r>
          </a:p>
          <a:p>
            <a:r>
              <a:rPr lang="en-US" dirty="0"/>
              <a:t>Training requires:</a:t>
            </a:r>
          </a:p>
          <a:p>
            <a:pPr lvl="1"/>
            <a:r>
              <a:rPr lang="en-US" dirty="0"/>
              <a:t>10000+ GPUs</a:t>
            </a:r>
          </a:p>
          <a:p>
            <a:pPr lvl="1"/>
            <a:r>
              <a:rPr lang="en-US" dirty="0"/>
              <a:t>Weeks + $$$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9C78D-FB1D-4DD5-0D03-324A0AF5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86413-F7C9-3C0E-6FAB-7D530DED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78" y="1539277"/>
            <a:ext cx="5877745" cy="1305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940D8-6640-4452-FD15-AAEB1CF3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39" y="2927586"/>
            <a:ext cx="6439799" cy="198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F7C43-76DB-4B95-4E1D-A5BD75980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228484"/>
            <a:ext cx="5268060" cy="89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99F58-E3A9-FE7B-B0F3-ED4E55916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43" y="4618510"/>
            <a:ext cx="311511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7E3-FF94-70E9-0400-130D8A04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35E6-22BE-16D7-D451-4403B54F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Embeddings and Tokenization</a:t>
            </a:r>
          </a:p>
          <a:p>
            <a:r>
              <a:rPr lang="en-US" dirty="0"/>
              <a:t>Modern LLMs at a Glance</a:t>
            </a:r>
          </a:p>
          <a:p>
            <a:r>
              <a:rPr lang="en-US" dirty="0"/>
              <a:t>Using a pre-trained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BA756-DCAB-CF5F-CBFC-7B6302E7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61E1EC-EC89-D321-C116-78FA0F139EB0}"/>
              </a:ext>
            </a:extLst>
          </p:cNvPr>
          <p:cNvSpPr/>
          <p:nvPr/>
        </p:nvSpPr>
        <p:spPr>
          <a:xfrm>
            <a:off x="466287" y="1426574"/>
            <a:ext cx="835795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F8FC-A896-2259-F941-B3EFE1F0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Models in Hugging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7F4D-C0A5-E925-C4DC-8D0FD88A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Hugging Face</a:t>
            </a:r>
          </a:p>
          <a:p>
            <a:pPr lvl="1"/>
            <a:r>
              <a:rPr lang="en-US" dirty="0"/>
              <a:t>Has 1000s of pre-trained models</a:t>
            </a:r>
          </a:p>
          <a:p>
            <a:pPr lvl="1"/>
            <a:r>
              <a:rPr lang="en-US" dirty="0"/>
              <a:t>Sentence Transformers</a:t>
            </a:r>
          </a:p>
          <a:p>
            <a:r>
              <a:rPr lang="en-US" dirty="0"/>
              <a:t>Easy-to-use</a:t>
            </a:r>
          </a:p>
          <a:p>
            <a:pPr lvl="1"/>
            <a:r>
              <a:rPr lang="en-US" dirty="0"/>
              <a:t>No training</a:t>
            </a:r>
          </a:p>
          <a:p>
            <a:pPr lvl="1"/>
            <a:r>
              <a:rPr lang="en-US" dirty="0"/>
              <a:t>Varying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E2DAF-62A7-A8E3-1AFF-6DD19984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5289D-9ACC-5C9D-4CBB-843BCDD0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61" y="2342838"/>
            <a:ext cx="5712749" cy="3526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84F3C-D209-9FA9-4BA6-6B73AC60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211" y="3482418"/>
            <a:ext cx="3403839" cy="2319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59E99-4DAE-650A-165C-15D479D83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921" y="2756217"/>
            <a:ext cx="149563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C13E-7D3F-C5C3-A76C-3A9ED4FD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B69C-E4A1-3169-7F06-DF639619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B124-C4DE-E22D-D80F-F04419DAA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  <a:p>
            <a:r>
              <a:rPr lang="en-US" dirty="0"/>
              <a:t>Modern LLMs at a Glance</a:t>
            </a:r>
          </a:p>
          <a:p>
            <a:r>
              <a:rPr lang="en-US" dirty="0"/>
              <a:t>Using a pre-trained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5F1F4-DFE2-A597-FBB3-3FECA77A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8690DFC-D21E-F779-E0A1-53DEC00EAC60}"/>
              </a:ext>
            </a:extLst>
          </p:cNvPr>
          <p:cNvSpPr/>
          <p:nvPr/>
        </p:nvSpPr>
        <p:spPr>
          <a:xfrm>
            <a:off x="466287" y="2360024"/>
            <a:ext cx="835795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4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6799-218A-FB62-F918-32ED2601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FC48C-C6C4-91AD-E72F-F6ECF6CE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539277"/>
            <a:ext cx="9847580" cy="4329817"/>
          </a:xfrm>
        </p:spPr>
        <p:txBody>
          <a:bodyPr/>
          <a:lstStyle/>
          <a:p>
            <a:r>
              <a:rPr lang="en-US" dirty="0"/>
              <a:t>Problem:  Given text for a movie detect sentiment?</a:t>
            </a:r>
          </a:p>
          <a:p>
            <a:pPr lvl="1"/>
            <a:r>
              <a:rPr lang="en-US" dirty="0"/>
              <a:t>Not given the numeric score</a:t>
            </a:r>
          </a:p>
          <a:p>
            <a:r>
              <a:rPr lang="en-US" dirty="0"/>
              <a:t>Requires deep understanding of text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4BE10-813F-F5BB-E700-38C3B7E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pic>
        <p:nvPicPr>
          <p:cNvPr id="3074" name="Picture 2" descr="r/lordoftherings - Is IMDB deleting one star reviews?">
            <a:extLst>
              <a:ext uri="{FF2B5EF4-FFF2-40B4-BE49-F238E27FC236}">
                <a16:creationId xmlns:a16="http://schemas.microsoft.com/office/drawing/2014/main" id="{B9A368FE-8671-52B1-F3C8-5938876EB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46019" r="23687" b="33889"/>
          <a:stretch>
            <a:fillRect/>
          </a:stretch>
        </p:blipFill>
        <p:spPr bwMode="auto">
          <a:xfrm>
            <a:off x="2159000" y="3905250"/>
            <a:ext cx="2816894" cy="19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/lordoftherings - Is IMDB deleting one star reviews?">
            <a:extLst>
              <a:ext uri="{FF2B5EF4-FFF2-40B4-BE49-F238E27FC236}">
                <a16:creationId xmlns:a16="http://schemas.microsoft.com/office/drawing/2014/main" id="{6294CF36-8F44-3007-3781-9BFD1E99A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b="82315"/>
          <a:stretch>
            <a:fillRect/>
          </a:stretch>
        </p:blipFill>
        <p:spPr bwMode="auto">
          <a:xfrm>
            <a:off x="720090" y="3162469"/>
            <a:ext cx="3168650" cy="8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E135C4-7C2D-BAFF-E3CD-3AC5389FA3BE}"/>
              </a:ext>
            </a:extLst>
          </p:cNvPr>
          <p:cNvSpPr/>
          <p:nvPr/>
        </p:nvSpPr>
        <p:spPr>
          <a:xfrm>
            <a:off x="5672582" y="4705350"/>
            <a:ext cx="1140968" cy="5989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508EB-BC1E-12CC-DD67-D176500A7685}"/>
              </a:ext>
            </a:extLst>
          </p:cNvPr>
          <p:cNvSpPr txBox="1"/>
          <p:nvPr/>
        </p:nvSpPr>
        <p:spPr>
          <a:xfrm>
            <a:off x="7382510" y="4791333"/>
            <a:ext cx="25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“Negative review</a:t>
            </a:r>
            <a:r>
              <a:rPr lang="en-US" sz="2400" dirty="0"/>
              <a:t>” </a:t>
            </a:r>
          </a:p>
        </p:txBody>
      </p:sp>
      <p:pic>
        <p:nvPicPr>
          <p:cNvPr id="3076" name="Picture 4" descr="3,100+ Purple Question Mark Stock Photos, Pictures &amp; Royalty ...">
            <a:extLst>
              <a:ext uri="{FF2B5EF4-FFF2-40B4-BE49-F238E27FC236}">
                <a16:creationId xmlns:a16="http://schemas.microsoft.com/office/drawing/2014/main" id="{E63C9D1A-1161-D0BA-0726-CC75F48E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606800"/>
            <a:ext cx="1113234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24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CB066-E017-FEE3-C281-EF7FCEE6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8ADB-B9E6-83A6-4636-4B3E7741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IMDB Review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042F-23B0-2910-D591-27A1D5F9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539277"/>
            <a:ext cx="9847580" cy="4329817"/>
          </a:xfrm>
        </p:spPr>
        <p:txBody>
          <a:bodyPr/>
          <a:lstStyle/>
          <a:p>
            <a:r>
              <a:rPr lang="en-US" dirty="0"/>
              <a:t>Dataset from 2011 classic paper</a:t>
            </a:r>
          </a:p>
          <a:p>
            <a:r>
              <a:rPr lang="en-US" dirty="0"/>
              <a:t>50,000 reviews taken from IMBD database</a:t>
            </a:r>
          </a:p>
          <a:p>
            <a:r>
              <a:rPr lang="en-US" dirty="0"/>
              <a:t>Available from Kaggle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366F1-4398-3533-C7B8-116A6723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E711-5F36-16E4-DFC2-F15709E3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380" y="2428748"/>
            <a:ext cx="5839640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E048A-872D-392A-725A-CFE1727B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53" y="4691311"/>
            <a:ext cx="694469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070D-0E97-B360-9F5F-29C61941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A0D3-59C2-14DE-60D3-CA4DB63B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9CCFF-245F-9DC4-F7AA-CCFD4DE9E8E3}"/>
              </a:ext>
            </a:extLst>
          </p:cNvPr>
          <p:cNvSpPr txBox="1"/>
          <p:nvPr/>
        </p:nvSpPr>
        <p:spPr>
          <a:xfrm>
            <a:off x="7943140" y="4586500"/>
            <a:ext cx="25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B4EC4-0C24-9DDB-1748-F1F28273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73" y="1475955"/>
            <a:ext cx="5815509" cy="2388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70F6AF-B201-20BD-D775-F990B787A1D5}"/>
              </a:ext>
            </a:extLst>
          </p:cNvPr>
          <p:cNvSpPr txBox="1"/>
          <p:nvPr/>
        </p:nvSpPr>
        <p:spPr>
          <a:xfrm>
            <a:off x="7992736" y="2361957"/>
            <a:ext cx="248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</a:t>
            </a:r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Review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195D01-5014-89D6-25BD-15B25B9F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29" y="4187706"/>
            <a:ext cx="5896798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6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56C1-5F13-8165-A6D5-18FE7FA0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Pre-Trained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2E9C-F14F-C2BC-0888-113AE511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6074619" cy="4329817"/>
          </a:xfrm>
        </p:spPr>
        <p:txBody>
          <a:bodyPr/>
          <a:lstStyle/>
          <a:p>
            <a:r>
              <a:rPr lang="en-US" dirty="0"/>
              <a:t>Use MiniLMV2:</a:t>
            </a:r>
          </a:p>
          <a:p>
            <a:pPr lvl="1"/>
            <a:r>
              <a:rPr lang="en-US" dirty="0"/>
              <a:t>From Microsoft 2021</a:t>
            </a:r>
          </a:p>
          <a:p>
            <a:pPr lvl="1"/>
            <a:r>
              <a:rPr lang="en-US" dirty="0"/>
              <a:t>Very compact, easy to use</a:t>
            </a:r>
          </a:p>
          <a:p>
            <a:r>
              <a:rPr lang="en-US" dirty="0"/>
              <a:t>Download from Hugging 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1AE3-0E31-92A6-EA6C-98E65387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C7A58-461D-4C9F-7A4D-81F261B23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45" y="1643448"/>
            <a:ext cx="5210902" cy="161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3708C-9430-3A1E-1891-9A2EA7DF8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22" y="3868872"/>
            <a:ext cx="7658250" cy="11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93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87EB-1442-61E6-07D1-B88E90F4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the Reviews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78BB1-DDF8-52AD-3907-463E07B8F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8503920" cy="4329817"/>
              </a:xfrm>
            </p:spPr>
            <p:txBody>
              <a:bodyPr/>
              <a:lstStyle/>
              <a:p>
                <a:r>
                  <a:rPr lang="en-US" dirty="0"/>
                  <a:t>Encode the reviews with the model</a:t>
                </a:r>
              </a:p>
              <a:p>
                <a:r>
                  <a:rPr lang="en-US" dirty="0"/>
                  <a:t>On Google Colab free T4 GPU</a:t>
                </a:r>
              </a:p>
              <a:p>
                <a:pPr lvl="1"/>
                <a:r>
                  <a:rPr lang="en-US" dirty="0"/>
                  <a:t>About 2 mins for 50,000 reviews</a:t>
                </a:r>
              </a:p>
              <a:p>
                <a:pPr lvl="1"/>
                <a:r>
                  <a:rPr lang="en-US" dirty="0"/>
                  <a:t>With CPU it is too long</a:t>
                </a:r>
              </a:p>
              <a:p>
                <a:r>
                  <a:rPr lang="en-US" dirty="0"/>
                  <a:t>Each embedding is dimension 384</a:t>
                </a:r>
              </a:p>
              <a:p>
                <a:r>
                  <a:rPr lang="en-US" dirty="0"/>
                  <a:t>Output a 50000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384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78BB1-DDF8-52AD-3907-463E07B8F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8503920" cy="4329817"/>
              </a:xfrm>
              <a:blipFill>
                <a:blip r:embed="rId2"/>
                <a:stretch>
                  <a:fillRect l="-172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2640D-0ECB-F0B5-0DC4-99697919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EC768-5E2B-559E-F742-81D286AC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37" y="5039664"/>
            <a:ext cx="6716062" cy="6001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DD9D0-8018-484E-1E98-A7C02D2DF719}"/>
              </a:ext>
            </a:extLst>
          </p:cNvPr>
          <p:cNvSpPr/>
          <p:nvPr/>
        </p:nvSpPr>
        <p:spPr>
          <a:xfrm>
            <a:off x="9897649" y="2279374"/>
            <a:ext cx="1625600" cy="2195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ext Files - Free interface icons">
            <a:extLst>
              <a:ext uri="{FF2B5EF4-FFF2-40B4-BE49-F238E27FC236}">
                <a16:creationId xmlns:a16="http://schemas.microsoft.com/office/drawing/2014/main" id="{CD811A3C-9AC4-8697-62FF-A4E6C7E0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63" y="2665521"/>
            <a:ext cx="1415452" cy="14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B084C3-C237-53D4-E00D-FD50954568B6}"/>
              </a:ext>
            </a:extLst>
          </p:cNvPr>
          <p:cNvSpPr txBox="1"/>
          <p:nvPr/>
        </p:nvSpPr>
        <p:spPr>
          <a:xfrm>
            <a:off x="6433573" y="4203301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50000 reviews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07557-BF13-2840-8E3B-2ED2E0E3BA5F}"/>
              </a:ext>
            </a:extLst>
          </p:cNvPr>
          <p:cNvSpPr txBox="1"/>
          <p:nvPr/>
        </p:nvSpPr>
        <p:spPr>
          <a:xfrm>
            <a:off x="8685251" y="3053988"/>
            <a:ext cx="90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50000</a:t>
            </a:r>
            <a:br>
              <a:rPr lang="en-US" dirty="0"/>
            </a:br>
            <a:r>
              <a:rPr lang="en-US" dirty="0"/>
              <a:t>reviews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60538-BE5B-8569-96C7-1A6F731D24DF}"/>
              </a:ext>
            </a:extLst>
          </p:cNvPr>
          <p:cNvCxnSpPr>
            <a:cxnSpLocks/>
          </p:cNvCxnSpPr>
          <p:nvPr/>
        </p:nvCxnSpPr>
        <p:spPr>
          <a:xfrm>
            <a:off x="9733721" y="2293744"/>
            <a:ext cx="0" cy="2181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BAB981-DF2C-B553-A1E6-8CC385C720C0}"/>
              </a:ext>
            </a:extLst>
          </p:cNvPr>
          <p:cNvSpPr txBox="1"/>
          <p:nvPr/>
        </p:nvSpPr>
        <p:spPr>
          <a:xfrm>
            <a:off x="10035090" y="1445408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384 embed</a:t>
            </a:r>
            <a:br>
              <a:rPr lang="en-US" dirty="0"/>
            </a:br>
            <a:r>
              <a:rPr lang="en-US" dirty="0"/>
              <a:t>dimension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B1D212-312F-E736-3138-65AA0B0850D3}"/>
              </a:ext>
            </a:extLst>
          </p:cNvPr>
          <p:cNvCxnSpPr>
            <a:cxnSpLocks/>
          </p:cNvCxnSpPr>
          <p:nvPr/>
        </p:nvCxnSpPr>
        <p:spPr>
          <a:xfrm>
            <a:off x="9897649" y="2133601"/>
            <a:ext cx="1625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19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EC86-B6BF-D6C6-1D17-69430680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3422C-CABB-99CD-A436-D2180074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598525" cy="4329817"/>
          </a:xfrm>
        </p:spPr>
        <p:txBody>
          <a:bodyPr/>
          <a:lstStyle/>
          <a:p>
            <a:r>
              <a:rPr lang="en-US" dirty="0"/>
              <a:t>Used a simple neural network</a:t>
            </a:r>
          </a:p>
          <a:p>
            <a:pPr lvl="1"/>
            <a:r>
              <a:rPr lang="en-US" dirty="0"/>
              <a:t>Input = 384 (embedding dimension)</a:t>
            </a:r>
          </a:p>
          <a:p>
            <a:pPr lvl="1"/>
            <a:r>
              <a:rPr lang="en-US" dirty="0"/>
              <a:t>50 hidden units</a:t>
            </a:r>
          </a:p>
          <a:p>
            <a:pPr lvl="1"/>
            <a:r>
              <a:rPr lang="en-US" dirty="0"/>
              <a:t>Binary output (positive or negative)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209FA-DE5B-7751-2FD2-8247413D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097CE-DEA4-0BFC-8C60-21C3F15B8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02" y="1539277"/>
            <a:ext cx="4601217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3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ED28-40D7-89B9-ACFC-1E39B690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D8C3-C08D-C9AC-FF05-897F7125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368" y="1539277"/>
            <a:ext cx="5306312" cy="4329817"/>
          </a:xfrm>
        </p:spPr>
        <p:txBody>
          <a:bodyPr/>
          <a:lstStyle/>
          <a:p>
            <a:r>
              <a:rPr lang="en-US" dirty="0"/>
              <a:t>Not the best, but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24515-2318-2C22-2650-CB7AE895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2072E-CE4D-72C0-71DA-88B42EF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48861"/>
            <a:ext cx="9620140" cy="39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E41D-26BE-3F14-950C-AF89F5A2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Text Embedding?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99C2-8127-7993-093E-5ABC4187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603" y="1539278"/>
            <a:ext cx="4011076" cy="2010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ML models work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data</a:t>
            </a:r>
          </a:p>
          <a:p>
            <a:r>
              <a:rPr lang="en-US" dirty="0"/>
              <a:t>Input is typically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vector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  <a:r>
              <a:rPr lang="en-US" dirty="0"/>
              <a:t>:   Maps text to a vector</a:t>
            </a:r>
          </a:p>
          <a:p>
            <a:r>
              <a:rPr lang="en-US" dirty="0"/>
              <a:t>Used by </a:t>
            </a:r>
            <a:r>
              <a:rPr lang="en-US" dirty="0">
                <a:solidFill>
                  <a:srgbClr val="00B050"/>
                </a:solidFill>
              </a:rPr>
              <a:t>downstream tasks</a:t>
            </a:r>
          </a:p>
          <a:p>
            <a:pPr lvl="1"/>
            <a:r>
              <a:rPr lang="en-US" dirty="0"/>
              <a:t>E.g.,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7B04-5A15-3A87-FD28-14E2E03F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Restaurant Review Examples and How to Respond to Them">
            <a:extLst>
              <a:ext uri="{FF2B5EF4-FFF2-40B4-BE49-F238E27FC236}">
                <a16:creationId xmlns:a16="http://schemas.microsoft.com/office/drawing/2014/main" id="{D5516E25-3DFB-B396-C4F1-45744E2A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3429000"/>
            <a:ext cx="3484707" cy="20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73FC8D-978B-C923-3DD1-3255A9B4229E}"/>
              </a:ext>
            </a:extLst>
          </p:cNvPr>
          <p:cNvSpPr/>
          <p:nvPr/>
        </p:nvSpPr>
        <p:spPr>
          <a:xfrm>
            <a:off x="6598667" y="3429000"/>
            <a:ext cx="146429" cy="2190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36C4C-2D66-F8BB-3C42-08224CFC0F80}"/>
              </a:ext>
            </a:extLst>
          </p:cNvPr>
          <p:cNvSpPr/>
          <p:nvPr/>
        </p:nvSpPr>
        <p:spPr>
          <a:xfrm>
            <a:off x="6598666" y="3717735"/>
            <a:ext cx="146429" cy="146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B52E2-161E-B4CC-3CCD-C3406C884EF3}"/>
              </a:ext>
            </a:extLst>
          </p:cNvPr>
          <p:cNvSpPr/>
          <p:nvPr/>
        </p:nvSpPr>
        <p:spPr>
          <a:xfrm>
            <a:off x="6598665" y="4152899"/>
            <a:ext cx="146429" cy="146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97DEE-9505-70CF-41D6-DDE3EEE43C60}"/>
              </a:ext>
            </a:extLst>
          </p:cNvPr>
          <p:cNvSpPr/>
          <p:nvPr/>
        </p:nvSpPr>
        <p:spPr>
          <a:xfrm>
            <a:off x="6598663" y="4377803"/>
            <a:ext cx="146429" cy="1464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B78BA-73D7-4EA2-0C38-181382EBE6AE}"/>
              </a:ext>
            </a:extLst>
          </p:cNvPr>
          <p:cNvSpPr/>
          <p:nvPr/>
        </p:nvSpPr>
        <p:spPr>
          <a:xfrm>
            <a:off x="6598663" y="5101702"/>
            <a:ext cx="146429" cy="1464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2FA8E-3768-C524-FEDC-0B994BC0248D}"/>
              </a:ext>
            </a:extLst>
          </p:cNvPr>
          <p:cNvSpPr/>
          <p:nvPr/>
        </p:nvSpPr>
        <p:spPr>
          <a:xfrm>
            <a:off x="6598663" y="4876798"/>
            <a:ext cx="146429" cy="146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A035909-6B80-2CD3-C8CA-4A12A17C2EC7}"/>
              </a:ext>
            </a:extLst>
          </p:cNvPr>
          <p:cNvSpPr/>
          <p:nvPr/>
        </p:nvSpPr>
        <p:spPr>
          <a:xfrm>
            <a:off x="5036946" y="4264213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EA3B5-A0CE-AF3B-9393-F6E5CB085975}"/>
              </a:ext>
            </a:extLst>
          </p:cNvPr>
          <p:cNvSpPr txBox="1"/>
          <p:nvPr/>
        </p:nvSpPr>
        <p:spPr>
          <a:xfrm>
            <a:off x="5709947" y="5651321"/>
            <a:ext cx="192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Vector of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C3CEF-8460-1951-306C-4F4D8EDF2D95}"/>
              </a:ext>
            </a:extLst>
          </p:cNvPr>
          <p:cNvSpPr txBox="1"/>
          <p:nvPr/>
        </p:nvSpPr>
        <p:spPr>
          <a:xfrm>
            <a:off x="4876314" y="3783567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5D3B08-DB49-23B3-3D2F-4F1DD09413DE}"/>
              </a:ext>
            </a:extLst>
          </p:cNvPr>
          <p:cNvSpPr/>
          <p:nvPr/>
        </p:nvSpPr>
        <p:spPr>
          <a:xfrm>
            <a:off x="7144603" y="4299328"/>
            <a:ext cx="767497" cy="443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EE95A-8DAC-D6CA-1CD2-83A96AA88A6C}"/>
              </a:ext>
            </a:extLst>
          </p:cNvPr>
          <p:cNvSpPr/>
          <p:nvPr/>
        </p:nvSpPr>
        <p:spPr>
          <a:xfrm>
            <a:off x="8032029" y="4085736"/>
            <a:ext cx="1461043" cy="908393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CD79D-E0A9-32FB-5161-AE292708118F}"/>
              </a:ext>
            </a:extLst>
          </p:cNvPr>
          <p:cNvSpPr txBox="1"/>
          <p:nvPr/>
        </p:nvSpPr>
        <p:spPr>
          <a:xfrm>
            <a:off x="8323757" y="510170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Classifier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BA4D43B-59CE-FF86-BCFD-0A69AB0385F8}"/>
              </a:ext>
            </a:extLst>
          </p:cNvPr>
          <p:cNvSpPr/>
          <p:nvPr/>
        </p:nvSpPr>
        <p:spPr>
          <a:xfrm>
            <a:off x="9680411" y="4297616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A577E3-39B9-E884-864A-4C6C631A4A74}"/>
              </a:ext>
            </a:extLst>
          </p:cNvPr>
          <p:cNvSpPr txBox="1"/>
          <p:nvPr/>
        </p:nvSpPr>
        <p:spPr>
          <a:xfrm>
            <a:off x="10846158" y="4183363"/>
            <a:ext cx="105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“Positive </a:t>
            </a:r>
            <a:br>
              <a:rPr lang="en-US" dirty="0"/>
            </a:br>
            <a:r>
              <a:rPr lang="en-US" dirty="0"/>
              <a:t>review”</a:t>
            </a:r>
          </a:p>
        </p:txBody>
      </p:sp>
    </p:spTree>
    <p:extLst>
      <p:ext uri="{BB962C8B-B14F-4D97-AF65-F5344CB8AC3E}">
        <p14:creationId xmlns:p14="http://schemas.microsoft.com/office/powerpoint/2010/main" val="218451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7275-E769-F1D5-A873-0373178A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3248-A2E0-8D08-4164-591671A5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3275"/>
            <a:ext cx="5913119" cy="4329817"/>
          </a:xfrm>
        </p:spPr>
        <p:txBody>
          <a:bodyPr>
            <a:normAutofit/>
          </a:bodyPr>
          <a:lstStyle/>
          <a:p>
            <a:r>
              <a:rPr lang="en-US" b="1" dirty="0"/>
              <a:t>Compactness</a:t>
            </a:r>
          </a:p>
          <a:p>
            <a:pPr lvl="1"/>
            <a:r>
              <a:rPr lang="en-US" b="1" dirty="0"/>
              <a:t>Low dimensionality</a:t>
            </a:r>
            <a:r>
              <a:rPr lang="en-US" dirty="0"/>
              <a:t> relative to the input space</a:t>
            </a:r>
          </a:p>
          <a:p>
            <a:pPr lvl="1"/>
            <a:r>
              <a:rPr lang="en-US" dirty="0"/>
              <a:t>Enables </a:t>
            </a:r>
            <a:r>
              <a:rPr lang="en-US" b="1" dirty="0"/>
              <a:t>efficient storage</a:t>
            </a:r>
            <a:r>
              <a:rPr lang="en-US" dirty="0"/>
              <a:t> and </a:t>
            </a:r>
            <a:r>
              <a:rPr lang="en-US" b="1" dirty="0"/>
              <a:t>faster downstream computation</a:t>
            </a:r>
            <a:endParaRPr lang="en-US" dirty="0"/>
          </a:p>
          <a:p>
            <a:r>
              <a:rPr lang="en-US" b="1" dirty="0"/>
              <a:t>Expressiveness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Capture the </a:t>
            </a:r>
            <a:r>
              <a:rPr lang="en-US" b="1" dirty="0"/>
              <a:t>salient features</a:t>
            </a:r>
            <a:r>
              <a:rPr lang="en-US" dirty="0"/>
              <a:t> of the input</a:t>
            </a:r>
          </a:p>
          <a:p>
            <a:pPr lvl="1"/>
            <a:r>
              <a:rPr lang="en-US" dirty="0"/>
              <a:t>Preserve </a:t>
            </a:r>
            <a:r>
              <a:rPr lang="en-US" b="1" dirty="0"/>
              <a:t>semantic, syntactic, and contextual</a:t>
            </a:r>
            <a:r>
              <a:rPr lang="en-US" dirty="0"/>
              <a:t> information</a:t>
            </a:r>
          </a:p>
          <a:p>
            <a:r>
              <a:rPr lang="en-US" b="1" dirty="0"/>
              <a:t>Semantic Similarity</a:t>
            </a:r>
            <a:endParaRPr lang="en-US" dirty="0"/>
          </a:p>
          <a:p>
            <a:pPr lvl="1"/>
            <a:r>
              <a:rPr lang="en-US" dirty="0"/>
              <a:t>Texts with </a:t>
            </a:r>
            <a:r>
              <a:rPr lang="en-US" b="1" dirty="0"/>
              <a:t>similar meaning</a:t>
            </a:r>
            <a:r>
              <a:rPr lang="en-US" dirty="0"/>
              <a:t> should have </a:t>
            </a:r>
            <a:r>
              <a:rPr lang="en-US" b="1" dirty="0"/>
              <a:t>nearby vectors</a:t>
            </a:r>
            <a:endParaRPr lang="en-US" dirty="0"/>
          </a:p>
          <a:p>
            <a:pPr lvl="1"/>
            <a:r>
              <a:rPr lang="en-US" dirty="0"/>
              <a:t>Enables clustering, retrieval, and generalization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29155-90D7-A62F-6554-D1237077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Restaurant Review Examples and How to Respond to Them">
            <a:extLst>
              <a:ext uri="{FF2B5EF4-FFF2-40B4-BE49-F238E27FC236}">
                <a16:creationId xmlns:a16="http://schemas.microsoft.com/office/drawing/2014/main" id="{7F655860-3FE3-154D-FA2B-27598069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86" y="2931512"/>
            <a:ext cx="2258990" cy="13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D5D323-3FAD-B126-DE77-9AE84E00D339}"/>
              </a:ext>
            </a:extLst>
          </p:cNvPr>
          <p:cNvSpPr/>
          <p:nvPr/>
        </p:nvSpPr>
        <p:spPr>
          <a:xfrm>
            <a:off x="11402678" y="2592952"/>
            <a:ext cx="146429" cy="2190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5A39A-CDAA-0465-AA15-78F10F1E5DEC}"/>
              </a:ext>
            </a:extLst>
          </p:cNvPr>
          <p:cNvSpPr/>
          <p:nvPr/>
        </p:nvSpPr>
        <p:spPr>
          <a:xfrm>
            <a:off x="11402677" y="2881687"/>
            <a:ext cx="146429" cy="146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4D7C4-76DC-E7DB-CD5A-70A262128D5E}"/>
              </a:ext>
            </a:extLst>
          </p:cNvPr>
          <p:cNvSpPr/>
          <p:nvPr/>
        </p:nvSpPr>
        <p:spPr>
          <a:xfrm>
            <a:off x="11402676" y="3316851"/>
            <a:ext cx="146429" cy="146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0DA3F7-71EC-CCA3-33D7-B4F50AB5948A}"/>
              </a:ext>
            </a:extLst>
          </p:cNvPr>
          <p:cNvSpPr/>
          <p:nvPr/>
        </p:nvSpPr>
        <p:spPr>
          <a:xfrm>
            <a:off x="11402674" y="3541755"/>
            <a:ext cx="146429" cy="1464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00B41-AFD3-6AE6-A27A-0004596BFCBA}"/>
              </a:ext>
            </a:extLst>
          </p:cNvPr>
          <p:cNvSpPr/>
          <p:nvPr/>
        </p:nvSpPr>
        <p:spPr>
          <a:xfrm>
            <a:off x="11402674" y="4265654"/>
            <a:ext cx="146429" cy="1464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DFA88-8C76-F4FD-E326-AF694EDD4C28}"/>
              </a:ext>
            </a:extLst>
          </p:cNvPr>
          <p:cNvSpPr/>
          <p:nvPr/>
        </p:nvSpPr>
        <p:spPr>
          <a:xfrm>
            <a:off x="11402674" y="4040750"/>
            <a:ext cx="146429" cy="146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0A702A1-A5C7-8005-06E1-487D3264C416}"/>
              </a:ext>
            </a:extLst>
          </p:cNvPr>
          <p:cNvSpPr/>
          <p:nvPr/>
        </p:nvSpPr>
        <p:spPr>
          <a:xfrm>
            <a:off x="9840957" y="3428165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98494-2B39-25A9-F564-24726939ACF1}"/>
              </a:ext>
            </a:extLst>
          </p:cNvPr>
          <p:cNvSpPr txBox="1"/>
          <p:nvPr/>
        </p:nvSpPr>
        <p:spPr>
          <a:xfrm>
            <a:off x="11005417" y="4855571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79FE5-64CC-1996-1356-D3E1C026E635}"/>
              </a:ext>
            </a:extLst>
          </p:cNvPr>
          <p:cNvSpPr txBox="1"/>
          <p:nvPr/>
        </p:nvSpPr>
        <p:spPr>
          <a:xfrm>
            <a:off x="9680325" y="2947519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</p:spTree>
    <p:extLst>
      <p:ext uri="{BB962C8B-B14F-4D97-AF65-F5344CB8AC3E}">
        <p14:creationId xmlns:p14="http://schemas.microsoft.com/office/powerpoint/2010/main" val="115714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E1B0-BC6B-F908-C58D-37D7A250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Embedding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DC50E-9608-F3EE-8A82-763CCFD4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Restaurant Review Examples and How to Respond to Them">
            <a:extLst>
              <a:ext uri="{FF2B5EF4-FFF2-40B4-BE49-F238E27FC236}">
                <a16:creationId xmlns:a16="http://schemas.microsoft.com/office/drawing/2014/main" id="{6B89F300-65CD-A578-E834-AD927A944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4"/>
          <a:stretch>
            <a:fillRect/>
          </a:stretch>
        </p:blipFill>
        <p:spPr bwMode="auto">
          <a:xfrm>
            <a:off x="1600875" y="3157302"/>
            <a:ext cx="1867630" cy="13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57554-64D0-5B11-4E54-D7C9CB7DEBC7}"/>
              </a:ext>
            </a:extLst>
          </p:cNvPr>
          <p:cNvSpPr txBox="1"/>
          <p:nvPr/>
        </p:nvSpPr>
        <p:spPr>
          <a:xfrm>
            <a:off x="5131639" y="2829225"/>
            <a:ext cx="1170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‘Wonderful’,</a:t>
            </a:r>
            <a:br>
              <a:rPr lang="en-US" sz="1200" dirty="0"/>
            </a:br>
            <a:r>
              <a:rPr lang="en-US" sz="1200" dirty="0"/>
              <a:t>‘establishment’.</a:t>
            </a:r>
          </a:p>
          <a:p>
            <a:r>
              <a:rPr lang="en-US" sz="1200" dirty="0"/>
              <a:t>‘Came’</a:t>
            </a:r>
          </a:p>
          <a:p>
            <a:r>
              <a:rPr lang="en-US" sz="1200" dirty="0"/>
              <a:t>‘here’,</a:t>
            </a:r>
          </a:p>
          <a:p>
            <a:r>
              <a:rPr lang="en-US" sz="1200" dirty="0"/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96807-D32C-6E73-50BD-2ADA4DE4ED83}"/>
              </a:ext>
            </a:extLst>
          </p:cNvPr>
          <p:cNvSpPr/>
          <p:nvPr/>
        </p:nvSpPr>
        <p:spPr>
          <a:xfrm>
            <a:off x="7582993" y="2883650"/>
            <a:ext cx="1170192" cy="14876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CBC08-291B-88F5-DDF6-87D53CE6A6B6}"/>
              </a:ext>
            </a:extLst>
          </p:cNvPr>
          <p:cNvSpPr/>
          <p:nvPr/>
        </p:nvSpPr>
        <p:spPr>
          <a:xfrm>
            <a:off x="10362226" y="3059041"/>
            <a:ext cx="152806" cy="1136823"/>
          </a:xfrm>
          <a:prstGeom prst="rect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DC64ED-16E4-9766-FBA6-ED56AA0E5A9B}"/>
              </a:ext>
            </a:extLst>
          </p:cNvPr>
          <p:cNvSpPr/>
          <p:nvPr/>
        </p:nvSpPr>
        <p:spPr>
          <a:xfrm>
            <a:off x="3819995" y="3507263"/>
            <a:ext cx="978408" cy="2403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A3B31-5108-F4C4-8603-AAB8FE7236E0}"/>
              </a:ext>
            </a:extLst>
          </p:cNvPr>
          <p:cNvSpPr txBox="1"/>
          <p:nvPr/>
        </p:nvSpPr>
        <p:spPr>
          <a:xfrm>
            <a:off x="3615150" y="3059668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AEA60-F0FD-A69E-D6AC-E6BA2ADA3658}"/>
              </a:ext>
            </a:extLst>
          </p:cNvPr>
          <p:cNvSpPr txBox="1"/>
          <p:nvPr/>
        </p:nvSpPr>
        <p:spPr>
          <a:xfrm>
            <a:off x="1759652" y="2575507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33711-42B0-D927-CBA2-7C5F5022B8C8}"/>
              </a:ext>
            </a:extLst>
          </p:cNvPr>
          <p:cNvSpPr/>
          <p:nvPr/>
        </p:nvSpPr>
        <p:spPr>
          <a:xfrm>
            <a:off x="7582993" y="2883650"/>
            <a:ext cx="1170192" cy="175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1D257-3B42-2350-7D7A-E0A2C8B9AB68}"/>
              </a:ext>
            </a:extLst>
          </p:cNvPr>
          <p:cNvSpPr/>
          <p:nvPr/>
        </p:nvSpPr>
        <p:spPr>
          <a:xfrm>
            <a:off x="7582993" y="3068943"/>
            <a:ext cx="1170192" cy="1753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E00474-5CB3-6F39-DA6D-7C9C500CACB4}"/>
              </a:ext>
            </a:extLst>
          </p:cNvPr>
          <p:cNvSpPr/>
          <p:nvPr/>
        </p:nvSpPr>
        <p:spPr>
          <a:xfrm>
            <a:off x="7582993" y="3253609"/>
            <a:ext cx="1170192" cy="175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54813-F5C6-3ACB-2FE2-5DD9D6FEA23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102550" y="2971346"/>
            <a:ext cx="1480443" cy="91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4B403D-3DDD-AADB-CD78-F8AB7222F314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249432" y="3156639"/>
            <a:ext cx="1333561" cy="92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9F960E-7139-38A4-6B73-ACF02961B9C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879532" y="3341305"/>
            <a:ext cx="170346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20BCC2A-EF6A-951F-0AC6-56074FF45D91}"/>
              </a:ext>
            </a:extLst>
          </p:cNvPr>
          <p:cNvSpPr/>
          <p:nvPr/>
        </p:nvSpPr>
        <p:spPr>
          <a:xfrm>
            <a:off x="7582993" y="3438275"/>
            <a:ext cx="1170192" cy="175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B8FC18-28B6-B233-3EB2-07ED774E13FB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716735" y="3525970"/>
            <a:ext cx="1866258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F1D02E7-752A-C4A0-2E52-D5B3D27B74FB}"/>
              </a:ext>
            </a:extLst>
          </p:cNvPr>
          <p:cNvSpPr txBox="1"/>
          <p:nvPr/>
        </p:nvSpPr>
        <p:spPr>
          <a:xfrm>
            <a:off x="6199258" y="2090562"/>
            <a:ext cx="124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Token-level</a:t>
            </a:r>
            <a:br>
              <a:rPr lang="en-US" dirty="0"/>
            </a:br>
            <a:r>
              <a:rPr lang="en-US" dirty="0"/>
              <a:t>embedding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205814-E4CA-92E0-C8F6-14B63A9CD429}"/>
              </a:ext>
            </a:extLst>
          </p:cNvPr>
          <p:cNvSpPr txBox="1"/>
          <p:nvPr/>
        </p:nvSpPr>
        <p:spPr>
          <a:xfrm>
            <a:off x="8993258" y="2090561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embedding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9246155-2860-4A80-D44C-5631A29AE63E}"/>
              </a:ext>
            </a:extLst>
          </p:cNvPr>
          <p:cNvSpPr/>
          <p:nvPr/>
        </p:nvSpPr>
        <p:spPr>
          <a:xfrm>
            <a:off x="9091718" y="3459974"/>
            <a:ext cx="978408" cy="240378"/>
          </a:xfrm>
          <a:prstGeom prst="rightArrow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556C-FBF5-3B11-568C-3F7D89B3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and Word Tokenization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5F299-3498-0D2F-C843-6413B4D5D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70990"/>
              </p:ext>
            </p:extLst>
          </p:nvPr>
        </p:nvGraphicFramePr>
        <p:xfrm>
          <a:off x="1097284" y="3296883"/>
          <a:ext cx="1005839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4092872123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106524800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58468434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38602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Robustness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Keeps semantic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8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Character-level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‘T’, ‘h’, ‘e’, ‘ ‘, ‘f’,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Simple, works on all text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semantic meaning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9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‘The’, ‘food’, ‘was’, ‘delicious’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if all words are in “vocabulary”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with proper training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69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97C68-3576-F27A-D463-35281904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22F106-9CEC-0745-6DB1-CBBCF839B91D}"/>
              </a:ext>
            </a:extLst>
          </p:cNvPr>
          <p:cNvSpPr txBox="1">
            <a:spLocks/>
          </p:cNvSpPr>
          <p:nvPr/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Early systems used one of two simple possibilities for tokens:  Character or Word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Character level</a:t>
            </a:r>
            <a:r>
              <a:rPr lang="en-US" dirty="0"/>
              <a:t>:  Each character is a token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Word level</a:t>
            </a:r>
            <a:r>
              <a:rPr lang="en-US" dirty="0"/>
              <a:t>:  Each work is a token</a:t>
            </a:r>
          </a:p>
          <a:p>
            <a:pPr lvl="1"/>
            <a:r>
              <a:rPr lang="en-US" dirty="0"/>
              <a:t>Consider example:  “The food was delicious”</a:t>
            </a:r>
          </a:p>
        </p:txBody>
      </p:sp>
    </p:spTree>
    <p:extLst>
      <p:ext uri="{BB962C8B-B14F-4D97-AF65-F5344CB8AC3E}">
        <p14:creationId xmlns:p14="http://schemas.microsoft.com/office/powerpoint/2010/main" val="12981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40C9-56F1-2DA2-190D-A9013D6F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D3676-9420-7D73-741E-72728DEDD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with word-level tokenization</a:t>
            </a:r>
          </a:p>
          <a:p>
            <a:r>
              <a:rPr lang="en-US" dirty="0"/>
              <a:t>Assign each word token to a vector</a:t>
            </a:r>
          </a:p>
          <a:p>
            <a:r>
              <a:rPr lang="en-US" dirty="0"/>
              <a:t>Training goal:	</a:t>
            </a:r>
          </a:p>
          <a:p>
            <a:pPr lvl="1"/>
            <a:r>
              <a:rPr lang="en-US" dirty="0"/>
              <a:t>Assign similar words similar embeddings</a:t>
            </a:r>
          </a:p>
          <a:p>
            <a:pPr lvl="1"/>
            <a:r>
              <a:rPr lang="en-US" dirty="0"/>
              <a:t>Trained by looking a “context word”</a:t>
            </a:r>
          </a:p>
          <a:p>
            <a:pPr lvl="1"/>
            <a:r>
              <a:rPr lang="en-US" dirty="0"/>
              <a:t>Context word = word close to target</a:t>
            </a:r>
          </a:p>
          <a:p>
            <a:r>
              <a:rPr lang="en-US" dirty="0"/>
              <a:t>Example:  </a:t>
            </a:r>
            <a:r>
              <a:rPr lang="en-US" dirty="0" err="1"/>
              <a:t>GloVe</a:t>
            </a:r>
            <a:endParaRPr lang="en-US" dirty="0"/>
          </a:p>
          <a:p>
            <a:pPr lvl="1"/>
            <a:r>
              <a:rPr lang="en-US" dirty="0"/>
              <a:t>Global Vectors for Word Representation </a:t>
            </a:r>
          </a:p>
          <a:p>
            <a:pPr lvl="1"/>
            <a:r>
              <a:rPr lang="en-US" dirty="0"/>
              <a:t>Stanford 2014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B18A3-F6BD-F199-086D-BF9B31C5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39635-C97B-2BD5-227F-23E3D34C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87" y="1539277"/>
            <a:ext cx="5677613" cy="35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59D6-0054-5BD2-840C-E16CDA7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CAC0-2A2E-B89E-6361-35676CC2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embeddings were widely-used for many years (up to about 2016)</a:t>
            </a:r>
          </a:p>
          <a:p>
            <a:r>
              <a:rPr lang="en-US" dirty="0"/>
              <a:t>But hit many limitations</a:t>
            </a:r>
          </a:p>
          <a:p>
            <a:r>
              <a:rPr lang="en-US" dirty="0"/>
              <a:t>Vocabulary size must grow</a:t>
            </a:r>
          </a:p>
          <a:p>
            <a:r>
              <a:rPr lang="en-US" dirty="0"/>
              <a:t>Even with  large vocabularies may out-of-vocabulary words</a:t>
            </a:r>
          </a:p>
          <a:p>
            <a:r>
              <a:rPr lang="en-US" dirty="0"/>
              <a:t>Also, words lose context in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104D0-1A35-8EB9-0CC3-788FB854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E0D1D-423B-9B1B-0932-16D869A7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25" y="3273370"/>
            <a:ext cx="6763375" cy="2503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23D94-1CD6-E489-5479-8FE31571063E}"/>
              </a:ext>
            </a:extLst>
          </p:cNvPr>
          <p:cNvSpPr txBox="1"/>
          <p:nvPr/>
        </p:nvSpPr>
        <p:spPr>
          <a:xfrm>
            <a:off x="7702550" y="2691575"/>
            <a:ext cx="4043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https://nlp.stanford.edu/projects/glove/</a:t>
            </a:r>
          </a:p>
        </p:txBody>
      </p:sp>
    </p:spTree>
    <p:extLst>
      <p:ext uri="{BB962C8B-B14F-4D97-AF65-F5344CB8AC3E}">
        <p14:creationId xmlns:p14="http://schemas.microsoft.com/office/powerpoint/2010/main" val="19177926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48999</TotalTime>
  <Words>1883</Words>
  <Application>Microsoft Office PowerPoint</Application>
  <PresentationFormat>Widescreen</PresentationFormat>
  <Paragraphs>372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Retrospect</vt:lpstr>
      <vt:lpstr>Unit 12  Text Embeddings</vt:lpstr>
      <vt:lpstr>Learning Objectives</vt:lpstr>
      <vt:lpstr>Outline</vt:lpstr>
      <vt:lpstr>What is a Text Embedding?</vt:lpstr>
      <vt:lpstr>Three Key Goals</vt:lpstr>
      <vt:lpstr>Typical Embedding Flow</vt:lpstr>
      <vt:lpstr>Character and Word Tokenization</vt:lpstr>
      <vt:lpstr>Word Embeddings</vt:lpstr>
      <vt:lpstr>Limitations of Word Embeddings</vt:lpstr>
      <vt:lpstr>Sub-Word Tokenization</vt:lpstr>
      <vt:lpstr>ASCII Characters</vt:lpstr>
      <vt:lpstr>UTF-8 Encoding</vt:lpstr>
      <vt:lpstr>UTF-8 Examples</vt:lpstr>
      <vt:lpstr>Byte Pair Encoding</vt:lpstr>
      <vt:lpstr>BPE Encoding 1:  Create the Dictionary</vt:lpstr>
      <vt:lpstr>BPE Encoding 2:  Index the tokens</vt:lpstr>
      <vt:lpstr>BPE Encoding 3:  Encode a New Sentence</vt:lpstr>
      <vt:lpstr>Using a Pre-Trained Tokenizer</vt:lpstr>
      <vt:lpstr>Using the Tokenizer is Easy</vt:lpstr>
      <vt:lpstr>Spaces are Part of the Token</vt:lpstr>
      <vt:lpstr>Outline</vt:lpstr>
      <vt:lpstr>Transformers</vt:lpstr>
      <vt:lpstr>Prior Work</vt:lpstr>
      <vt:lpstr>Challenges with Long-Term Dependencies</vt:lpstr>
      <vt:lpstr>Attention </vt:lpstr>
      <vt:lpstr>Attention Illustrated</vt:lpstr>
      <vt:lpstr>Full Architecture</vt:lpstr>
      <vt:lpstr>Model Sizes</vt:lpstr>
      <vt:lpstr>Unsupervised Multitask Training</vt:lpstr>
      <vt:lpstr>Pre-Trained Models in Hugging Face</vt:lpstr>
      <vt:lpstr>Outline</vt:lpstr>
      <vt:lpstr>Movie Sentiment Analysis</vt:lpstr>
      <vt:lpstr>IMDB Review Data</vt:lpstr>
      <vt:lpstr>Example Reviews</vt:lpstr>
      <vt:lpstr>Downloading a Pre-Trained LLM</vt:lpstr>
      <vt:lpstr>Encoding the Reviews</vt:lpstr>
      <vt:lpstr>Training a Classifier</vt:lpstr>
      <vt:lpstr>Classification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740</cp:revision>
  <cp:lastPrinted>2017-11-28T14:11:33Z</cp:lastPrinted>
  <dcterms:created xsi:type="dcterms:W3CDTF">2015-03-22T11:15:32Z</dcterms:created>
  <dcterms:modified xsi:type="dcterms:W3CDTF">2025-11-18T15:07:45Z</dcterms:modified>
</cp:coreProperties>
</file>