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70"/>
  </p:notesMasterIdLst>
  <p:sldIdLst>
    <p:sldId id="258" r:id="rId2"/>
    <p:sldId id="510" r:id="rId3"/>
    <p:sldId id="310" r:id="rId4"/>
    <p:sldId id="509" r:id="rId5"/>
    <p:sldId id="260" r:id="rId6"/>
    <p:sldId id="311" r:id="rId7"/>
    <p:sldId id="511" r:id="rId8"/>
    <p:sldId id="281" r:id="rId9"/>
    <p:sldId id="275" r:id="rId10"/>
    <p:sldId id="276" r:id="rId11"/>
    <p:sldId id="277" r:id="rId12"/>
    <p:sldId id="313" r:id="rId13"/>
    <p:sldId id="278" r:id="rId14"/>
    <p:sldId id="283" r:id="rId15"/>
    <p:sldId id="282" r:id="rId16"/>
    <p:sldId id="512" r:id="rId17"/>
    <p:sldId id="312" r:id="rId18"/>
    <p:sldId id="263" r:id="rId19"/>
    <p:sldId id="259" r:id="rId20"/>
    <p:sldId id="265" r:id="rId21"/>
    <p:sldId id="267" r:id="rId22"/>
    <p:sldId id="266" r:id="rId23"/>
    <p:sldId id="268" r:id="rId24"/>
    <p:sldId id="269" r:id="rId25"/>
    <p:sldId id="270" r:id="rId26"/>
    <p:sldId id="272" r:id="rId27"/>
    <p:sldId id="273" r:id="rId28"/>
    <p:sldId id="271" r:id="rId29"/>
    <p:sldId id="305" r:id="rId30"/>
    <p:sldId id="306" r:id="rId31"/>
    <p:sldId id="307" r:id="rId32"/>
    <p:sldId id="308" r:id="rId33"/>
    <p:sldId id="309" r:id="rId34"/>
    <p:sldId id="507" r:id="rId35"/>
    <p:sldId id="291" r:id="rId36"/>
    <p:sldId id="284" r:id="rId37"/>
    <p:sldId id="286" r:id="rId38"/>
    <p:sldId id="287" r:id="rId39"/>
    <p:sldId id="288" r:id="rId40"/>
    <p:sldId id="290" r:id="rId41"/>
    <p:sldId id="292" r:id="rId42"/>
    <p:sldId id="293" r:id="rId43"/>
    <p:sldId id="294" r:id="rId44"/>
    <p:sldId id="295" r:id="rId45"/>
    <p:sldId id="296" r:id="rId46"/>
    <p:sldId id="298" r:id="rId47"/>
    <p:sldId id="299" r:id="rId48"/>
    <p:sldId id="300" r:id="rId49"/>
    <p:sldId id="314" r:id="rId50"/>
    <p:sldId id="315" r:id="rId51"/>
    <p:sldId id="320" r:id="rId52"/>
    <p:sldId id="317" r:id="rId53"/>
    <p:sldId id="318" r:id="rId54"/>
    <p:sldId id="316" r:id="rId55"/>
    <p:sldId id="322" r:id="rId56"/>
    <p:sldId id="323" r:id="rId57"/>
    <p:sldId id="497" r:id="rId58"/>
    <p:sldId id="501" r:id="rId59"/>
    <p:sldId id="498" r:id="rId60"/>
    <p:sldId id="499" r:id="rId61"/>
    <p:sldId id="500" r:id="rId62"/>
    <p:sldId id="503" r:id="rId63"/>
    <p:sldId id="461" r:id="rId64"/>
    <p:sldId id="504" r:id="rId65"/>
    <p:sldId id="505" r:id="rId66"/>
    <p:sldId id="502" r:id="rId67"/>
    <p:sldId id="506" r:id="rId68"/>
    <p:sldId id="321" r:id="rId69"/>
  </p:sldIdLst>
  <p:sldSz cx="12192000" cy="6858000"/>
  <p:notesSz cx="7315200" cy="96012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157" autoAdjust="0"/>
    <p:restoredTop sz="94660"/>
  </p:normalViewPr>
  <p:slideViewPr>
    <p:cSldViewPr snapToGrid="0">
      <p:cViewPr varScale="1">
        <p:scale>
          <a:sx n="99" d="100"/>
          <a:sy n="99" d="100"/>
        </p:scale>
        <p:origin x="84" y="4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B7D6DDD3-D7E9-488B-B626-1E8285E424D8}" type="datetimeFigureOut">
              <a:rPr lang="en-US" smtClean="0"/>
              <a:t>11/16/2020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65CF6084-2C3C-4FE7-B181-D16A342905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54252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 userDrawn="1"/>
        </p:nvSpPr>
        <p:spPr>
          <a:xfrm>
            <a:off x="0" y="6171231"/>
            <a:ext cx="12192000" cy="697337"/>
          </a:xfrm>
          <a:prstGeom prst="rect">
            <a:avLst/>
          </a:prstGeom>
          <a:solidFill>
            <a:srgbClr val="57068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17" name="Rectangle 16"/>
          <p:cNvSpPr/>
          <p:nvPr userDrawn="1"/>
        </p:nvSpPr>
        <p:spPr>
          <a:xfrm>
            <a:off x="15" y="6094179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164" y="6292310"/>
            <a:ext cx="2113225" cy="334949"/>
          </a:xfrm>
          <a:prstGeom prst="rect">
            <a:avLst/>
          </a:prstGeom>
        </p:spPr>
      </p:pic>
      <p:pic>
        <p:nvPicPr>
          <p:cNvPr id="15" name="Picture 14" descr="final-logo-3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1914" y="6270691"/>
            <a:ext cx="1117381" cy="817404"/>
          </a:xfrm>
          <a:prstGeom prst="rect">
            <a:avLst/>
          </a:prstGeom>
        </p:spPr>
      </p:pic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46794" y="6314268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 marL="91440" indent="-91440">
              <a:buSzPct val="100000"/>
              <a:buFont typeface="Wingdings" panose="05000000000000000000" pitchFamily="2" charset="2"/>
              <a:buChar char="q"/>
              <a:defRPr/>
            </a:lvl1pPr>
          </a:lstStyle>
          <a:p>
            <a:pPr lvl="0"/>
            <a:r>
              <a:rPr lang="en-US" dirty="0"/>
              <a:t> 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 userDrawn="1"/>
        </p:nvSpPr>
        <p:spPr>
          <a:xfrm>
            <a:off x="0" y="6339080"/>
            <a:ext cx="12192000" cy="518920"/>
          </a:xfrm>
          <a:prstGeom prst="rect">
            <a:avLst/>
          </a:prstGeom>
          <a:solidFill>
            <a:srgbClr val="57068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sp>
        <p:nvSpPr>
          <p:cNvPr id="11" name="Rectangle 10"/>
          <p:cNvSpPr/>
          <p:nvPr userDrawn="1"/>
        </p:nvSpPr>
        <p:spPr>
          <a:xfrm>
            <a:off x="15" y="627259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7" name="Picture 16" descr="final-logo-3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1914" y="6379551"/>
            <a:ext cx="1117381" cy="81740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045" y="6405564"/>
            <a:ext cx="2113225" cy="334949"/>
          </a:xfrm>
          <a:prstGeom prst="rect">
            <a:avLst/>
          </a:prstGeom>
        </p:spPr>
      </p:pic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46794" y="6314268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05451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8" y="1845734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1060198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477911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214193"/>
            <a:ext cx="4937760" cy="33782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477911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214193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6339080"/>
            <a:ext cx="12192000" cy="518920"/>
          </a:xfrm>
          <a:prstGeom prst="rect">
            <a:avLst/>
          </a:prstGeom>
          <a:solidFill>
            <a:srgbClr val="57068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11" name="Rectangle 10"/>
          <p:cNvSpPr/>
          <p:nvPr userDrawn="1"/>
        </p:nvSpPr>
        <p:spPr>
          <a:xfrm>
            <a:off x="15" y="627259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832682" y="6508672"/>
            <a:ext cx="984019" cy="273844"/>
          </a:xfrm>
          <a:prstGeom prst="rect">
            <a:avLst/>
          </a:prstGeom>
        </p:spPr>
        <p:txBody>
          <a:bodyPr vert="horz" lIns="68567" tIns="34289" rIns="68567" bIns="34289" rtlCol="0" anchor="ctr"/>
          <a:lstStyle>
            <a:lvl1pPr algn="r">
              <a:defRPr sz="800"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507" y="6405564"/>
            <a:ext cx="2113225" cy="334949"/>
          </a:xfrm>
          <a:prstGeom prst="rect">
            <a:avLst/>
          </a:prstGeom>
        </p:spPr>
      </p:pic>
      <p:pic>
        <p:nvPicPr>
          <p:cNvPr id="16" name="Picture 15" descr="final-logo-3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2543" y="6446621"/>
            <a:ext cx="923615" cy="675657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6160663"/>
            <a:ext cx="12192000" cy="697337"/>
          </a:xfrm>
          <a:prstGeom prst="rect">
            <a:avLst/>
          </a:prstGeom>
          <a:solidFill>
            <a:srgbClr val="57068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sp>
        <p:nvSpPr>
          <p:cNvPr id="9" name="Rectangle 8"/>
          <p:cNvSpPr/>
          <p:nvPr/>
        </p:nvSpPr>
        <p:spPr>
          <a:xfrm>
            <a:off x="15" y="6094179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04021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539277"/>
            <a:ext cx="10058400" cy="4329817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46794" y="6314268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1097280" y="14330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7" y="6307398"/>
            <a:ext cx="2113225" cy="334949"/>
          </a:xfrm>
          <a:prstGeom prst="rect">
            <a:avLst/>
          </a:prstGeom>
        </p:spPr>
      </p:pic>
      <p:pic>
        <p:nvPicPr>
          <p:cNvPr id="15" name="Picture 14" descr="final-logo-3.eps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1914" y="6270691"/>
            <a:ext cx="1117381" cy="817404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hyperlink" Target="http://scikit-learn.org/stable/auto_examples/text/document_clustering.html" TargetMode="Externa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png"/><Relationship Id="rId2" Type="http://schemas.openxmlformats.org/officeDocument/2006/relationships/image" Target="../media/image17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0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0.png"/><Relationship Id="rId2" Type="http://schemas.openxmlformats.org/officeDocument/2006/relationships/image" Target="../media/image27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0.png"/><Relationship Id="rId4" Type="http://schemas.openxmlformats.org/officeDocument/2006/relationships/image" Target="../media/image280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70.png"/><Relationship Id="rId7" Type="http://schemas.openxmlformats.org/officeDocument/2006/relationships/image" Target="../media/image33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280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7" Type="http://schemas.openxmlformats.org/officeDocument/2006/relationships/image" Target="../media/image46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1.jpg"/><Relationship Id="rId4" Type="http://schemas.openxmlformats.org/officeDocument/2006/relationships/image" Target="../media/image40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hyperlink" Target="http://scikit-learn.org/stable/modules/generated/sklearn.mixture.GaussianMixture.html#sklearn.mixture.GaussianMixture" TargetMode="External"/><Relationship Id="rId2" Type="http://schemas.openxmlformats.org/officeDocument/2006/relationships/hyperlink" Target="https://github.com/scikit-learn/scikit-learn/blob/a24c8b46/sklearn/mixture/gaussian_mixture.py#L435" TargetMode="Externa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tiff"/><Relationship Id="rId2" Type="http://schemas.openxmlformats.org/officeDocument/2006/relationships/image" Target="../media/image43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tiff"/><Relationship Id="rId4" Type="http://schemas.openxmlformats.org/officeDocument/2006/relationships/image" Target="../media/image45.tiff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search?searchtype=author&amp;query=Vladimir+Golkov" TargetMode="External"/><Relationship Id="rId2" Type="http://schemas.openxmlformats.org/officeDocument/2006/relationships/hyperlink" Target="https://arxiv.org/search?searchtype=author&amp;query=Elie+Aljalbout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arxiv.org/pdf/1801.07648.pdf" TargetMode="External"/><Relationship Id="rId5" Type="http://schemas.openxmlformats.org/officeDocument/2006/relationships/hyperlink" Target="https://arxiv.org/search?searchtype=author&amp;query=Daniel+Cremers" TargetMode="External"/><Relationship Id="rId4" Type="http://schemas.openxmlformats.org/officeDocument/2006/relationships/hyperlink" Target="https://arxiv.org/search?searchtype=author&amp;query=Yawar+Siddiqui" TargetMode="Externa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0051" y="758952"/>
            <a:ext cx="10058400" cy="3566160"/>
          </a:xfrm>
        </p:spPr>
        <p:txBody>
          <a:bodyPr>
            <a:normAutofit/>
          </a:bodyPr>
          <a:lstStyle/>
          <a:p>
            <a:r>
              <a:rPr lang="en-US" sz="6600" dirty="0"/>
              <a:t>Unit 12 </a:t>
            </a:r>
            <a:br>
              <a:rPr lang="en-US" sz="6600" dirty="0"/>
            </a:br>
            <a:r>
              <a:rPr lang="en-US" sz="6600" dirty="0"/>
              <a:t>Clustering, K-Means and EM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EE-</a:t>
            </a:r>
            <a:r>
              <a:rPr lang="en-US" dirty="0" err="1"/>
              <a:t>uy</a:t>
            </a:r>
            <a:r>
              <a:rPr lang="en-US" dirty="0"/>
              <a:t> 4563/El-GY 9143:  Introduction to machine learning</a:t>
            </a:r>
          </a:p>
          <a:p>
            <a:r>
              <a:rPr lang="en-US" dirty="0"/>
              <a:t>Prof. Sundeep </a:t>
            </a:r>
            <a:r>
              <a:rPr lang="en-US" dirty="0" err="1"/>
              <a:t>rangan</a:t>
            </a:r>
            <a:r>
              <a:rPr lang="en-US" dirty="0"/>
              <a:t>, Modified by Yao Wang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42935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K-Means illustrated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F9F8D-2534-4D48-85E3-73908409BCC5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>
          <a:xfrm>
            <a:off x="5754848" y="1820411"/>
            <a:ext cx="4455951" cy="4199389"/>
          </a:xfrm>
        </p:spPr>
        <p:txBody>
          <a:bodyPr>
            <a:normAutofit/>
          </a:bodyPr>
          <a:lstStyle/>
          <a:p>
            <a:r>
              <a:rPr lang="en-US" dirty="0"/>
              <a:t>From Bishop, Chapter 9.  </a:t>
            </a:r>
          </a:p>
          <a:p>
            <a:r>
              <a:rPr lang="en-US" dirty="0"/>
              <a:t>K-Means on “old faithful” data set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r="69455" b="66886"/>
          <a:stretch/>
        </p:blipFill>
        <p:spPr>
          <a:xfrm>
            <a:off x="889233" y="1755396"/>
            <a:ext cx="1360672" cy="13006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E002798-9271-4A28-9E24-4DE554F1D86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706" r="34577" b="68541"/>
          <a:stretch/>
        </p:blipFill>
        <p:spPr>
          <a:xfrm>
            <a:off x="2330131" y="1755396"/>
            <a:ext cx="1457386" cy="123561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76F28FC-07A8-45C9-8E89-D54C64443B6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8249" r="-29" b="66596"/>
          <a:stretch/>
        </p:blipFill>
        <p:spPr>
          <a:xfrm>
            <a:off x="3924327" y="1787903"/>
            <a:ext cx="1415663" cy="131204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E19C759-828A-40E0-BBFC-96CE41D44CF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29" t="33419" r="-3" b="-102"/>
          <a:stretch/>
        </p:blipFill>
        <p:spPr>
          <a:xfrm>
            <a:off x="884039" y="3229752"/>
            <a:ext cx="4455951" cy="261905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E4046C6-D4B3-497B-AECD-D3F7408B415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29" t="33419" r="35656" b="32764"/>
          <a:stretch/>
        </p:blipFill>
        <p:spPr>
          <a:xfrm>
            <a:off x="884039" y="3229752"/>
            <a:ext cx="2867525" cy="1328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6177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Image Segmentation Based on Color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F9F8D-2534-4D48-85E3-73908409BCC5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>
          <a:xfrm>
            <a:off x="6602135" y="1853967"/>
            <a:ext cx="4907559" cy="4165833"/>
          </a:xfrm>
        </p:spPr>
        <p:txBody>
          <a:bodyPr/>
          <a:lstStyle/>
          <a:p>
            <a:r>
              <a:rPr lang="en-US" dirty="0"/>
              <a:t>Also from Bishop.  </a:t>
            </a:r>
          </a:p>
          <a:p>
            <a:r>
              <a:rPr lang="en-US" dirty="0"/>
              <a:t>Use K-means on the RGB values </a:t>
            </a:r>
            <a:br>
              <a:rPr lang="en-US" dirty="0"/>
            </a:br>
            <a:r>
              <a:rPr lang="en-US" dirty="0"/>
              <a:t>(dimension = 3)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7280" y="1853967"/>
            <a:ext cx="5334000" cy="3493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39839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01A63A-0015-2543-AD8B-F2DF1FC3CD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Image segmentation based on texture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27D95F8F-B47F-FE4D-97F7-137E3B9FD88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68546" y="1539876"/>
            <a:ext cx="8131508" cy="386191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0C361F-7C90-0C42-8FD3-54FA2EE5F9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t>12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2E5537B-D7D5-9C4A-A361-4D3F7AB0A4E2}"/>
              </a:ext>
            </a:extLst>
          </p:cNvPr>
          <p:cNvSpPr txBox="1"/>
          <p:nvPr/>
        </p:nvSpPr>
        <p:spPr>
          <a:xfrm>
            <a:off x="856323" y="5451087"/>
            <a:ext cx="105403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Texture at each pixel is usually described by some statistics of the neighborhood surrounding the pixel.</a:t>
            </a:r>
          </a:p>
        </p:txBody>
      </p:sp>
    </p:spTree>
    <p:extLst>
      <p:ext uri="{BB962C8B-B14F-4D97-AF65-F5344CB8AC3E}">
        <p14:creationId xmlns:p14="http://schemas.microsoft.com/office/powerpoint/2010/main" val="24374258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Convergence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F9F8D-2534-4D48-85E3-73908409BCC5}" type="slidenum">
              <a:rPr lang="en-US" smtClean="0"/>
              <a:pPr/>
              <a:t>13</a:t>
            </a:fld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Content Placeholder 3"/>
              <p:cNvSpPr>
                <a:spLocks noGrp="1"/>
              </p:cNvSpPr>
              <p:nvPr>
                <p:ph sz="quarter" idx="1"/>
              </p:nvPr>
            </p:nvSpPr>
            <p:spPr/>
            <p:txBody>
              <a:bodyPr>
                <a:normAutofit fontScale="92500" lnSpcReduction="20000"/>
              </a:bodyPr>
              <a:lstStyle/>
              <a:p>
                <a:r>
                  <a:rPr lang="en-US" dirty="0"/>
                  <a:t>Consider </a:t>
                </a:r>
                <a:r>
                  <a:rPr lang="en-US" dirty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rPr>
                  <a:t>total cluster distance</a:t>
                </a:r>
                <a:r>
                  <a:rPr lang="en-US" dirty="0"/>
                  <a:t>:</a:t>
                </a:r>
                <a:br>
                  <a:rPr lang="en-US" dirty="0"/>
                </a:br>
                <a14:m>
                  <m:oMath xmlns:m="http://schemas.openxmlformats.org/officeDocument/2006/math">
                    <m:nary>
                      <m:naryPr>
                        <m:chr m:val="∑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i="1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𝐾</m:t>
                        </m:r>
                      </m:sup>
                      <m:e>
                        <m:nary>
                          <m:naryPr>
                            <m:chr m:val="∑"/>
                            <m:supHide m:val="on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a:rPr lang="es-ES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  <m:r>
                              <a:rPr lang="es-ES" b="0" i="1" smtClean="0">
                                <a:latin typeface="Cambria Math" panose="02040503050406030204" pitchFamily="18" charset="0"/>
                              </a:rPr>
                              <m:t>∈</m:t>
                            </m:r>
                            <m:sSub>
                              <m:sSubPr>
                                <m:ctrlPr>
                                  <a:rPr lang="es-E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s-ES" b="0" i="1" smtClean="0">
                                    <a:latin typeface="Cambria Math" panose="02040503050406030204" pitchFamily="18" charset="0"/>
                                  </a:rPr>
                                  <m:t>𝐶</m:t>
                                </m:r>
                              </m:e>
                              <m:sub>
                                <m:r>
                                  <a:rPr lang="es-ES" b="0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sub>
                          <m:sup/>
                          <m:e>
                            <m:sSup>
                              <m:sSup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d>
                                  <m:dPr>
                                    <m:begChr m:val="‖"/>
                                    <m:endChr m:val="‖"/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e>
                                      <m:sub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  <m:t>𝑛</m:t>
                                        </m:r>
                                      </m:sub>
                                    </m:sSub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sSub>
                                      <m:sSubPr>
                                        <m:ctrlP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  <m:t>𝜇</m:t>
                                        </m:r>
                                      </m:e>
                                      <m:sub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</m:sub>
                                    </m:sSub>
                                  </m:e>
                                </m:d>
                              </m:e>
                              <m:sup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e>
                        </m:nary>
                      </m:e>
                    </m:nary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Sum of distances to cluster centers</a:t>
                </a:r>
              </a:p>
              <a:p>
                <a:r>
                  <a:rPr lang="en-US" dirty="0"/>
                  <a:t>Rewrite as:</a:t>
                </a:r>
                <a:br>
                  <a:rPr lang="en-US" dirty="0"/>
                </a:b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𝐽</m:t>
                    </m:r>
                    <m:r>
                      <a:rPr lang="es-E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s-ES" b="0" i="1" smtClean="0">
                        <a:latin typeface="Cambria Math" panose="02040503050406030204" pitchFamily="18" charset="0"/>
                      </a:rPr>
                      <m:t>𝑟</m:t>
                    </m:r>
                    <m:r>
                      <a:rPr lang="es-ES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s-ES" b="0" i="1" smtClean="0">
                        <a:latin typeface="Cambria Math" panose="02040503050406030204" pitchFamily="18" charset="0"/>
                      </a:rPr>
                      <m:t>𝜇</m:t>
                    </m:r>
                    <m:r>
                      <a:rPr lang="es-ES" b="0" i="1" smtClean="0">
                        <a:latin typeface="Cambria Math" panose="02040503050406030204" pitchFamily="18" charset="0"/>
                      </a:rPr>
                      <m:t>)=</m:t>
                    </m:r>
                    <m:nary>
                      <m:naryPr>
                        <m:chr m:val="∑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𝐾</m:t>
                        </m:r>
                      </m:sup>
                      <m:e>
                        <m:nary>
                          <m:naryPr>
                            <m:chr m:val="∑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23"/>
                              </m:rP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=1</m:t>
                            </m:r>
                          </m:sub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𝑁</m:t>
                            </m:r>
                          </m:sup>
                          <m:e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𝑟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𝑛𝑖</m:t>
                                </m:r>
                              </m:sub>
                            </m:sSub>
                            <m:sSup>
                              <m:sSup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d>
                                  <m:dPr>
                                    <m:begChr m:val="‖"/>
                                    <m:endChr m:val="‖"/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e>
                                      <m:sub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𝑛</m:t>
                                        </m:r>
                                      </m:sub>
                                    </m:s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sSub>
                                      <m:sSubPr>
                                        <m:ctrlP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𝜇</m:t>
                                        </m:r>
                                      </m:e>
                                      <m:sub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</m:sub>
                                    </m:sSub>
                                  </m:e>
                                </m:d>
                              </m:e>
                              <m:sup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e>
                        </m:nary>
                      </m:e>
                    </m:nary>
                  </m:oMath>
                </a14:m>
                <a:endParaRPr lang="en-US" dirty="0"/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𝑛𝑖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s-ES" b="0" i="1" smtClean="0"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r>
                  <a:rPr lang="en-US" dirty="0"/>
                  <a:t> when sample </a:t>
                </a:r>
                <a14:m>
                  <m:oMath xmlns:m="http://schemas.openxmlformats.org/officeDocument/2006/math">
                    <m:r>
                      <a:rPr lang="es-ES" b="0" i="1" smtClean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US" dirty="0"/>
                  <a:t> belongs to cluster </a:t>
                </a:r>
                <a14:m>
                  <m:oMath xmlns:m="http://schemas.openxmlformats.org/officeDocument/2006/math">
                    <m:r>
                      <a:rPr lang="es-ES" b="0" i="1" smtClean="0"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r>
                  <a:rPr lang="en-US" dirty="0"/>
                  <a:t> </a:t>
                </a:r>
              </a:p>
              <a:p>
                <a:r>
                  <a:rPr lang="en-US" dirty="0"/>
                  <a:t>K-means alternately decreases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𝐽</m:t>
                    </m:r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Nearest neighbor step minimizes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𝐽</m:t>
                    </m:r>
                    <m:r>
                      <a:rPr lang="es-E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s-ES" b="0" i="1" smtClean="0">
                        <a:latin typeface="Cambria Math" panose="02040503050406030204" pitchFamily="18" charset="0"/>
                      </a:rPr>
                      <m:t>𝑟</m:t>
                    </m:r>
                    <m:r>
                      <a:rPr lang="es-ES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s-ES" b="0" i="1" smtClean="0">
                        <a:latin typeface="Cambria Math" panose="02040503050406030204" pitchFamily="18" charset="0"/>
                      </a:rPr>
                      <m:t>𝜇</m:t>
                    </m:r>
                    <m:r>
                      <a:rPr lang="es-E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over </a:t>
                </a:r>
                <a14:m>
                  <m:oMath xmlns:m="http://schemas.openxmlformats.org/officeDocument/2006/math">
                    <m:r>
                      <a:rPr lang="es-ES" b="0" i="1" smtClean="0">
                        <a:latin typeface="Cambria Math" panose="02040503050406030204" pitchFamily="18" charset="0"/>
                      </a:rPr>
                      <m:t>𝑟</m:t>
                    </m:r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Centroid update step minimizes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𝐽</m:t>
                    </m:r>
                    <m:r>
                      <a:rPr lang="es-E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s-ES" b="0" i="1" smtClean="0">
                        <a:latin typeface="Cambria Math" panose="02040503050406030204" pitchFamily="18" charset="0"/>
                      </a:rPr>
                      <m:t>𝑟</m:t>
                    </m:r>
                    <m:r>
                      <a:rPr lang="es-ES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s-ES" b="0" i="1" smtClean="0">
                        <a:latin typeface="Cambria Math" panose="02040503050406030204" pitchFamily="18" charset="0"/>
                      </a:rPr>
                      <m:t>𝜇</m:t>
                    </m:r>
                    <m:r>
                      <a:rPr lang="es-E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over </a:t>
                </a:r>
                <a14:m>
                  <m:oMath xmlns:m="http://schemas.openxmlformats.org/officeDocument/2006/math">
                    <m:r>
                      <a:rPr lang="es-ES" b="0" i="1" smtClean="0">
                        <a:latin typeface="Cambria Math" panose="02040503050406030204" pitchFamily="18" charset="0"/>
                      </a:rPr>
                      <m:t>𝜇</m:t>
                    </m:r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Hence, cost function always decreases and eventually converges</a:t>
                </a:r>
              </a:p>
              <a:p>
                <a:r>
                  <a:rPr lang="en-US" dirty="0"/>
                  <a:t>But can get stuck in a local minima</a:t>
                </a:r>
              </a:p>
              <a:p>
                <a:pPr lvl="1"/>
                <a:r>
                  <a:rPr lang="en-US" dirty="0"/>
                  <a:t>May need good selection of initial condition</a:t>
                </a:r>
              </a:p>
              <a:p>
                <a:endParaRPr lang="en-US" dirty="0"/>
              </a:p>
            </p:txBody>
          </p:sp>
        </mc:Choice>
        <mc:Fallback>
          <p:sp>
            <p:nvSpPr>
              <p:cNvPr id="4" name="Content Placeholder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quarter" idx="1"/>
              </p:nvPr>
            </p:nvSpPr>
            <p:spPr>
              <a:blipFill>
                <a:blip r:embed="rId2"/>
                <a:stretch>
                  <a:fillRect l="-1333" t="-209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15170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Initialization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Initialization:</a:t>
            </a:r>
          </a:p>
          <a:p>
            <a:pPr lvl="1"/>
            <a:r>
              <a:rPr lang="en-US" dirty="0"/>
              <a:t>Final limit of K-means depends on initial condition</a:t>
            </a:r>
          </a:p>
          <a:p>
            <a:pPr lvl="1"/>
            <a:r>
              <a:rPr lang="en-US" dirty="0"/>
              <a:t>May obtain poor clustering with bad initial condition</a:t>
            </a:r>
          </a:p>
          <a:p>
            <a:r>
              <a:rPr lang="en-US" dirty="0"/>
              <a:t>Possible solutions:</a:t>
            </a:r>
          </a:p>
          <a:p>
            <a:pPr lvl="1"/>
            <a:r>
              <a:rPr lang="en-US" dirty="0"/>
              <a:t>K-means++: http://ilpubs.stanford.edu:8090/778/1/2006-13.pdf </a:t>
            </a:r>
          </a:p>
          <a:p>
            <a:pPr lvl="1"/>
            <a:r>
              <a:rPr lang="en-US" dirty="0"/>
              <a:t>Provides good initial condition based on data</a:t>
            </a:r>
          </a:p>
          <a:p>
            <a:pPr lvl="1"/>
            <a:r>
              <a:rPr lang="en-US" dirty="0"/>
              <a:t>Multiple initial starts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48339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Distance measures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Distance measures</a:t>
                </a:r>
              </a:p>
              <a:p>
                <a:pPr lvl="1"/>
                <a:r>
                  <a:rPr lang="en-US" dirty="0"/>
                  <a:t>How to measure </a:t>
                </a:r>
                <a:r>
                  <a:rPr lang="en-US" dirty="0">
                    <a:solidFill>
                      <a:schemeClr val="tx2">
                        <a:lumMod val="60000"/>
                        <a:lumOff val="40000"/>
                      </a:schemeClr>
                    </a:solidFill>
                  </a:rPr>
                  <a:t>similarity</a:t>
                </a:r>
                <a:r>
                  <a:rPr lang="en-US" dirty="0"/>
                  <a:t> between samples?</a:t>
                </a:r>
              </a:p>
              <a:p>
                <a:pPr lvl="1"/>
                <a:r>
                  <a:rPr lang="en-US" dirty="0"/>
                  <a:t>Above algorithms used squared distance </a:t>
                </a:r>
                <a14:m>
                  <m:oMath xmlns:m="http://schemas.openxmlformats.org/officeDocument/2006/math">
                    <m:d>
                      <m:dPr>
                        <m:begChr m:val="‖"/>
                        <m:endChr m:val="‖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𝑚</m:t>
                            </m:r>
                          </m:sub>
                        </m:sSub>
                      </m:e>
                    </m:d>
                  </m:oMath>
                </a14:m>
                <a:endParaRPr lang="en-US" dirty="0"/>
              </a:p>
              <a:p>
                <a:endParaRPr lang="en-US" dirty="0"/>
              </a:p>
              <a:p>
                <a:r>
                  <a:rPr lang="en-US" dirty="0"/>
                  <a:t>Many possibilities</a:t>
                </a:r>
              </a:p>
              <a:p>
                <a:pPr lvl="1"/>
                <a:r>
                  <a:rPr lang="en-US" dirty="0"/>
                  <a:t>What features to use?</a:t>
                </a:r>
              </a:p>
              <a:p>
                <a:pPr lvl="1"/>
                <a:r>
                  <a:rPr lang="en-US" dirty="0"/>
                  <a:t>Should you normalize entries?</a:t>
                </a:r>
              </a:p>
              <a:p>
                <a:pPr lvl="1"/>
                <a:r>
                  <a:rPr lang="en-US" dirty="0"/>
                  <a:t>What distance metric should you use?</a:t>
                </a:r>
              </a:p>
              <a:p>
                <a:pPr marL="201168" lvl="1" indent="0">
                  <a:buNone/>
                </a:pPr>
                <a:r>
                  <a:rPr lang="en-US" dirty="0"/>
                  <a:t>	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261" t="-14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66508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90BB40-1C37-47B3-A5FB-6634B62E72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In-Class Exercise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ABDFCC-04E9-4176-9D31-8F8C18B530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t>16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E7B23CE-C5A0-45F3-B8BE-E123C1F666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3437" y="1801227"/>
            <a:ext cx="10525125" cy="11620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CC59E01-B1BF-4215-BED0-9CAA2AEE29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3874" y="3142497"/>
            <a:ext cx="4267200" cy="2714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733466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Motivating Example:  Document clustering</a:t>
            </a:r>
          </a:p>
          <a:p>
            <a:r>
              <a:rPr lang="en-US" dirty="0"/>
              <a:t>K-means</a:t>
            </a:r>
          </a:p>
          <a:p>
            <a:r>
              <a:rPr lang="en-US" dirty="0"/>
              <a:t>K-means for document clustering</a:t>
            </a:r>
          </a:p>
          <a:p>
            <a:r>
              <a:rPr lang="en-US" dirty="0"/>
              <a:t>Latent semantic analysis</a:t>
            </a:r>
          </a:p>
          <a:p>
            <a:r>
              <a:rPr lang="en-US" dirty="0"/>
              <a:t>Gaussian Mixture models (GMMs)</a:t>
            </a:r>
          </a:p>
          <a:p>
            <a:r>
              <a:rPr lang="en-US" dirty="0"/>
              <a:t>Expectation Maximization (EM) fitting of GMMs</a:t>
            </a:r>
          </a:p>
          <a:p>
            <a:r>
              <a:rPr lang="en-US" dirty="0"/>
              <a:t>Other clustering methods</a:t>
            </a:r>
          </a:p>
          <a:p>
            <a:r>
              <a:rPr lang="en-US" dirty="0"/>
              <a:t>Bag of words representation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t>17</a:t>
            </a:fld>
            <a:endParaRPr lang="en-US" dirty="0"/>
          </a:p>
        </p:txBody>
      </p:sp>
      <p:sp>
        <p:nvSpPr>
          <p:cNvPr id="5" name="Arrow: Right 4"/>
          <p:cNvSpPr/>
          <p:nvPr/>
        </p:nvSpPr>
        <p:spPr>
          <a:xfrm>
            <a:off x="406865" y="2353557"/>
            <a:ext cx="835795" cy="484632"/>
          </a:xfrm>
          <a:prstGeom prst="rightArrow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08210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Loading the Data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24792" y="1539277"/>
            <a:ext cx="9930887" cy="4329817"/>
          </a:xfrm>
        </p:spPr>
        <p:txBody>
          <a:bodyPr/>
          <a:lstStyle/>
          <a:p>
            <a:r>
              <a:rPr lang="en-US" dirty="0"/>
              <a:t>See </a:t>
            </a:r>
            <a:r>
              <a:rPr lang="en-US" dirty="0" err="1"/>
              <a:t>demo_doc_cluster.ipynb</a:t>
            </a:r>
            <a:endParaRPr lang="en-US" dirty="0"/>
          </a:p>
          <a:p>
            <a:r>
              <a:rPr lang="en-US" dirty="0"/>
              <a:t>Taken from </a:t>
            </a:r>
            <a:r>
              <a:rPr lang="en-US" dirty="0">
                <a:hlinkClick r:id="rId2"/>
              </a:rPr>
              <a:t>http://scikit-learn.org/stable/auto_examples/text/document_clustering.html</a:t>
            </a:r>
            <a:endParaRPr lang="en-US" dirty="0"/>
          </a:p>
          <a:p>
            <a:r>
              <a:rPr lang="en-US" dirty="0"/>
              <a:t>Newsgroups built into </a:t>
            </a:r>
            <a:r>
              <a:rPr lang="en-US" dirty="0" err="1"/>
              <a:t>sklearn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t>18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4792" y="2802044"/>
            <a:ext cx="5810250" cy="306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039084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Typical Newsgroup Post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39698" y="1539277"/>
            <a:ext cx="3915981" cy="4329817"/>
          </a:xfrm>
        </p:spPr>
        <p:txBody>
          <a:bodyPr/>
          <a:lstStyle/>
          <a:p>
            <a:r>
              <a:rPr lang="en-US" dirty="0"/>
              <a:t>Data for the posts are in:</a:t>
            </a:r>
          </a:p>
          <a:p>
            <a:pPr lvl="1"/>
            <a:r>
              <a:rPr lang="en-US" dirty="0" err="1"/>
              <a:t>Dataset.data</a:t>
            </a:r>
            <a:endParaRPr lang="en-US" dirty="0"/>
          </a:p>
          <a:p>
            <a:pPr lvl="1"/>
            <a:r>
              <a:rPr lang="en-US" dirty="0" err="1"/>
              <a:t>Dataset.labels</a:t>
            </a:r>
            <a:endParaRPr lang="en-US" dirty="0"/>
          </a:p>
          <a:p>
            <a:pPr lvl="1"/>
            <a:r>
              <a:rPr lang="en-US" dirty="0" err="1"/>
              <a:t>Dataset.target_names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t>19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2022" y="1621291"/>
            <a:ext cx="5962650" cy="3876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94134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4DBF99-C9B6-408A-8DDE-01B9A6D436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Learning Objectives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E4D751-F2AE-48E9-8FB4-CBBE6620A0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Mathematically describe </a:t>
            </a:r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clustering</a:t>
            </a:r>
          </a:p>
          <a:p>
            <a:r>
              <a:rPr lang="en-US" dirty="0"/>
              <a:t>Describe the </a:t>
            </a:r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k-Means</a:t>
            </a:r>
            <a:r>
              <a:rPr lang="en-US" dirty="0"/>
              <a:t> clustering and implement in python</a:t>
            </a:r>
          </a:p>
          <a:p>
            <a:r>
              <a:rPr lang="en-US" dirty="0"/>
              <a:t>Describe the </a:t>
            </a:r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TF-IDF matrix </a:t>
            </a:r>
            <a:r>
              <a:rPr lang="en-US" dirty="0"/>
              <a:t>representation of a corpus</a:t>
            </a:r>
          </a:p>
          <a:p>
            <a:r>
              <a:rPr lang="en-US" dirty="0"/>
              <a:t>Use the TF-IDF matrix for document classification</a:t>
            </a:r>
          </a:p>
          <a:p>
            <a:r>
              <a:rPr lang="en-US" dirty="0"/>
              <a:t>Pre-process the matrix with </a:t>
            </a:r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latent semantic analysis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2460AE-A0EB-4F6C-8D9B-C9207ADA60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657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Bag of Words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84570" y="1539277"/>
            <a:ext cx="3971109" cy="4012437"/>
          </a:xfrm>
        </p:spPr>
        <p:txBody>
          <a:bodyPr/>
          <a:lstStyle/>
          <a:p>
            <a:r>
              <a:rPr lang="en-US" dirty="0"/>
              <a:t>Document is natively text</a:t>
            </a:r>
          </a:p>
          <a:p>
            <a:r>
              <a:rPr lang="en-US" dirty="0"/>
              <a:t>Must represent as a numeric vector</a:t>
            </a:r>
          </a:p>
          <a:p>
            <a:r>
              <a:rPr lang="en-US" dirty="0"/>
              <a:t>Represent by word counts</a:t>
            </a:r>
          </a:p>
          <a:p>
            <a:pPr lvl="1"/>
            <a:r>
              <a:rPr lang="en-US" dirty="0"/>
              <a:t>Enumerate all words </a:t>
            </a:r>
          </a:p>
          <a:p>
            <a:pPr lvl="1"/>
            <a:r>
              <a:rPr lang="en-US" dirty="0"/>
              <a:t>Each document is count of frequencies</a:t>
            </a:r>
          </a:p>
          <a:p>
            <a:pPr lvl="1"/>
            <a:endParaRPr lang="en-US" dirty="0"/>
          </a:p>
          <a:p>
            <a:r>
              <a:rPr lang="en-US" dirty="0" err="1"/>
              <a:t>Stopwords</a:t>
            </a:r>
            <a:endParaRPr lang="en-US" dirty="0"/>
          </a:p>
          <a:p>
            <a:pPr lvl="1"/>
            <a:r>
              <a:rPr lang="en-US" dirty="0"/>
              <a:t>Very common words</a:t>
            </a:r>
          </a:p>
          <a:p>
            <a:pPr lvl="1"/>
            <a:r>
              <a:rPr lang="en-US" dirty="0"/>
              <a:t>Not informative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t>20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1966" y="1621377"/>
            <a:ext cx="5495925" cy="4086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504760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Discussion Questions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Is the absolute number of times a word appears the correct metric?</a:t>
            </a:r>
          </a:p>
          <a:p>
            <a:endParaRPr lang="en-US" dirty="0"/>
          </a:p>
          <a:p>
            <a:r>
              <a:rPr lang="en-US" dirty="0"/>
              <a:t>What about the length of the document?</a:t>
            </a:r>
          </a:p>
          <a:p>
            <a:r>
              <a:rPr lang="en-US" dirty="0"/>
              <a:t>What about the frequency of the word?</a:t>
            </a:r>
          </a:p>
          <a:p>
            <a:r>
              <a:rPr lang="en-US" dirty="0"/>
              <a:t>What words “matter”?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822422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Term Frequency – Inverse Document Frequency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Use TF-IDF weight for vectors:</a:t>
                </a:r>
                <a:br>
                  <a:rPr lang="en-US" dirty="0"/>
                </a:br>
                <a:br>
                  <a:rPr lang="en-US" dirty="0"/>
                </a:b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[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]=   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𝑇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   ×    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𝐼𝐷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455" t="-15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t>22</a:t>
            </a:fld>
            <a:endParaRPr lang="en-US" dirty="0"/>
          </a:p>
        </p:txBody>
      </p:sp>
      <p:cxnSp>
        <p:nvCxnSpPr>
          <p:cNvPr id="6" name="Straight Arrow Connector 5"/>
          <p:cNvCxnSpPr/>
          <p:nvPr/>
        </p:nvCxnSpPr>
        <p:spPr>
          <a:xfrm flipV="1">
            <a:off x="5763237" y="2449587"/>
            <a:ext cx="363243" cy="137579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7860344" y="3977779"/>
                <a:ext cx="3644459" cy="98571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chemeClr val="tx2">
                        <a:lumMod val="60000"/>
                        <a:lumOff val="40000"/>
                      </a:schemeClr>
                    </a:solidFill>
                  </a:rPr>
                  <a:t>Inverse doc frequency</a:t>
                </a:r>
                <a:endParaRPr lang="en-US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log</m:t>
                          </m:r>
                        </m:fName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m:rPr>
                                      <m:sty m:val="p"/>
                                    </m:rPr>
                                    <a:rPr lang="en-US" b="0" i="0" smtClean="0">
                                      <a:latin typeface="Cambria Math" panose="02040503050406030204" pitchFamily="18" charset="0"/>
                                    </a:rPr>
                                    <m:t>Total</m:t>
                                  </m:r>
                                  <m:r>
                                    <a:rPr lang="en-US" b="0" i="0" smtClean="0"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n-US" b="0" i="0" smtClean="0">
                                      <a:latin typeface="Cambria Math" panose="02040503050406030204" pitchFamily="18" charset="0"/>
                                    </a:rPr>
                                    <m:t>num</m:t>
                                  </m:r>
                                  <m:r>
                                    <a:rPr lang="en-US" b="0" i="0" smtClean="0"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n-US" b="0" i="0" smtClean="0">
                                      <a:latin typeface="Cambria Math" panose="02040503050406030204" pitchFamily="18" charset="0"/>
                                    </a:rPr>
                                    <m:t>docs</m:t>
                                  </m:r>
                                  <m:r>
                                    <a:rPr lang="en-US" b="0" i="0" smtClean="0"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n-US" b="0" i="0" smtClean="0">
                                      <a:latin typeface="Cambria Math" panose="02040503050406030204" pitchFamily="18" charset="0"/>
                                    </a:rPr>
                                    <m:t>in</m:t>
                                  </m:r>
                                  <m:r>
                                    <a:rPr lang="en-US" b="0" i="0" smtClean="0"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n-US" b="0" i="0" smtClean="0">
                                      <a:latin typeface="Cambria Math" panose="02040503050406030204" pitchFamily="18" charset="0"/>
                                    </a:rPr>
                                    <m:t>corpus</m:t>
                                  </m:r>
                                </m:num>
                                <m:den>
                                  <m:r>
                                    <m:rPr>
                                      <m:sty m:val="p"/>
                                    </m:rPr>
                                    <a:rPr lang="en-US" b="0" i="0" smtClean="0">
                                      <a:latin typeface="Cambria Math" panose="02040503050406030204" pitchFamily="18" charset="0"/>
                                    </a:rPr>
                                    <m:t>Num</m:t>
                                  </m:r>
                                  <m:r>
                                    <a:rPr lang="en-US" b="0" i="0" smtClean="0"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n-US" b="0" i="0" smtClean="0">
                                      <a:latin typeface="Cambria Math" panose="02040503050406030204" pitchFamily="18" charset="0"/>
                                    </a:rPr>
                                    <m:t>docs</m:t>
                                  </m:r>
                                  <m:r>
                                    <a:rPr lang="en-US" b="0" i="0" smtClean="0"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n-US" b="0" i="0" smtClean="0">
                                      <a:latin typeface="Cambria Math" panose="02040503050406030204" pitchFamily="18" charset="0"/>
                                    </a:rPr>
                                    <m:t>with</m:t>
                                  </m:r>
                                  <m:r>
                                    <a:rPr lang="en-US" b="0" i="0" smtClean="0"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n-US" b="0" i="0" smtClean="0">
                                      <a:latin typeface="Cambria Math" panose="02040503050406030204" pitchFamily="18" charset="0"/>
                                    </a:rPr>
                                    <m:t>word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den>
                              </m:f>
                            </m:e>
                          </m:d>
                        </m:e>
                      </m:func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60344" y="3977779"/>
                <a:ext cx="3644459" cy="985719"/>
              </a:xfrm>
              <a:prstGeom prst="rect">
                <a:avLst/>
              </a:prstGeom>
              <a:blipFill>
                <a:blip r:embed="rId3"/>
                <a:stretch>
                  <a:fillRect l="-1338" t="-37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4565009" y="3977780"/>
                <a:ext cx="3127010" cy="89537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chemeClr val="tx2">
                        <a:lumMod val="60000"/>
                        <a:lumOff val="40000"/>
                      </a:schemeClr>
                    </a:solidFill>
                  </a:rPr>
                  <a:t>Term frequency </a:t>
                </a:r>
                <a:endParaRPr lang="en-US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num</m:t>
                          </m:r>
                          <m:r>
                            <m:rPr>
                              <m:nor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times</m:t>
                          </m:r>
                          <m:r>
                            <m:rPr>
                              <m:nor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word</m:t>
                          </m:r>
                          <m:r>
                            <m:rPr>
                              <m:nor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in</m:t>
                          </m:r>
                          <m:r>
                            <m:rPr>
                              <m:nor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doc</m:t>
                          </m:r>
                          <m:r>
                            <m:rPr>
                              <m:nor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total</m:t>
                          </m:r>
                          <m:r>
                            <m:rPr>
                              <m:nor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num</m:t>
                          </m:r>
                          <m:r>
                            <m:rPr>
                              <m:nor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words</m:t>
                          </m:r>
                          <m:r>
                            <m:rPr>
                              <m:nor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in</m:t>
                          </m:r>
                          <m:r>
                            <m:rPr>
                              <m:nor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doc</m:t>
                          </m:r>
                          <m:r>
                            <m:rPr>
                              <m:nor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65009" y="3977780"/>
                <a:ext cx="3127010" cy="895373"/>
              </a:xfrm>
              <a:prstGeom prst="rect">
                <a:avLst/>
              </a:prstGeom>
              <a:blipFill>
                <a:blip r:embed="rId4"/>
                <a:stretch>
                  <a:fillRect l="-1754" t="-41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4" name="Straight Arrow Connector 13"/>
          <p:cNvCxnSpPr/>
          <p:nvPr/>
        </p:nvCxnSpPr>
        <p:spPr>
          <a:xfrm flipH="1" flipV="1">
            <a:off x="7407479" y="2516697"/>
            <a:ext cx="1543574" cy="130868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V="1">
            <a:off x="2192289" y="2516699"/>
            <a:ext cx="2564269" cy="146108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942363" y="4056134"/>
            <a:ext cx="24998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2">
                    <a:lumMod val="60000"/>
                    <a:lumOff val="40000"/>
                  </a:schemeClr>
                </a:solidFill>
              </a:rPr>
              <a:t>Document weight vector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160801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Computing TF-IDF in Python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0" y="1539277"/>
            <a:ext cx="10058400" cy="641861"/>
          </a:xfrm>
        </p:spPr>
        <p:txBody>
          <a:bodyPr/>
          <a:lstStyle/>
          <a:p>
            <a:r>
              <a:rPr lang="en-US" dirty="0"/>
              <a:t>Can compute the TF-IDF using </a:t>
            </a:r>
            <a:r>
              <a:rPr lang="en-US" dirty="0" err="1"/>
              <a:t>sklearn</a:t>
            </a:r>
            <a:r>
              <a:rPr lang="en-US" dirty="0"/>
              <a:t> functions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t>23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6422" y="2264423"/>
            <a:ext cx="8816384" cy="3324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378101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Typical TF-IDF scores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76968" y="1539277"/>
            <a:ext cx="4578711" cy="507637"/>
          </a:xfrm>
        </p:spPr>
        <p:txBody>
          <a:bodyPr/>
          <a:lstStyle/>
          <a:p>
            <a:r>
              <a:rPr lang="en-US" dirty="0"/>
              <a:t>Code to display terms with highest scores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t>24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0219" y="2343052"/>
            <a:ext cx="5090258" cy="217296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7280" y="1632856"/>
            <a:ext cx="2264928" cy="4681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10511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Running K-Means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0" y="1539277"/>
            <a:ext cx="10058400" cy="507637"/>
          </a:xfrm>
        </p:spPr>
        <p:txBody>
          <a:bodyPr/>
          <a:lstStyle/>
          <a:p>
            <a:r>
              <a:rPr lang="en-US" dirty="0"/>
              <a:t>Use Python built-in function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t>25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2115" y="2150769"/>
            <a:ext cx="8201025" cy="3781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48572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Plotting the Results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0682" y="1509424"/>
            <a:ext cx="9588137" cy="818029"/>
          </a:xfrm>
        </p:spPr>
        <p:txBody>
          <a:bodyPr/>
          <a:lstStyle/>
          <a:p>
            <a:r>
              <a:rPr lang="en-US" dirty="0"/>
              <a:t>Most important words in each cluster</a:t>
            </a:r>
          </a:p>
          <a:p>
            <a:pPr lvl="1"/>
            <a:r>
              <a:rPr lang="en-US" dirty="0"/>
              <a:t>Highest weights in cluster centers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t>26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9047" y="2690325"/>
            <a:ext cx="9269185" cy="2852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055161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Confusion Matrix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0" y="1539278"/>
            <a:ext cx="10058400" cy="1128422"/>
          </a:xfrm>
        </p:spPr>
        <p:txBody>
          <a:bodyPr/>
          <a:lstStyle/>
          <a:p>
            <a:r>
              <a:rPr lang="en-US" dirty="0"/>
              <a:t>Estimated clusters vs. true categories</a:t>
            </a:r>
          </a:p>
          <a:p>
            <a:r>
              <a:rPr lang="en-US" dirty="0"/>
              <a:t>Can you see where it got confused?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t>27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1917" y="2465419"/>
            <a:ext cx="6416891" cy="3358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616631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 Example “Wrong” cluster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12767" y="1539277"/>
            <a:ext cx="4642913" cy="4329817"/>
          </a:xfrm>
        </p:spPr>
        <p:txBody>
          <a:bodyPr/>
          <a:lstStyle/>
          <a:p>
            <a:r>
              <a:rPr lang="en-US" dirty="0"/>
              <a:t>Post is from </a:t>
            </a:r>
            <a:r>
              <a:rPr lang="en-US" dirty="0" err="1"/>
              <a:t>talk.religion.misc</a:t>
            </a:r>
            <a:endParaRPr lang="en-US" dirty="0"/>
          </a:p>
          <a:p>
            <a:r>
              <a:rPr lang="en-US" dirty="0"/>
              <a:t>Placed in cluster with mostly </a:t>
            </a:r>
            <a:r>
              <a:rPr lang="en-US" dirty="0" err="1"/>
              <a:t>alt.atheism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t>28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7280" y="1632856"/>
            <a:ext cx="4776501" cy="4607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771582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Motivating Example:  Document clustering</a:t>
            </a:r>
          </a:p>
          <a:p>
            <a:r>
              <a:rPr lang="en-US" dirty="0"/>
              <a:t>K-means</a:t>
            </a:r>
          </a:p>
          <a:p>
            <a:r>
              <a:rPr lang="en-US" dirty="0"/>
              <a:t>K-means for document clustering</a:t>
            </a:r>
          </a:p>
          <a:p>
            <a:r>
              <a:rPr lang="en-US" dirty="0"/>
              <a:t>Latent semantic analysis</a:t>
            </a:r>
          </a:p>
          <a:p>
            <a:r>
              <a:rPr lang="en-US" dirty="0"/>
              <a:t>Gaussian Mixture models (GMMs)</a:t>
            </a:r>
          </a:p>
          <a:p>
            <a:r>
              <a:rPr lang="en-US" dirty="0"/>
              <a:t>Expectation Maximization (EM) fitting of GMMs</a:t>
            </a:r>
          </a:p>
          <a:p>
            <a:r>
              <a:rPr lang="en-US" dirty="0"/>
              <a:t>Other clustering methods</a:t>
            </a:r>
          </a:p>
          <a:p>
            <a:r>
              <a:rPr lang="en-US" dirty="0"/>
              <a:t>Bag of words representation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t>29</a:t>
            </a:fld>
            <a:endParaRPr lang="en-US" dirty="0"/>
          </a:p>
        </p:txBody>
      </p:sp>
      <p:sp>
        <p:nvSpPr>
          <p:cNvPr id="5" name="Arrow: Right 4"/>
          <p:cNvSpPr/>
          <p:nvPr/>
        </p:nvSpPr>
        <p:spPr>
          <a:xfrm>
            <a:off x="419448" y="2831730"/>
            <a:ext cx="835795" cy="484632"/>
          </a:xfrm>
          <a:prstGeom prst="rightArrow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57810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Motivating Example:  Document clustering</a:t>
            </a:r>
          </a:p>
          <a:p>
            <a:r>
              <a:rPr lang="en-US" dirty="0"/>
              <a:t>K-means</a:t>
            </a:r>
          </a:p>
          <a:p>
            <a:r>
              <a:rPr lang="en-US" dirty="0"/>
              <a:t>K-means for document clustering</a:t>
            </a:r>
          </a:p>
          <a:p>
            <a:r>
              <a:rPr lang="en-US" dirty="0"/>
              <a:t>Latent semantic analysis </a:t>
            </a:r>
          </a:p>
          <a:p>
            <a:r>
              <a:rPr lang="en-US" dirty="0"/>
              <a:t>Gaussian Mixture models (GMMs)</a:t>
            </a:r>
          </a:p>
          <a:p>
            <a:r>
              <a:rPr lang="en-US" dirty="0"/>
              <a:t>Expectation Maximization (EM) fitting of GMMs</a:t>
            </a:r>
          </a:p>
          <a:p>
            <a:r>
              <a:rPr lang="en-US" dirty="0"/>
              <a:t>Other clustering methods</a:t>
            </a:r>
          </a:p>
          <a:p>
            <a:r>
              <a:rPr lang="en-US" dirty="0"/>
              <a:t>Bag of words representation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t>3</a:t>
            </a:fld>
            <a:endParaRPr lang="en-US" dirty="0"/>
          </a:p>
        </p:txBody>
      </p:sp>
      <p:sp>
        <p:nvSpPr>
          <p:cNvPr id="5" name="Arrow: Right 4"/>
          <p:cNvSpPr/>
          <p:nvPr/>
        </p:nvSpPr>
        <p:spPr>
          <a:xfrm>
            <a:off x="423643" y="1464324"/>
            <a:ext cx="835795" cy="484632"/>
          </a:xfrm>
          <a:prstGeom prst="rightArrow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911363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0D0AC7-7106-4862-B896-6B6582F4D2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Need for Dimensionality Reduction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D68074B-353B-49C2-BFC8-C7252997AA2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097280" y="1539277"/>
                <a:ext cx="10058400" cy="3829677"/>
              </a:xfrm>
            </p:spPr>
            <p:txBody>
              <a:bodyPr/>
              <a:lstStyle/>
              <a:p>
                <a:r>
                  <a:rPr lang="en-US" dirty="0"/>
                  <a:t>Term-document matrix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en-US" dirty="0"/>
                  <a:t> is large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𝑁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documents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×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𝑀</m:t>
                    </m:r>
                  </m:oMath>
                </a14:m>
                <a:r>
                  <a:rPr lang="en-US" dirty="0"/>
                  <a:t> words in vocabulary</a:t>
                </a:r>
              </a:p>
              <a:p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𝑀</m:t>
                    </m:r>
                  </m:oMath>
                </a14:m>
                <a:r>
                  <a:rPr lang="en-US" dirty="0"/>
                  <a:t> is large</a:t>
                </a:r>
              </a:p>
              <a:p>
                <a:pPr lvl="1"/>
                <a:r>
                  <a:rPr lang="en-US" dirty="0"/>
                  <a:t>Can be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sup>
                    </m:sSup>
                  </m:oMath>
                </a14:m>
                <a:r>
                  <a:rPr lang="en-US" dirty="0"/>
                  <a:t> in commercial systems</a:t>
                </a:r>
              </a:p>
              <a:p>
                <a:r>
                  <a:rPr lang="en-US" dirty="0"/>
                  <a:t>Document represented by long sparse vector</a:t>
                </a:r>
              </a:p>
              <a:p>
                <a:r>
                  <a:rPr lang="en-US" dirty="0"/>
                  <a:t>Inefficient</a:t>
                </a:r>
              </a:p>
              <a:p>
                <a:r>
                  <a:rPr lang="en-US" dirty="0"/>
                  <a:t>Need dimensionality reduction</a:t>
                </a:r>
              </a:p>
              <a:p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D68074B-353B-49C2-BFC8-C7252997AA2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097280" y="1539277"/>
                <a:ext cx="10058400" cy="3829677"/>
              </a:xfrm>
              <a:blipFill>
                <a:blip r:embed="rId2"/>
                <a:stretch>
                  <a:fillRect l="-1261" t="-16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9BE882-1119-4CA1-ADD9-C8CA5777FE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t>30</a:t>
            </a:fld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389D513-4ED2-4157-AD4F-1EB34F3F84D9}"/>
              </a:ext>
            </a:extLst>
          </p:cNvPr>
          <p:cNvSpPr/>
          <p:nvPr/>
        </p:nvSpPr>
        <p:spPr>
          <a:xfrm>
            <a:off x="8229599" y="2381018"/>
            <a:ext cx="1249960" cy="202739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CB3180B1-CC8B-4D83-9301-347738A4C151}"/>
              </a:ext>
            </a:extLst>
          </p:cNvPr>
          <p:cNvCxnSpPr/>
          <p:nvPr/>
        </p:nvCxnSpPr>
        <p:spPr>
          <a:xfrm>
            <a:off x="7923402" y="2395059"/>
            <a:ext cx="0" cy="2013357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5CA71A92-98CA-4517-A971-1B16E3B134F2}"/>
                  </a:ext>
                </a:extLst>
              </p:cNvPr>
              <p:cNvSpPr txBox="1"/>
              <p:nvPr/>
            </p:nvSpPr>
            <p:spPr>
              <a:xfrm>
                <a:off x="6644079" y="3086940"/>
                <a:ext cx="1192442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/>
                  <a:t>Documents </a:t>
                </a:r>
                <a14:m>
                  <m:oMath xmlns:m="http://schemas.openxmlformats.org/officeDocument/2006/math">
                    <m:r>
                      <a:rPr lang="en-US" sz="1400" i="1" dirty="0" smtClean="0"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endParaRPr lang="en-US" sz="1400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5CA71A92-98CA-4517-A971-1B16E3B134F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44079" y="3086940"/>
                <a:ext cx="1192442" cy="307777"/>
              </a:xfrm>
              <a:prstGeom prst="rect">
                <a:avLst/>
              </a:prstGeom>
              <a:blipFill>
                <a:blip r:embed="rId3"/>
                <a:stretch>
                  <a:fillRect l="-1531" t="-1961" b="-196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EA7D94AE-C423-4562-AD55-46D450CCD1A6}"/>
                  </a:ext>
                </a:extLst>
              </p:cNvPr>
              <p:cNvSpPr txBox="1"/>
              <p:nvPr/>
            </p:nvSpPr>
            <p:spPr>
              <a:xfrm>
                <a:off x="8438054" y="1711084"/>
                <a:ext cx="85388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/>
                  <a:t>Words </a:t>
                </a:r>
                <a14:m>
                  <m:oMath xmlns:m="http://schemas.openxmlformats.org/officeDocument/2006/math">
                    <m:r>
                      <a:rPr lang="en-US" sz="1400" b="0" i="1" dirty="0" smtClean="0">
                        <a:latin typeface="Cambria Math" panose="02040503050406030204" pitchFamily="18" charset="0"/>
                      </a:rPr>
                      <m:t>𝑀</m:t>
                    </m:r>
                  </m:oMath>
                </a14:m>
                <a:endParaRPr lang="en-US" sz="1400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EA7D94AE-C423-4562-AD55-46D450CCD1A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38054" y="1711084"/>
                <a:ext cx="853888" cy="307777"/>
              </a:xfrm>
              <a:prstGeom prst="rect">
                <a:avLst/>
              </a:prstGeom>
              <a:blipFill>
                <a:blip r:embed="rId4"/>
                <a:stretch>
                  <a:fillRect l="-2143" t="-4000"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57A6F61C-A50C-4E92-886B-1367A11AD6FE}"/>
              </a:ext>
            </a:extLst>
          </p:cNvPr>
          <p:cNvCxnSpPr>
            <a:cxnSpLocks/>
          </p:cNvCxnSpPr>
          <p:nvPr/>
        </p:nvCxnSpPr>
        <p:spPr>
          <a:xfrm>
            <a:off x="8190451" y="2069286"/>
            <a:ext cx="1255552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BA3CBCA6-C725-4337-B451-F2D944539426}"/>
                  </a:ext>
                </a:extLst>
              </p:cNvPr>
              <p:cNvSpPr txBox="1"/>
              <p:nvPr/>
            </p:nvSpPr>
            <p:spPr>
              <a:xfrm>
                <a:off x="8714416" y="3256217"/>
                <a:ext cx="207621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𝑋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BA3CBCA6-C725-4337-B451-F2D9445394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14416" y="3256217"/>
                <a:ext cx="207621" cy="276999"/>
              </a:xfrm>
              <a:prstGeom prst="rect">
                <a:avLst/>
              </a:prstGeom>
              <a:blipFill>
                <a:blip r:embed="rId5"/>
                <a:stretch>
                  <a:fillRect l="-29412" r="-23529" b="-65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3211111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307874-6504-4DE0-B62A-603F7A8DEC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Latent Semantic Analysis (PCA revisited!)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28463EF-26F9-4F97-9AC3-0D7ADF54E16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LSA = PCA on term-document matrix</a:t>
                </a:r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≈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𝑈𝑆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𝐴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,  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𝑈𝑆</m:t>
                    </m:r>
                  </m:oMath>
                </a14:m>
                <a:endParaRPr lang="en-US" dirty="0"/>
              </a:p>
              <a:p>
                <a:pPr lvl="1"/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𝑈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𝑆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</m:oMath>
                </a14:m>
                <a:r>
                  <a:rPr lang="en-US" dirty="0"/>
                  <a:t> computed by low-rank SVD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28463EF-26F9-4F97-9AC3-0D7ADF54E16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455" t="-15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1D2040-A2CB-41B6-B70C-49DEBF3B3E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t>31</a:t>
            </a:fld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B78FC6F-35CC-47EE-BF80-8AC2ABC84468}"/>
              </a:ext>
            </a:extLst>
          </p:cNvPr>
          <p:cNvSpPr/>
          <p:nvPr/>
        </p:nvSpPr>
        <p:spPr>
          <a:xfrm>
            <a:off x="3129091" y="3396086"/>
            <a:ext cx="1869775" cy="202739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3DA49D10-7536-4E59-8C61-7E35602C3627}"/>
              </a:ext>
            </a:extLst>
          </p:cNvPr>
          <p:cNvCxnSpPr/>
          <p:nvPr/>
        </p:nvCxnSpPr>
        <p:spPr>
          <a:xfrm>
            <a:off x="2822895" y="3410127"/>
            <a:ext cx="0" cy="2013357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6F70DFA6-2828-4882-96B2-DE41AFF2B1D1}"/>
                  </a:ext>
                </a:extLst>
              </p:cNvPr>
              <p:cNvSpPr txBox="1"/>
              <p:nvPr/>
            </p:nvSpPr>
            <p:spPr>
              <a:xfrm>
                <a:off x="1543572" y="4102008"/>
                <a:ext cx="1192442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/>
                  <a:t>Documents </a:t>
                </a:r>
                <a14:m>
                  <m:oMath xmlns:m="http://schemas.openxmlformats.org/officeDocument/2006/math">
                    <m:r>
                      <a:rPr lang="en-US" sz="1400" i="1" dirty="0" smtClean="0"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endParaRPr lang="en-US" sz="140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6F70DFA6-2828-4882-96B2-DE41AFF2B1D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43572" y="4102008"/>
                <a:ext cx="1192442" cy="307777"/>
              </a:xfrm>
              <a:prstGeom prst="rect">
                <a:avLst/>
              </a:prstGeom>
              <a:blipFill>
                <a:blip r:embed="rId3"/>
                <a:stretch>
                  <a:fillRect l="-1531" t="-4000"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E2DC3DF9-1698-42B1-90C6-851A89DA7538}"/>
                  </a:ext>
                </a:extLst>
              </p:cNvPr>
              <p:cNvSpPr txBox="1"/>
              <p:nvPr/>
            </p:nvSpPr>
            <p:spPr>
              <a:xfrm>
                <a:off x="3538882" y="2772623"/>
                <a:ext cx="85388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/>
                  <a:t>Words </a:t>
                </a:r>
                <a14:m>
                  <m:oMath xmlns:m="http://schemas.openxmlformats.org/officeDocument/2006/math">
                    <m:r>
                      <a:rPr lang="en-US" sz="1400" b="0" i="1" dirty="0" smtClean="0">
                        <a:latin typeface="Cambria Math" panose="02040503050406030204" pitchFamily="18" charset="0"/>
                      </a:rPr>
                      <m:t>𝑀</m:t>
                    </m:r>
                  </m:oMath>
                </a14:m>
                <a:endParaRPr lang="en-US" sz="1400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E2DC3DF9-1698-42B1-90C6-851A89DA753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38882" y="2772623"/>
                <a:ext cx="853888" cy="307777"/>
              </a:xfrm>
              <a:prstGeom prst="rect">
                <a:avLst/>
              </a:prstGeom>
              <a:blipFill>
                <a:blip r:embed="rId4"/>
                <a:stretch>
                  <a:fillRect l="-2143" t="-4000"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82DAF049-73DF-4BC7-9EA0-C04B2C7D451B}"/>
              </a:ext>
            </a:extLst>
          </p:cNvPr>
          <p:cNvCxnSpPr>
            <a:cxnSpLocks/>
          </p:cNvCxnSpPr>
          <p:nvPr/>
        </p:nvCxnSpPr>
        <p:spPr>
          <a:xfrm>
            <a:off x="3089943" y="3080400"/>
            <a:ext cx="1867950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71B5E89A-B54F-4110-9707-8869F718E9A6}"/>
                  </a:ext>
                </a:extLst>
              </p:cNvPr>
              <p:cNvSpPr txBox="1"/>
              <p:nvPr/>
            </p:nvSpPr>
            <p:spPr>
              <a:xfrm>
                <a:off x="3920108" y="4222240"/>
                <a:ext cx="207621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𝑋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71B5E89A-B54F-4110-9707-8869F718E9A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20108" y="4222240"/>
                <a:ext cx="207621" cy="276999"/>
              </a:xfrm>
              <a:prstGeom prst="rect">
                <a:avLst/>
              </a:prstGeom>
              <a:blipFill>
                <a:blip r:embed="rId5"/>
                <a:stretch>
                  <a:fillRect l="-26471" r="-26471"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Rectangle 10">
            <a:extLst>
              <a:ext uri="{FF2B5EF4-FFF2-40B4-BE49-F238E27FC236}">
                <a16:creationId xmlns:a16="http://schemas.microsoft.com/office/drawing/2014/main" id="{F4AB5DC5-4371-4A55-8EC5-7C848CDA2B45}"/>
              </a:ext>
            </a:extLst>
          </p:cNvPr>
          <p:cNvSpPr/>
          <p:nvPr/>
        </p:nvSpPr>
        <p:spPr>
          <a:xfrm>
            <a:off x="6476665" y="3347041"/>
            <a:ext cx="758839" cy="202739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A2F84833-D131-4AFD-8895-8063BE1A58FF}"/>
                  </a:ext>
                </a:extLst>
              </p:cNvPr>
              <p:cNvSpPr txBox="1"/>
              <p:nvPr/>
            </p:nvSpPr>
            <p:spPr>
              <a:xfrm>
                <a:off x="6752273" y="4141095"/>
                <a:ext cx="207621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𝐴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A2F84833-D131-4AFD-8895-8063BE1A58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52273" y="4141095"/>
                <a:ext cx="207621" cy="276999"/>
              </a:xfrm>
              <a:prstGeom prst="rect">
                <a:avLst/>
              </a:prstGeom>
              <a:blipFill>
                <a:blip r:embed="rId6"/>
                <a:stretch>
                  <a:fillRect l="-26471" r="-23529" b="-65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Rectangle 12">
            <a:extLst>
              <a:ext uri="{FF2B5EF4-FFF2-40B4-BE49-F238E27FC236}">
                <a16:creationId xmlns:a16="http://schemas.microsoft.com/office/drawing/2014/main" id="{761AE169-6D2E-49EE-A79E-67574CBBE486}"/>
              </a:ext>
            </a:extLst>
          </p:cNvPr>
          <p:cNvSpPr/>
          <p:nvPr/>
        </p:nvSpPr>
        <p:spPr>
          <a:xfrm>
            <a:off x="7805863" y="3347041"/>
            <a:ext cx="1814880" cy="63773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2A025DD9-1070-4E0E-9B4E-C520EBD3305A}"/>
                  </a:ext>
                </a:extLst>
              </p:cNvPr>
              <p:cNvSpPr txBox="1"/>
              <p:nvPr/>
            </p:nvSpPr>
            <p:spPr>
              <a:xfrm>
                <a:off x="8445513" y="3565685"/>
                <a:ext cx="535579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2A025DD9-1070-4E0E-9B4E-C520EBD3305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45513" y="3565685"/>
                <a:ext cx="535579" cy="276999"/>
              </a:xfrm>
              <a:prstGeom prst="rect">
                <a:avLst/>
              </a:prstGeom>
              <a:blipFill>
                <a:blip r:embed="rId7"/>
                <a:stretch>
                  <a:fillRect t="-4444"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7AA26DC0-45FF-4C71-9CDB-78BDACE3FBD7}"/>
                  </a:ext>
                </a:extLst>
              </p:cNvPr>
              <p:cNvSpPr txBox="1"/>
              <p:nvPr/>
            </p:nvSpPr>
            <p:spPr>
              <a:xfrm>
                <a:off x="3538882" y="2764715"/>
                <a:ext cx="85388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/>
                  <a:t>Words </a:t>
                </a:r>
                <a14:m>
                  <m:oMath xmlns:m="http://schemas.openxmlformats.org/officeDocument/2006/math">
                    <m:r>
                      <a:rPr lang="en-US" sz="1400" b="0" i="1" dirty="0" smtClean="0">
                        <a:latin typeface="Cambria Math" panose="02040503050406030204" pitchFamily="18" charset="0"/>
                      </a:rPr>
                      <m:t>𝑀</m:t>
                    </m:r>
                  </m:oMath>
                </a14:m>
                <a:endParaRPr lang="en-US" sz="1400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7AA26DC0-45FF-4C71-9CDB-78BDACE3FB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38882" y="2764715"/>
                <a:ext cx="853888" cy="307777"/>
              </a:xfrm>
              <a:prstGeom prst="rect">
                <a:avLst/>
              </a:prstGeom>
              <a:blipFill>
                <a:blip r:embed="rId4"/>
                <a:stretch>
                  <a:fillRect l="-2143" t="-4000"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8200003D-B498-4039-8576-E64E3DEB20DA}"/>
              </a:ext>
            </a:extLst>
          </p:cNvPr>
          <p:cNvCxnSpPr>
            <a:cxnSpLocks/>
          </p:cNvCxnSpPr>
          <p:nvPr/>
        </p:nvCxnSpPr>
        <p:spPr>
          <a:xfrm>
            <a:off x="3089943" y="3072492"/>
            <a:ext cx="1867950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8F789D40-8AFE-4DB3-86AF-E49D33459FCE}"/>
                  </a:ext>
                </a:extLst>
              </p:cNvPr>
              <p:cNvSpPr txBox="1"/>
              <p:nvPr/>
            </p:nvSpPr>
            <p:spPr>
              <a:xfrm>
                <a:off x="8248171" y="2776143"/>
                <a:ext cx="85388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/>
                  <a:t>Words </a:t>
                </a:r>
                <a14:m>
                  <m:oMath xmlns:m="http://schemas.openxmlformats.org/officeDocument/2006/math">
                    <m:r>
                      <a:rPr lang="en-US" sz="1400" b="0" i="1" dirty="0" smtClean="0">
                        <a:latin typeface="Cambria Math" panose="02040503050406030204" pitchFamily="18" charset="0"/>
                      </a:rPr>
                      <m:t>𝑀</m:t>
                    </m:r>
                  </m:oMath>
                </a14:m>
                <a:endParaRPr lang="en-US" sz="1400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8F789D40-8AFE-4DB3-86AF-E49D33459FC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48171" y="2776143"/>
                <a:ext cx="853888" cy="307777"/>
              </a:xfrm>
              <a:prstGeom prst="rect">
                <a:avLst/>
              </a:prstGeom>
              <a:blipFill>
                <a:blip r:embed="rId4"/>
                <a:stretch>
                  <a:fillRect l="-2143" t="-1961" b="-196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861F7772-89C2-4B70-8840-17520993AE0A}"/>
              </a:ext>
            </a:extLst>
          </p:cNvPr>
          <p:cNvCxnSpPr>
            <a:cxnSpLocks/>
          </p:cNvCxnSpPr>
          <p:nvPr/>
        </p:nvCxnSpPr>
        <p:spPr>
          <a:xfrm>
            <a:off x="7799232" y="3083920"/>
            <a:ext cx="1821511" cy="3001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7E109003-FED2-42B4-A0C3-C8AA7E06D47D}"/>
                  </a:ext>
                </a:extLst>
              </p:cNvPr>
              <p:cNvSpPr txBox="1"/>
              <p:nvPr/>
            </p:nvSpPr>
            <p:spPr>
              <a:xfrm>
                <a:off x="6305414" y="2743777"/>
                <a:ext cx="1308959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/>
                  <a:t>“Features” </a:t>
                </a:r>
                <a14:m>
                  <m:oMath xmlns:m="http://schemas.openxmlformats.org/officeDocument/2006/math">
                    <m:r>
                      <a:rPr lang="en-US" sz="1400" b="0" i="1" dirty="0" smtClean="0">
                        <a:latin typeface="Cambria Math" panose="02040503050406030204" pitchFamily="18" charset="0"/>
                      </a:rPr>
                      <m:t>𝐾</m:t>
                    </m:r>
                  </m:oMath>
                </a14:m>
                <a:endParaRPr lang="en-US" sz="1400" dirty="0"/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7E109003-FED2-42B4-A0C3-C8AA7E06D4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05414" y="2743777"/>
                <a:ext cx="1308959" cy="307777"/>
              </a:xfrm>
              <a:prstGeom prst="rect">
                <a:avLst/>
              </a:prstGeom>
              <a:blipFill>
                <a:blip r:embed="rId8"/>
                <a:stretch>
                  <a:fillRect l="-1395" t="-3922" b="-196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3768D83F-F42E-4E6C-B09A-B0BBC8D52F7C}"/>
              </a:ext>
            </a:extLst>
          </p:cNvPr>
          <p:cNvCxnSpPr>
            <a:cxnSpLocks/>
          </p:cNvCxnSpPr>
          <p:nvPr/>
        </p:nvCxnSpPr>
        <p:spPr>
          <a:xfrm>
            <a:off x="6476665" y="3062342"/>
            <a:ext cx="722022" cy="1501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3F08737B-168E-4E45-91BD-B857FE3ED9C5}"/>
              </a:ext>
            </a:extLst>
          </p:cNvPr>
          <p:cNvSpPr txBox="1"/>
          <p:nvPr/>
        </p:nvSpPr>
        <p:spPr>
          <a:xfrm>
            <a:off x="5464317" y="4017984"/>
            <a:ext cx="2824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=</a:t>
            </a:r>
          </a:p>
        </p:txBody>
      </p:sp>
    </p:spTree>
    <p:extLst>
      <p:ext uri="{BB962C8B-B14F-4D97-AF65-F5344CB8AC3E}">
        <p14:creationId xmlns:p14="http://schemas.microsoft.com/office/powerpoint/2010/main" val="214188557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936BE3-F719-4B74-9072-EA00FD30F1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LSA Interpretation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61EA9F5-BD67-4D11-8C37-5BD48123103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Each PC represents a “topic” or “concept”</a:t>
                </a:r>
              </a:p>
              <a:p>
                <a:r>
                  <a:rPr lang="en-US" dirty="0"/>
                  <a:t>PC decomposition:</a:t>
                </a:r>
                <a:br>
                  <a:rPr lang="en-US" dirty="0"/>
                </a:b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𝑋</m:t>
                    </m:r>
                    <m:d>
                      <m:dPr>
                        <m:begChr m:val="["/>
                        <m:endChr m:val="]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≈</m:t>
                    </m:r>
                    <m:nary>
                      <m:naryPr>
                        <m:chr m:val="∑"/>
                        <m:limLoc m:val="subSup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5"/>
                          </m:rPr>
                          <a:rPr lang="en-US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𝐾</m:t>
                        </m:r>
                      </m:sup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</m:d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𝑉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[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]</m:t>
                        </m:r>
                      </m:e>
                    </m:nary>
                  </m:oMath>
                </a14:m>
                <a:endParaRPr lang="en-US" dirty="0"/>
              </a:p>
              <a:p>
                <a:pPr lvl="1"/>
                <a:endParaRPr lang="en-US" i="1" dirty="0">
                  <a:latin typeface="Cambria Math" panose="02040503050406030204" pitchFamily="18" charset="0"/>
                </a:endParaRPr>
              </a:p>
              <a:p>
                <a:pPr lvl="1"/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𝐴</m:t>
                    </m:r>
                    <m:d>
                      <m:dPr>
                        <m:begChr m:val="["/>
                        <m:endChr m:val="]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</m:d>
                  </m:oMath>
                </a14:m>
                <a:r>
                  <a:rPr lang="en-US" dirty="0"/>
                  <a:t> = component of topic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US" dirty="0"/>
                  <a:t> in document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endParaRPr lang="en-US" dirty="0"/>
              </a:p>
              <a:p>
                <a:pPr lvl="1"/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𝑉</m:t>
                    </m:r>
                    <m:d>
                      <m:dPr>
                        <m:begChr m:val="["/>
                        <m:endChr m:val="]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</m:d>
                  </m:oMath>
                </a14:m>
                <a:r>
                  <a:rPr lang="en-US" dirty="0"/>
                  <a:t> = component of word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r>
                  <a:rPr lang="en-US" dirty="0"/>
                  <a:t> in topic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endParaRPr lang="en-US" dirty="0"/>
              </a:p>
              <a:p>
                <a:pPr lvl="1"/>
                <a:endParaRPr lang="en-US" dirty="0"/>
              </a:p>
              <a:p>
                <a:r>
                  <a:rPr lang="en-US" dirty="0"/>
                  <a:t>Learn much more (in advanced ML class):</a:t>
                </a:r>
              </a:p>
              <a:p>
                <a:pPr lvl="1"/>
                <a:r>
                  <a:rPr lang="en-US" dirty="0"/>
                  <a:t>Word and document embeddings</a:t>
                </a:r>
              </a:p>
              <a:p>
                <a:pPr lvl="1"/>
                <a:r>
                  <a:rPr lang="en-US" dirty="0"/>
                  <a:t>Latent </a:t>
                </a:r>
                <a:r>
                  <a:rPr lang="en-US" dirty="0" err="1"/>
                  <a:t>Dirchelet</a:t>
                </a:r>
                <a:r>
                  <a:rPr lang="en-US" dirty="0"/>
                  <a:t> Allocation</a:t>
                </a:r>
              </a:p>
              <a:p>
                <a:pPr lvl="1"/>
                <a:r>
                  <a:rPr lang="en-US" dirty="0"/>
                  <a:t>...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61EA9F5-BD67-4D11-8C37-5BD48123103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455" t="-15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C046FA-872B-444F-AF3B-1674FB2C2D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290804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71DC4F-3D40-49B7-A9C3-B000279F29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Perform LSA on </a:t>
            </a:r>
            <a:r>
              <a:rPr lang="en-US" dirty="0" err="1"/>
              <a:t>NewsGroup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8461B4-D178-4637-83AB-54B0EB6B47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10525" y="1539277"/>
            <a:ext cx="4545154" cy="4329817"/>
          </a:xfrm>
        </p:spPr>
        <p:txBody>
          <a:bodyPr/>
          <a:lstStyle/>
          <a:p>
            <a:r>
              <a:rPr lang="en-US" dirty="0"/>
              <a:t>Use </a:t>
            </a:r>
            <a:r>
              <a:rPr lang="en-US" dirty="0">
                <a:solidFill>
                  <a:srgbClr val="FF0000"/>
                </a:solidFill>
              </a:rPr>
              <a:t>sparse SVD</a:t>
            </a:r>
          </a:p>
          <a:p>
            <a:r>
              <a:rPr lang="en-US" dirty="0"/>
              <a:t>Much faster</a:t>
            </a:r>
          </a:p>
          <a:p>
            <a:r>
              <a:rPr lang="en-US" dirty="0"/>
              <a:t>Concentration of variance in small number of PCs</a:t>
            </a:r>
          </a:p>
          <a:p>
            <a:endParaRPr lang="en-US" dirty="0"/>
          </a:p>
          <a:p>
            <a:r>
              <a:rPr lang="en-US" dirty="0"/>
              <a:t>More interesting results in larger </a:t>
            </a:r>
            <a:r>
              <a:rPr lang="en-US" dirty="0" err="1"/>
              <a:t>corpi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1781FD-C26B-42B0-B5E3-304093987B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t>33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0433DFD-4CDA-46B7-B5B6-2309C123B4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7280" y="1653418"/>
            <a:ext cx="4902443" cy="75422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E581C30-06B1-4722-9928-6DEE82CCC0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7280" y="2562793"/>
            <a:ext cx="2546594" cy="59146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F3A2077-7FD7-47AB-AE5B-C4445AAFAB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2097" y="3154260"/>
            <a:ext cx="4105434" cy="2843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301810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B9C450-2766-1F46-A969-225CE24598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Demo: color quantization using k-means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501688-CCAF-F846-965E-EE98641901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A476714-1BED-C549-BD68-2867ADFFF6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719239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Motivating Example:  Document clustering</a:t>
            </a:r>
          </a:p>
          <a:p>
            <a:r>
              <a:rPr lang="en-US" dirty="0"/>
              <a:t>K-means</a:t>
            </a:r>
          </a:p>
          <a:p>
            <a:r>
              <a:rPr lang="en-US" dirty="0"/>
              <a:t>K-means for document clustering</a:t>
            </a:r>
          </a:p>
          <a:p>
            <a:r>
              <a:rPr lang="en-US" dirty="0"/>
              <a:t>Latent semantic analysis</a:t>
            </a:r>
          </a:p>
          <a:p>
            <a:r>
              <a:rPr lang="en-US" dirty="0"/>
              <a:t>Gaussian Mixture models (GMMs)</a:t>
            </a:r>
          </a:p>
          <a:p>
            <a:r>
              <a:rPr lang="en-US" dirty="0"/>
              <a:t>Expectation Maximization (EM) fitting of GMMs</a:t>
            </a:r>
          </a:p>
          <a:p>
            <a:r>
              <a:rPr lang="en-US" dirty="0"/>
              <a:t>Other clustering methods</a:t>
            </a:r>
          </a:p>
          <a:p>
            <a:r>
              <a:rPr lang="en-US" dirty="0"/>
              <a:t>Bag of words representation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t>35</a:t>
            </a:fld>
            <a:endParaRPr lang="en-US" dirty="0"/>
          </a:p>
        </p:txBody>
      </p:sp>
      <p:sp>
        <p:nvSpPr>
          <p:cNvPr id="5" name="Arrow: Right 4"/>
          <p:cNvSpPr/>
          <p:nvPr/>
        </p:nvSpPr>
        <p:spPr>
          <a:xfrm>
            <a:off x="419448" y="3288484"/>
            <a:ext cx="835795" cy="484632"/>
          </a:xfrm>
          <a:prstGeom prst="rightArrow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85553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Mixture Models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F9F8D-2534-4D48-85E3-73908409BCC5}" type="slidenum">
              <a:rPr lang="en-US" smtClean="0"/>
              <a:pPr/>
              <a:t>36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3"/>
              <p:cNvSpPr>
                <a:spLocks noGrp="1"/>
              </p:cNvSpPr>
              <p:nvPr>
                <p:ph sz="quarter" idx="1"/>
              </p:nvPr>
            </p:nvSpPr>
            <p:spPr/>
            <p:txBody>
              <a:bodyPr>
                <a:normAutofit fontScale="92500" lnSpcReduction="10000"/>
              </a:bodyPr>
              <a:lstStyle/>
              <a:p>
                <a:r>
                  <a:rPr lang="en-US" b="0" dirty="0"/>
                  <a:t>Sometimes useful to have a probabilistic model of clustering</a:t>
                </a:r>
              </a:p>
              <a:p>
                <a:r>
                  <a:rPr lang="en-US" dirty="0"/>
                  <a:t>Assume the underlying data samples come from K distributions (each distribution = one mixture (or component or cluster)). </a:t>
                </a:r>
              </a:p>
              <a:p>
                <a:r>
                  <a:rPr lang="en-US" dirty="0"/>
                  <a:t>Given x, we use z(x) to represent the mixture/cluster it belongs to.</a:t>
                </a:r>
              </a:p>
              <a:p>
                <a:r>
                  <a:rPr lang="en-US" b="0" dirty="0"/>
                  <a:t>Random variable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∈</m:t>
                    </m:r>
                    <m:r>
                      <m:rPr>
                        <m:lit/>
                      </m:rPr>
                      <a:rPr lang="en-US" b="0" i="1" smtClean="0">
                        <a:latin typeface="Cambria Math" panose="02040503050406030204" pitchFamily="18" charset="0"/>
                      </a:rPr>
                      <m:t>{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1,…,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𝐾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} </m:t>
                    </m:r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Some discrete event </a:t>
                </a:r>
                <a:r>
                  <a:rPr lang="en-US" b="0" dirty="0"/>
                  <a:t>with PMF: 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e>
                    </m:d>
                    <m:r>
                      <a:rPr lang="en-US" b="0" i="0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endParaRPr lang="en-US" b="0" dirty="0"/>
              </a:p>
              <a:p>
                <a:pPr lvl="1"/>
                <a:r>
                  <a:rPr lang="en-US" dirty="0"/>
                  <a:t>Typically not observed directly</a:t>
                </a:r>
              </a:p>
              <a:p>
                <a:pPr lvl="1"/>
                <a:r>
                  <a:rPr lang="en-US" dirty="0"/>
                  <a:t>Called a </a:t>
                </a:r>
                <a:r>
                  <a:rPr lang="en-US" dirty="0">
                    <a:solidFill>
                      <a:schemeClr val="tx2">
                        <a:lumMod val="60000"/>
                        <a:lumOff val="40000"/>
                      </a:schemeClr>
                    </a:solidFill>
                  </a:rPr>
                  <a:t>latent</a:t>
                </a:r>
                <a:r>
                  <a:rPr lang="en-US" dirty="0"/>
                  <a:t> variable</a:t>
                </a:r>
              </a:p>
              <a:p>
                <a:pPr lvl="1"/>
                <a:endParaRPr lang="en-US" dirty="0"/>
              </a:p>
              <a:p>
                <a:r>
                  <a:rPr lang="en-US" dirty="0"/>
                  <a:t>Observed variable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dirty="0"/>
                  <a:t>, can be continuous</a:t>
                </a:r>
              </a:p>
              <a:p>
                <a:pPr lvl="1"/>
                <a:r>
                  <a:rPr lang="en-US" dirty="0"/>
                  <a:t>Probability depends on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𝑧</m:t>
                    </m:r>
                  </m:oMath>
                </a14:m>
                <a:r>
                  <a:rPr lang="en-US" dirty="0"/>
                  <a:t>,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|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One PDF per mixture (or state)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Each PDF is called a </a:t>
                </a:r>
                <a:r>
                  <a:rPr lang="en-US" dirty="0">
                    <a:solidFill>
                      <a:schemeClr val="tx2">
                        <a:lumMod val="60000"/>
                        <a:lumOff val="40000"/>
                      </a:schemeClr>
                    </a:solidFill>
                  </a:rPr>
                  <a:t>component</a:t>
                </a:r>
              </a:p>
              <a:p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4" name="Content Placeholder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quarter" idx="1"/>
              </p:nvPr>
            </p:nvSpPr>
            <p:spPr>
              <a:blipFill>
                <a:blip r:embed="rId2"/>
                <a:stretch>
                  <a:fillRect l="-1261" t="-1754" r="-7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2982261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F9F8D-2534-4D48-85E3-73908409BCC5}" type="slidenum">
              <a:rPr lang="en-US" smtClean="0"/>
              <a:pPr/>
              <a:t>37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3"/>
              <p:cNvSpPr>
                <a:spLocks noGrp="1"/>
              </p:cNvSpPr>
              <p:nvPr>
                <p:ph sz="quarter" idx="1"/>
              </p:nvPr>
            </p:nvSpPr>
            <p:spPr/>
            <p:txBody>
              <a:bodyPr/>
              <a:lstStyle/>
              <a:p>
                <a:r>
                  <a:rPr lang="en-US" dirty="0"/>
                  <a:t>Many data occurs from underlying discrete states</a:t>
                </a:r>
              </a:p>
              <a:p>
                <a:r>
                  <a:rPr lang="en-US" dirty="0"/>
                  <a:t>Example 1:  Size of a webpage</a:t>
                </a:r>
                <a:endParaRPr lang="en-US" b="0" i="1" dirty="0">
                  <a:latin typeface="Cambria Math" panose="02040503050406030204" pitchFamily="18" charset="0"/>
                </a:endParaRPr>
              </a:p>
              <a:p>
                <a:pPr lvl="1"/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𝑧</m:t>
                    </m:r>
                  </m:oMath>
                </a14:m>
                <a:r>
                  <a:rPr lang="en-US" dirty="0"/>
                  <a:t> = content of the webpage, e.g. number of images</a:t>
                </a:r>
              </a:p>
              <a:p>
                <a:r>
                  <a:rPr lang="en-US" dirty="0"/>
                  <a:t>Example 2:  Speech 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= phoneme the speaker is saying</a:t>
                </a:r>
              </a:p>
              <a:p>
                <a:r>
                  <a:rPr lang="en-US" dirty="0"/>
                  <a:t>Example 3:  Image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b="0" i="1" dirty="0">
                    <a:latin typeface="Cambria Math" panose="02040503050406030204" pitchFamily="18" charset="0"/>
                  </a:rPr>
                  <a:t> </a:t>
                </a:r>
                <a:r>
                  <a:rPr lang="en-US" b="0" dirty="0"/>
                  <a:t>= RGB values of a pixel or region of pixels</a:t>
                </a:r>
                <a:endParaRPr lang="en-US" b="0" i="1" dirty="0">
                  <a:latin typeface="Cambria Math" panose="02040503050406030204" pitchFamily="18" charset="0"/>
                </a:endParaRPr>
              </a:p>
              <a:p>
                <a:pPr lvl="1"/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 </m:t>
                    </m:r>
                  </m:oMath>
                </a14:m>
                <a:r>
                  <a:rPr lang="en-US" dirty="0"/>
                  <a:t>one a small number of objects the pixel is part of</a:t>
                </a:r>
              </a:p>
            </p:txBody>
          </p:sp>
        </mc:Choice>
        <mc:Fallback xmlns="">
          <p:sp>
            <p:nvSpPr>
              <p:cNvPr id="4" name="Content Placeholder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quarter" idx="1"/>
              </p:nvPr>
            </p:nvSpPr>
            <p:spPr>
              <a:blipFill rotWithShape="0">
                <a:blip r:embed="rId2"/>
                <a:stretch>
                  <a:fillRect l="-784" t="-12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5357486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Gaussian Mixture Models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F9F8D-2534-4D48-85E3-73908409BCC5}" type="slidenum">
              <a:rPr lang="en-US" smtClean="0"/>
              <a:pPr/>
              <a:t>38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3"/>
              <p:cNvSpPr>
                <a:spLocks noGrp="1"/>
              </p:cNvSpPr>
              <p:nvPr>
                <p:ph sz="quarter" idx="1"/>
              </p:nvPr>
            </p:nvSpPr>
            <p:spPr/>
            <p:txBody>
              <a:bodyPr/>
              <a:lstStyle/>
              <a:p>
                <a:r>
                  <a:rPr lang="en-US" dirty="0"/>
                  <a:t>Each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𝑝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e>
                    </m:d>
                  </m:oMath>
                </a14:m>
                <a:r>
                  <a:rPr lang="en-US" dirty="0"/>
                  <a:t> is a Gaussian:</a:t>
                </a:r>
                <a14:m>
                  <m:oMath xmlns:m="http://schemas.openxmlformats.org/officeDocument/2006/math">
                    <m:r>
                      <a:rPr lang="en-US" b="0" i="0" smtClean="0">
                        <a:latin typeface="Cambria Math" panose="02040503050406030204" pitchFamily="18" charset="0"/>
                      </a:rPr>
                      <m:t>  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𝑁</m:t>
                    </m:r>
                    <m:r>
                      <a:rPr lang="en-US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; 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dirty="0"/>
                  <a:t>)</a:t>
                </a:r>
                <a14:m>
                  <m:oMath xmlns:m="http://schemas.openxmlformats.org/officeDocument/2006/math">
                    <m:r>
                      <a:rPr lang="en-US" b="0" i="0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𝜋</m:t>
                                </m:r>
                              </m:e>
                            </m:d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𝐷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/2</m:t>
                            </m:r>
                          </m:sup>
                        </m:sSup>
                      </m:den>
                    </m:f>
                  </m:oMath>
                </a14:m>
                <a:r>
                  <a:rPr lang="en-US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sSup>
                          <m:sSup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begChr m:val="|"/>
                                <m:endChr m:val="|"/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𝑃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</m:e>
                            </m:d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1/2</m:t>
                            </m:r>
                          </m:sup>
                        </m:sSup>
                      </m:den>
                    </m:f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exp</m:t>
                    </m:r>
                    <m:d>
                      <m:dPr>
                        <m:begChr m:val="{"/>
                        <m:endChr m:val="}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  <m:sSubSup>
                          <m:sSub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sSup>
                              <m:sSup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d>
                                  <m:d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sSub>
                                      <m:sSubPr>
                                        <m:ctrlP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  <m:t>𝜇</m:t>
                                        </m:r>
                                      </m:e>
                                      <m:sub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</m:sub>
                                    </m:sSub>
                                  </m:e>
                                </m:d>
                              </m:e>
                              <m:sup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𝑇</m:t>
                                </m:r>
                              </m:sup>
                            </m:s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−1</m:t>
                            </m:r>
                          </m:sup>
                        </m:sSubSup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𝜇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</m:d>
                      </m:e>
                    </m:d>
                  </m:oMath>
                </a14:m>
                <a:endParaRPr lang="en-US" dirty="0"/>
              </a:p>
              <a:p>
                <a:r>
                  <a:rPr lang="en-US" dirty="0"/>
                  <a:t>Parametrized by: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b="0" i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i="1" dirty="0"/>
                  <a:t> </a:t>
                </a:r>
                <a:r>
                  <a:rPr lang="en-US" dirty="0"/>
                  <a:t>= Probability of each component (</a:t>
                </a:r>
                <a:r>
                  <a:rPr lang="en-US" dirty="0">
                    <a:solidFill>
                      <a:srgbClr val="FF0000"/>
                    </a:solidFill>
                  </a:rPr>
                  <a:t>Prior</a:t>
                </a:r>
                <a:r>
                  <a:rPr lang="en-US" dirty="0"/>
                  <a:t> probability of z)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𝐸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𝑧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𝑖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𝑣𝑎𝑟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𝐸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{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𝜇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</m:d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𝜇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</m:d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}</m:t>
                    </m:r>
                  </m:oMath>
                </a14:m>
                <a:br>
                  <a:rPr lang="en-US" dirty="0"/>
                </a:br>
                <a:r>
                  <a:rPr lang="en-US" dirty="0"/>
                  <a:t>mean and variance in each component</a:t>
                </a:r>
              </a:p>
              <a:p>
                <a:r>
                  <a:rPr lang="en-US" dirty="0"/>
                  <a:t>Can be vector valued</a:t>
                </a:r>
              </a:p>
              <a:p>
                <a:r>
                  <a:rPr lang="en-US" dirty="0"/>
                  <a:t>Distribution of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dirty="0"/>
                  <a:t> can be computed via total probability</a:t>
                </a:r>
              </a:p>
              <a:p>
                <a:pPr lvl="1"/>
                <a:r>
                  <a:rPr lang="en-US" dirty="0"/>
                  <a:t>PDF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𝑝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=∑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𝑝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𝑧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𝑖</m:t>
                        </m:r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𝑧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𝑖</m:t>
                        </m:r>
                      </m:e>
                    </m:d>
                  </m:oMath>
                </a14:m>
                <a:r>
                  <a:rPr lang="en-US" dirty="0"/>
                  <a:t>=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∑</m:t>
                    </m:r>
                  </m:oMath>
                </a14:m>
                <a:r>
                  <a:rPr lang="en-US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𝑁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; 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dirty="0"/>
                  <a:t>)</a:t>
                </a:r>
              </a:p>
              <a:p>
                <a:pPr lvl="1"/>
                <a:r>
                  <a:rPr lang="en-US" dirty="0"/>
                  <a:t>CDF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𝐹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=∑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≤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e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𝑧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𝑖</m:t>
                        </m:r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𝑧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𝑖</m:t>
                        </m:r>
                      </m:e>
                    </m:d>
                  </m:oMath>
                </a14:m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4" name="Content Placeholder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quarter" idx="1"/>
              </p:nvPr>
            </p:nvSpPr>
            <p:spPr>
              <a:blipFill>
                <a:blip r:embed="rId2"/>
                <a:stretch>
                  <a:fillRect l="-12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3769811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Visualizing GMMs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F9F8D-2534-4D48-85E3-73908409BCC5}" type="slidenum">
              <a:rPr lang="en-US" smtClean="0"/>
              <a:pPr/>
              <a:t>39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3"/>
              <p:cNvSpPr>
                <a:spLocks noGrp="1"/>
              </p:cNvSpPr>
              <p:nvPr>
                <p:ph sz="quarter" idx="1"/>
              </p:nvPr>
            </p:nvSpPr>
            <p:spPr>
              <a:xfrm>
                <a:off x="4537329" y="1698097"/>
                <a:ext cx="5029200" cy="792163"/>
              </a:xfrm>
            </p:spPr>
            <p:txBody>
              <a:bodyPr/>
              <a:lstStyle/>
              <a:p>
                <a:r>
                  <a:rPr lang="en-US" dirty="0"/>
                  <a:t>1d model with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𝐾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=3</m:t>
                    </m:r>
                  </m:oMath>
                </a14:m>
                <a:r>
                  <a:rPr lang="en-US" dirty="0"/>
                  <a:t> components </a:t>
                </a:r>
              </a:p>
            </p:txBody>
          </p:sp>
        </mc:Choice>
        <mc:Fallback xmlns="">
          <p:sp>
            <p:nvSpPr>
              <p:cNvPr id="4" name="Content Placeholder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quarter" idx="1"/>
              </p:nvPr>
            </p:nvSpPr>
            <p:spPr>
              <a:xfrm>
                <a:off x="4537329" y="1698097"/>
                <a:ext cx="5029200" cy="792163"/>
              </a:xfrm>
              <a:blipFill>
                <a:blip r:embed="rId2"/>
                <a:stretch>
                  <a:fillRect l="-2909" t="-84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26" name="Picture 2" descr="Image result for gaussian mixtur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7504" y="1371601"/>
            <a:ext cx="2381250" cy="1924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8929" y="3454401"/>
            <a:ext cx="2438400" cy="187642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4865" y="3295651"/>
            <a:ext cx="2466975" cy="184785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Content Placeholder 3"/>
              <p:cNvSpPr txBox="1">
                <a:spLocks/>
              </p:cNvSpPr>
              <p:nvPr/>
            </p:nvSpPr>
            <p:spPr>
              <a:xfrm>
                <a:off x="2051304" y="5330826"/>
                <a:ext cx="3358896" cy="792163"/>
              </a:xfrm>
              <a:prstGeom prst="rect">
                <a:avLst/>
              </a:prstGeom>
            </p:spPr>
            <p:txBody>
              <a:bodyPr vert="horz">
                <a:normAutofit fontScale="92500" lnSpcReduction="10000"/>
              </a:bodyPr>
              <a:lstStyle>
                <a:lvl1pPr marL="274320" indent="-274320" algn="l" rtl="0" eaLnBrk="1" latinLnBrk="0" hangingPunct="1">
                  <a:spcBef>
                    <a:spcPts val="580"/>
                  </a:spcBef>
                  <a:buClr>
                    <a:schemeClr val="accent1"/>
                  </a:buClr>
                  <a:buSzPct val="85000"/>
                  <a:buFont typeface="Wingdings 2"/>
                  <a:buChar char=""/>
                  <a:defRPr kumimoji="0" sz="2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48640" indent="-228600" algn="l" rtl="0" eaLnBrk="1" latinLnBrk="0" hangingPunct="1">
                  <a:spcBef>
                    <a:spcPts val="370"/>
                  </a:spcBef>
                  <a:buClr>
                    <a:schemeClr val="accent2"/>
                  </a:buClr>
                  <a:buSzPct val="85000"/>
                  <a:buFont typeface="Wingdings 2"/>
                  <a:buChar char=""/>
                  <a:defRPr kumimoji="0"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822960" indent="-228600" algn="l" rtl="0" eaLnBrk="1" latinLnBrk="0" hangingPunct="1">
                  <a:spcBef>
                    <a:spcPts val="370"/>
                  </a:spcBef>
                  <a:buClr>
                    <a:schemeClr val="accent1">
                      <a:tint val="60000"/>
                    </a:schemeClr>
                  </a:buClr>
                  <a:buSzPct val="85000"/>
                  <a:buFont typeface="Wingdings 2"/>
                  <a:buChar char=""/>
                  <a:defRPr kumimoji="0"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97280" indent="-228600" algn="l" rtl="0" eaLnBrk="1" latinLnBrk="0" hangingPunct="1">
                  <a:spcBef>
                    <a:spcPts val="370"/>
                  </a:spcBef>
                  <a:buClr>
                    <a:schemeClr val="accent3"/>
                  </a:buClr>
                  <a:buSzPct val="80000"/>
                  <a:buFont typeface="Wingdings 2"/>
                  <a:buChar char=""/>
                  <a:defRPr kumimoji="0"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600" indent="-228600" algn="l" rtl="0" eaLnBrk="1" latinLnBrk="0" hangingPunct="1">
                  <a:spcBef>
                    <a:spcPts val="370"/>
                  </a:spcBef>
                  <a:buClr>
                    <a:schemeClr val="accent3"/>
                  </a:buClr>
                  <a:buFontTx/>
                  <a:buChar char="o"/>
                  <a:defRPr kumimoji="0"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645920" indent="-228600" algn="l" rtl="0" eaLnBrk="1" latinLnBrk="0" hangingPunct="1">
                  <a:spcBef>
                    <a:spcPts val="370"/>
                  </a:spcBef>
                  <a:buClr>
                    <a:schemeClr val="accent3"/>
                  </a:buClr>
                  <a:buChar char="•"/>
                  <a:defRPr kumimoji="0" sz="1800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920240" indent="-228600" algn="l" rtl="0" eaLnBrk="1" latinLnBrk="0" hangingPunct="1">
                  <a:spcBef>
                    <a:spcPts val="370"/>
                  </a:spcBef>
                  <a:buClr>
                    <a:schemeClr val="accent2"/>
                  </a:buClr>
                  <a:buChar char="•"/>
                  <a:defRPr kumimoji="0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194560" indent="-228600" algn="l" rtl="0" eaLnBrk="1" latinLnBrk="0" hangingPunct="1">
                  <a:spcBef>
                    <a:spcPts val="370"/>
                  </a:spcBef>
                  <a:buClr>
                    <a:schemeClr val="accent1">
                      <a:tint val="60000"/>
                    </a:schemeClr>
                  </a:buClr>
                  <a:buChar char="•"/>
                  <a:defRPr kumimoji="0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468880" indent="-228600" algn="l" rtl="0" eaLnBrk="1" latinLnBrk="0" hangingPunct="1">
                  <a:spcBef>
                    <a:spcPts val="370"/>
                  </a:spcBef>
                  <a:buClr>
                    <a:schemeClr val="accent2">
                      <a:tint val="60000"/>
                    </a:schemeClr>
                  </a:buClr>
                  <a:buChar char="•"/>
                  <a:defRPr kumimoji="0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914400"/>
                <a:r>
                  <a:rPr lang="en-US" dirty="0"/>
                  <a:t>PDF for 2d GMM with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𝐾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=2</m:t>
                    </m:r>
                  </m:oMath>
                </a14:m>
                <a:r>
                  <a:rPr lang="en-US" dirty="0"/>
                  <a:t> components </a:t>
                </a:r>
              </a:p>
            </p:txBody>
          </p:sp>
        </mc:Choice>
        <mc:Fallback xmlns="">
          <p:sp>
            <p:nvSpPr>
              <p:cNvPr id="10" name="Content Placeholder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51304" y="5330826"/>
                <a:ext cx="3358896" cy="792163"/>
              </a:xfrm>
              <a:prstGeom prst="rect">
                <a:avLst/>
              </a:prstGeom>
              <a:blipFill>
                <a:blip r:embed="rId6"/>
                <a:stretch>
                  <a:fillRect l="-1452" t="-10769" b="-123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Content Placeholder 3"/>
              <p:cNvSpPr txBox="1">
                <a:spLocks/>
              </p:cNvSpPr>
              <p:nvPr/>
            </p:nvSpPr>
            <p:spPr>
              <a:xfrm>
                <a:off x="6016752" y="5257800"/>
                <a:ext cx="4041648" cy="1066800"/>
              </a:xfrm>
              <a:prstGeom prst="rect">
                <a:avLst/>
              </a:prstGeom>
            </p:spPr>
            <p:txBody>
              <a:bodyPr vert="horz">
                <a:normAutofit fontScale="92500"/>
              </a:bodyPr>
              <a:lstStyle>
                <a:lvl1pPr marL="274320" indent="-274320" algn="l" rtl="0" eaLnBrk="1" latinLnBrk="0" hangingPunct="1">
                  <a:spcBef>
                    <a:spcPts val="580"/>
                  </a:spcBef>
                  <a:buClr>
                    <a:schemeClr val="accent1"/>
                  </a:buClr>
                  <a:buSzPct val="85000"/>
                  <a:buFont typeface="Wingdings 2"/>
                  <a:buChar char=""/>
                  <a:defRPr kumimoji="0" sz="2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48640" indent="-228600" algn="l" rtl="0" eaLnBrk="1" latinLnBrk="0" hangingPunct="1">
                  <a:spcBef>
                    <a:spcPts val="370"/>
                  </a:spcBef>
                  <a:buClr>
                    <a:schemeClr val="accent2"/>
                  </a:buClr>
                  <a:buSzPct val="85000"/>
                  <a:buFont typeface="Wingdings 2"/>
                  <a:buChar char=""/>
                  <a:defRPr kumimoji="0"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822960" indent="-228600" algn="l" rtl="0" eaLnBrk="1" latinLnBrk="0" hangingPunct="1">
                  <a:spcBef>
                    <a:spcPts val="370"/>
                  </a:spcBef>
                  <a:buClr>
                    <a:schemeClr val="accent1">
                      <a:tint val="60000"/>
                    </a:schemeClr>
                  </a:buClr>
                  <a:buSzPct val="85000"/>
                  <a:buFont typeface="Wingdings 2"/>
                  <a:buChar char=""/>
                  <a:defRPr kumimoji="0"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97280" indent="-228600" algn="l" rtl="0" eaLnBrk="1" latinLnBrk="0" hangingPunct="1">
                  <a:spcBef>
                    <a:spcPts val="370"/>
                  </a:spcBef>
                  <a:buClr>
                    <a:schemeClr val="accent3"/>
                  </a:buClr>
                  <a:buSzPct val="80000"/>
                  <a:buFont typeface="Wingdings 2"/>
                  <a:buChar char=""/>
                  <a:defRPr kumimoji="0"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600" indent="-228600" algn="l" rtl="0" eaLnBrk="1" latinLnBrk="0" hangingPunct="1">
                  <a:spcBef>
                    <a:spcPts val="370"/>
                  </a:spcBef>
                  <a:buClr>
                    <a:schemeClr val="accent3"/>
                  </a:buClr>
                  <a:buFontTx/>
                  <a:buChar char="o"/>
                  <a:defRPr kumimoji="0"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645920" indent="-228600" algn="l" rtl="0" eaLnBrk="1" latinLnBrk="0" hangingPunct="1">
                  <a:spcBef>
                    <a:spcPts val="370"/>
                  </a:spcBef>
                  <a:buClr>
                    <a:schemeClr val="accent3"/>
                  </a:buClr>
                  <a:buChar char="•"/>
                  <a:defRPr kumimoji="0" sz="1800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920240" indent="-228600" algn="l" rtl="0" eaLnBrk="1" latinLnBrk="0" hangingPunct="1">
                  <a:spcBef>
                    <a:spcPts val="370"/>
                  </a:spcBef>
                  <a:buClr>
                    <a:schemeClr val="accent2"/>
                  </a:buClr>
                  <a:buChar char="•"/>
                  <a:defRPr kumimoji="0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194560" indent="-228600" algn="l" rtl="0" eaLnBrk="1" latinLnBrk="0" hangingPunct="1">
                  <a:spcBef>
                    <a:spcPts val="370"/>
                  </a:spcBef>
                  <a:buClr>
                    <a:schemeClr val="accent1">
                      <a:tint val="60000"/>
                    </a:schemeClr>
                  </a:buClr>
                  <a:buChar char="•"/>
                  <a:defRPr kumimoji="0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468880" indent="-228600" algn="l" rtl="0" eaLnBrk="1" latinLnBrk="0" hangingPunct="1">
                  <a:spcBef>
                    <a:spcPts val="370"/>
                  </a:spcBef>
                  <a:buClr>
                    <a:schemeClr val="accent2">
                      <a:tint val="60000"/>
                    </a:schemeClr>
                  </a:buClr>
                  <a:buChar char="•"/>
                  <a:defRPr kumimoji="0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914400"/>
                <a:r>
                  <a:rPr lang="en-US" dirty="0"/>
                  <a:t>Random points from a GMM with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𝐾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=3</m:t>
                    </m:r>
                  </m:oMath>
                </a14:m>
                <a:r>
                  <a:rPr lang="en-US" dirty="0"/>
                  <a:t> components </a:t>
                </a:r>
              </a:p>
            </p:txBody>
          </p:sp>
        </mc:Choice>
        <mc:Fallback xmlns="">
          <p:sp>
            <p:nvSpPr>
              <p:cNvPr id="11" name="Content Placeholder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16752" y="5257800"/>
                <a:ext cx="4041648" cy="1066800"/>
              </a:xfrm>
              <a:prstGeom prst="rect">
                <a:avLst/>
              </a:prstGeom>
              <a:blipFill>
                <a:blip r:embed="rId7"/>
                <a:stretch>
                  <a:fillRect l="-1056" t="-4571" r="-27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506143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Document Clustering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67912" y="1539277"/>
            <a:ext cx="4687768" cy="4329817"/>
          </a:xfrm>
        </p:spPr>
        <p:txBody>
          <a:bodyPr/>
          <a:lstStyle/>
          <a:p>
            <a:r>
              <a:rPr lang="en-US" dirty="0"/>
              <a:t>Document classification</a:t>
            </a:r>
          </a:p>
          <a:p>
            <a:pPr lvl="1"/>
            <a:r>
              <a:rPr lang="en-US" dirty="0"/>
              <a:t>Given: A large </a:t>
            </a:r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corpus</a:t>
            </a:r>
            <a:r>
              <a:rPr lang="en-US" dirty="0"/>
              <a:t> of documents</a:t>
            </a:r>
          </a:p>
          <a:p>
            <a:pPr lvl="1"/>
            <a:r>
              <a:rPr lang="en-US" dirty="0"/>
              <a:t>Goal:  Automatically group similar documents</a:t>
            </a:r>
          </a:p>
          <a:p>
            <a:r>
              <a:rPr lang="en-US" dirty="0"/>
              <a:t>Example Google News</a:t>
            </a:r>
          </a:p>
          <a:p>
            <a:pPr lvl="1"/>
            <a:r>
              <a:rPr lang="en-US" dirty="0"/>
              <a:t>Find categories</a:t>
            </a:r>
          </a:p>
          <a:p>
            <a:pPr lvl="1"/>
            <a:r>
              <a:rPr lang="en-US" dirty="0"/>
              <a:t>Finds similar documents</a:t>
            </a:r>
          </a:p>
          <a:p>
            <a:endParaRPr lang="en-US" dirty="0"/>
          </a:p>
          <a:p>
            <a:r>
              <a:rPr lang="en-US" dirty="0"/>
              <a:t>Question:</a:t>
            </a:r>
          </a:p>
          <a:p>
            <a:pPr lvl="1"/>
            <a:r>
              <a:rPr lang="en-US" dirty="0"/>
              <a:t>How do we detect clusters </a:t>
            </a:r>
            <a:r>
              <a:rPr lang="en-US" i="1" dirty="0"/>
              <a:t>automatically</a:t>
            </a:r>
            <a:r>
              <a:rPr lang="en-US" dirty="0"/>
              <a:t>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t>4</a:t>
            </a:fld>
            <a:endParaRPr lang="en-US" dirty="0"/>
          </a:p>
        </p:txBody>
      </p:sp>
      <p:pic>
        <p:nvPicPr>
          <p:cNvPr id="1026" name="Picture 2" descr="Google News Testing &quot;Clusters&quot; Home Page">
            <a:extLst>
              <a:ext uri="{FF2B5EF4-FFF2-40B4-BE49-F238E27FC236}">
                <a16:creationId xmlns:a16="http://schemas.microsoft.com/office/drawing/2014/main" id="{7710A7B7-B790-4821-9802-A141317F1E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62" r="37407" b="25986"/>
          <a:stretch/>
        </p:blipFill>
        <p:spPr bwMode="auto">
          <a:xfrm>
            <a:off x="990205" y="1539277"/>
            <a:ext cx="5136275" cy="4180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0D2E79C6-4E5F-4E4C-A91F-83F95C9A5FCC}"/>
              </a:ext>
            </a:extLst>
          </p:cNvPr>
          <p:cNvSpPr/>
          <p:nvPr/>
        </p:nvSpPr>
        <p:spPr>
          <a:xfrm>
            <a:off x="886408" y="1931437"/>
            <a:ext cx="942392" cy="1497563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85539BD7-3840-4392-9E2B-A9B8B8CEFC6C}"/>
              </a:ext>
            </a:extLst>
          </p:cNvPr>
          <p:cNvSpPr/>
          <p:nvPr/>
        </p:nvSpPr>
        <p:spPr>
          <a:xfrm>
            <a:off x="1932596" y="2911151"/>
            <a:ext cx="1239811" cy="343678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76CCE34D-E537-4577-9855-97436DCE49CE}"/>
              </a:ext>
            </a:extLst>
          </p:cNvPr>
          <p:cNvSpPr/>
          <p:nvPr/>
        </p:nvSpPr>
        <p:spPr>
          <a:xfrm>
            <a:off x="1969917" y="4583160"/>
            <a:ext cx="1239811" cy="343678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3691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Determining the Component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F9F8D-2534-4D48-85E3-73908409BCC5}" type="slidenum">
              <a:rPr lang="en-US" smtClean="0"/>
              <a:pPr/>
              <a:t>40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3"/>
              <p:cNvSpPr>
                <a:spLocks noGrp="1"/>
              </p:cNvSpPr>
              <p:nvPr>
                <p:ph sz="quarter" idx="1"/>
              </p:nvPr>
            </p:nvSpPr>
            <p:spPr/>
            <p:txBody>
              <a:bodyPr>
                <a:normAutofit lnSpcReduction="10000"/>
              </a:bodyPr>
              <a:lstStyle/>
              <a:p>
                <a:r>
                  <a:rPr lang="en-US" dirty="0"/>
                  <a:t>Given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dirty="0"/>
                  <a:t>, can we determine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𝑧</m:t>
                    </m:r>
                  </m:oMath>
                </a14:m>
                <a:endParaRPr lang="en-US" dirty="0"/>
              </a:p>
              <a:p>
                <a:r>
                  <a:rPr lang="en-US" dirty="0"/>
                  <a:t>Use Bayes’ rule:</a:t>
                </a:r>
                <a:br>
                  <a:rPr lang="en-US" dirty="0"/>
                </a:b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e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𝑧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=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e>
                        </m:d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𝑞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num>
                      <m:den>
                        <m:nary>
                          <m:naryPr>
                            <m:chr m:val="∑"/>
                            <m:supHide m:val="on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b>
                          <m:sup/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𝑃</m:t>
                            </m:r>
                            <m:d>
                              <m:d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e>
                            </m:d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𝑞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sub>
                            </m:sSub>
                          </m:e>
                        </m:nary>
                      </m:den>
                    </m:f>
                    <m:r>
                      <a:rPr lang="en-US" b="0" i="0" smtClean="0">
                        <a:latin typeface="Cambria Math" panose="02040503050406030204" pitchFamily="18" charset="0"/>
                      </a:rPr>
                      <m:t>  (</m:t>
                    </m:r>
                    <m:r>
                      <m:rPr>
                        <m:sty m:val="p"/>
                      </m:rPr>
                      <a:rPr lang="en-US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Posterior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Probability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of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z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given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x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/>
              </a:p>
              <a:p>
                <a:endParaRPr lang="en-US" dirty="0"/>
              </a:p>
              <a:p>
                <a:r>
                  <a:rPr lang="en-US" dirty="0"/>
                  <a:t>Example:  Scalar Gaussian with two components: 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,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  <m:sub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  <m:sub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=0.5</m:t>
                    </m:r>
                  </m:oMath>
                </a14:m>
                <a:br>
                  <a:rPr lang="en-US" dirty="0"/>
                </a:b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𝑧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=1</m:t>
                        </m:r>
                      </m:e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sSup>
                              <m:sSup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d>
                                  <m:d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sSub>
                                      <m:sSubPr>
                                        <m:ctrlP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𝜇</m:t>
                                        </m:r>
                                      </m:e>
                                      <m:sub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</m:e>
                                </m:d>
                              </m:e>
                              <m:sup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/2</m:t>
                            </m:r>
                            <m:sSup>
                              <m:sSup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𝜎</m:t>
                                </m:r>
                              </m:e>
                              <m:sup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  <m:sSup>
                              <m:sSup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d>
                                  <m:d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sSub>
                                      <m:sSubPr>
                                        <m:ctrlP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  <m:t>𝜇</m:t>
                                        </m:r>
                                      </m:e>
                                      <m:sub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</m:e>
                                </m:d>
                              </m:e>
                              <m:sup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/2</m:t>
                            </m:r>
                            <m:sSup>
                              <m:sSup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𝜎</m:t>
                                </m:r>
                              </m:e>
                              <m:sup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sup>
                        </m:s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  <m:sSup>
                              <m:sSup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d>
                                  <m:d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sSub>
                                      <m:sSubPr>
                                        <m:ctrlP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  <m:t>𝜇</m:t>
                                        </m:r>
                                      </m:e>
                                      <m:sub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b>
                                    </m:sSub>
                                  </m:e>
                                </m:d>
                              </m:e>
                              <m:sup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/2</m:t>
                            </m:r>
                            <m:sSup>
                              <m:sSup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𝜎</m:t>
                                </m:r>
                              </m:e>
                              <m:sup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sup>
                        </m:sSup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1+</m:t>
                        </m:r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𝑎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𝑏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)</m:t>
                            </m:r>
                          </m:sup>
                        </m:sSup>
                      </m:den>
                    </m:f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Sigmoid shape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type m:val="lin"/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𝜇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𝜇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num>
                      <m:den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𝜎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dirty="0"/>
                  <a:t> SNR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type m:val="lin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𝜇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𝜇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)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dirty="0"/>
                  <a:t> center</a:t>
                </a:r>
              </a:p>
              <a:p>
                <a:pPr lvl="1"/>
                <a:r>
                  <a:rPr lang="en-US" dirty="0">
                    <a:solidFill>
                      <a:srgbClr val="FF0000"/>
                    </a:solidFill>
                  </a:rPr>
                  <a:t>Logistic regression for binary classification assumes that the discriminant function of each class follows a Gaussian distribution with the same variance!  </a:t>
                </a:r>
                <a:br>
                  <a:rPr lang="en-US" dirty="0"/>
                </a:br>
                <a:endParaRPr lang="en-US" dirty="0"/>
              </a:p>
            </p:txBody>
          </p:sp>
        </mc:Choice>
        <mc:Fallback xmlns="">
          <p:sp>
            <p:nvSpPr>
              <p:cNvPr id="4" name="Content Placeholder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quarter" idx="1"/>
              </p:nvPr>
            </p:nvSpPr>
            <p:spPr>
              <a:blipFill>
                <a:blip r:embed="rId2"/>
                <a:stretch>
                  <a:fillRect l="-1261" t="-2047" r="-18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421388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Motivating Example:  Document clustering</a:t>
            </a:r>
          </a:p>
          <a:p>
            <a:r>
              <a:rPr lang="en-US" dirty="0"/>
              <a:t>K-means</a:t>
            </a:r>
          </a:p>
          <a:p>
            <a:r>
              <a:rPr lang="en-US" dirty="0"/>
              <a:t>K-means for document clustering</a:t>
            </a:r>
          </a:p>
          <a:p>
            <a:r>
              <a:rPr lang="en-US" dirty="0"/>
              <a:t>Latent semantic analysis</a:t>
            </a:r>
          </a:p>
          <a:p>
            <a:r>
              <a:rPr lang="en-US" dirty="0"/>
              <a:t>Gaussian Mixture models (GMMs)</a:t>
            </a:r>
          </a:p>
          <a:p>
            <a:r>
              <a:rPr lang="en-US" dirty="0"/>
              <a:t>Expectation Maximization (EM) fitting of GMMs</a:t>
            </a:r>
          </a:p>
          <a:p>
            <a:r>
              <a:rPr lang="en-US" dirty="0"/>
              <a:t>Other clustering methods</a:t>
            </a:r>
          </a:p>
          <a:p>
            <a:r>
              <a:rPr lang="en-US" dirty="0"/>
              <a:t>Bag of words representation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t>41</a:t>
            </a:fld>
            <a:endParaRPr lang="en-US" dirty="0"/>
          </a:p>
        </p:txBody>
      </p:sp>
      <p:sp>
        <p:nvSpPr>
          <p:cNvPr id="5" name="Arrow: Right 4"/>
          <p:cNvSpPr/>
          <p:nvPr/>
        </p:nvSpPr>
        <p:spPr>
          <a:xfrm>
            <a:off x="427837" y="3704185"/>
            <a:ext cx="835795" cy="484632"/>
          </a:xfrm>
          <a:prstGeom prst="rightArrow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03406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Maximum Likelihood Estimation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F9F8D-2534-4D48-85E3-73908409BCC5}" type="slidenum">
              <a:rPr lang="en-US" smtClean="0"/>
              <a:pPr/>
              <a:t>42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3"/>
              <p:cNvSpPr>
                <a:spLocks noGrp="1"/>
              </p:cNvSpPr>
              <p:nvPr>
                <p:ph sz="quarter"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dirty="0"/>
                  <a:t>Unknown parameters in GMM: 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𝜃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𝑞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,…,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𝑞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𝐾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𝜇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,..,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𝜇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𝐾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,…,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𝐾</m:t>
                            </m:r>
                          </m:sub>
                        </m:sSub>
                      </m:e>
                    </m:d>
                  </m:oMath>
                </a14:m>
                <a:endParaRPr lang="en-US" dirty="0"/>
              </a:p>
              <a:p>
                <a:r>
                  <a:rPr lang="en-US" dirty="0"/>
                  <a:t>Data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=(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,…,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/>
              </a:p>
              <a:p>
                <a:r>
                  <a:rPr lang="en-US" dirty="0"/>
                  <a:t>Negative log likelihood:</a:t>
                </a:r>
                <a:br>
                  <a:rPr lang="en-US" dirty="0"/>
                </a:b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𝐿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=−</m:t>
                    </m:r>
                    <m:func>
                      <m:func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ln</m:t>
                        </m:r>
                      </m:fName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</m:d>
                      </m:e>
                    </m:func>
                    <m:r>
                      <a:rPr lang="en-US" b="0" i="1" smtClean="0">
                        <a:latin typeface="Cambria Math" panose="02040503050406030204" pitchFamily="18" charset="0"/>
                      </a:rPr>
                      <m:t>=−</m:t>
                    </m:r>
                    <m:nary>
                      <m:naryPr>
                        <m:chr m:val="∑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sup>
                      <m:e>
                        <m:func>
                          <m:func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>
                                <a:latin typeface="Cambria Math" panose="02040503050406030204" pitchFamily="18" charset="0"/>
                              </a:rPr>
                              <m:t>ln</m:t>
                            </m:r>
                          </m:fName>
                          <m:e>
                            <m:d>
                              <m:dPr>
                                <m:begChr m:val="["/>
                                <m:endChr m:val="]"/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nary>
                                  <m:naryPr>
                                    <m:chr m:val="∑"/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naryPr>
                                  <m:sub>
                                    <m:r>
                                      <m:rPr>
                                        <m:brk m:alnAt="23"/>
                                      </m:r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=1</m:t>
                                    </m:r>
                                  </m:sub>
                                  <m:sup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𝐾</m:t>
                                    </m:r>
                                  </m:sup>
                                  <m:e>
                                    <m:sSub>
                                      <m:sSubPr>
                                        <m:ctrlP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  <m:t>𝑞</m:t>
                                        </m:r>
                                      </m:e>
                                      <m:sub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</m:sub>
                                    </m:sSub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𝑁</m:t>
                                    </m:r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(</m:t>
                                    </m:r>
                                    <m:sSub>
                                      <m:sSubPr>
                                        <m:ctrlP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e>
                                      <m:sub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  <m:t>𝑛</m:t>
                                        </m:r>
                                      </m:sub>
                                    </m:sSub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|</m:t>
                                    </m:r>
                                    <m:sSub>
                                      <m:sSubPr>
                                        <m:ctrlP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  <m:t>𝜇</m:t>
                                        </m:r>
                                      </m:e>
                                      <m:sub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</m:sub>
                                    </m:sSub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sSub>
                                      <m:sSubPr>
                                        <m:ctrlP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  <m:t>𝑃</m:t>
                                        </m:r>
                                      </m:e>
                                      <m:sub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</m:sub>
                                    </m:sSub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)</m:t>
                                    </m:r>
                                  </m:e>
                                </m:nary>
                              </m:e>
                            </m:d>
                          </m:e>
                        </m:func>
                      </m:e>
                    </m:nary>
                  </m:oMath>
                </a14:m>
                <a:endParaRPr lang="en-US" dirty="0"/>
              </a:p>
              <a:p>
                <a:r>
                  <a:rPr lang="en-US" dirty="0"/>
                  <a:t>ML estimation:   </a:t>
                </a:r>
                <a:br>
                  <a:rPr lang="en-US" dirty="0"/>
                </a:b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acc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func>
                      <m:func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arg</m:t>
                        </m:r>
                      </m:fName>
                      <m:e>
                        <m:func>
                          <m:func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b="0" i="0" smtClean="0">
                                <a:latin typeface="Cambria Math" panose="02040503050406030204" pitchFamily="18" charset="0"/>
                              </a:rPr>
                              <m:t>min</m:t>
                            </m:r>
                          </m:fName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𝐿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𝜃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)</m:t>
                            </m:r>
                          </m:e>
                        </m:func>
                      </m:e>
                    </m:func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No simple way to directly optimize</a:t>
                </a:r>
              </a:p>
              <a:p>
                <a:pPr lvl="1"/>
                <a:r>
                  <a:rPr lang="en-US" dirty="0"/>
                  <a:t>Likelihood is non-convex</a:t>
                </a:r>
              </a:p>
            </p:txBody>
          </p:sp>
        </mc:Choice>
        <mc:Fallback xmlns="">
          <p:sp>
            <p:nvSpPr>
              <p:cNvPr id="4" name="Content Placeholder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quarter" idx="1"/>
              </p:nvPr>
            </p:nvSpPr>
            <p:spPr>
              <a:blipFill>
                <a:blip r:embed="rId2"/>
                <a:stretch>
                  <a:fillRect l="-1455" t="-15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9131415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Expectation Maximization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F9F8D-2534-4D48-85E3-73908409BCC5}" type="slidenum">
              <a:rPr lang="en-US" smtClean="0"/>
              <a:pPr/>
              <a:t>43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3"/>
              <p:cNvSpPr>
                <a:spLocks noGrp="1"/>
              </p:cNvSpPr>
              <p:nvPr>
                <p:ph sz="quarter" idx="1"/>
              </p:nvPr>
            </p:nvSpPr>
            <p:spPr/>
            <p:txBody>
              <a:bodyPr/>
              <a:lstStyle/>
              <a:p>
                <a:r>
                  <a:rPr lang="en-US" dirty="0"/>
                  <a:t>Negative log likelihood:</a:t>
                </a:r>
                <a:br>
                  <a:rPr lang="en-US" dirty="0"/>
                </a:b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𝐿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=−</m:t>
                    </m:r>
                    <m:func>
                      <m:func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</a:rPr>
                          <m:t>ln</m:t>
                        </m:r>
                      </m:fName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𝑝</m:t>
                        </m:r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</m:d>
                      </m:e>
                    </m:func>
                    <m:r>
                      <a:rPr lang="en-US" i="1">
                        <a:latin typeface="Cambria Math" panose="02040503050406030204" pitchFamily="18" charset="0"/>
                      </a:rPr>
                      <m:t>=−</m:t>
                    </m:r>
                    <m:nary>
                      <m:naryPr>
                        <m:chr m:val="∑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i="1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𝑁</m:t>
                        </m:r>
                      </m:sup>
                      <m:e>
                        <m:func>
                          <m:func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>
                                <a:latin typeface="Cambria Math" panose="02040503050406030204" pitchFamily="18" charset="0"/>
                              </a:rPr>
                              <m:t>ln</m:t>
                            </m:r>
                          </m:fName>
                          <m:e>
                            <m:d>
                              <m:dPr>
                                <m:begChr m:val="["/>
                                <m:endChr m:val="]"/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nary>
                                  <m:naryPr>
                                    <m:chr m:val="∑"/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naryPr>
                                  <m:sub>
                                    <m:r>
                                      <m:rPr>
                                        <m:brk m:alnAt="23"/>
                                      </m:r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=1</m:t>
                                    </m:r>
                                  </m:sub>
                                  <m:sup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𝐾</m:t>
                                    </m:r>
                                  </m:sup>
                                  <m:e>
                                    <m:sSub>
                                      <m:sSubPr>
                                        <m:ctrlP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  <m:t>𝑞</m:t>
                                        </m:r>
                                      </m:e>
                                      <m:sub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</m:sub>
                                    </m:sSub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𝑁</m:t>
                                    </m:r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(</m:t>
                                    </m:r>
                                    <m:sSub>
                                      <m:sSubPr>
                                        <m:ctrlP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e>
                                      <m:sub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  <m:t>𝑛</m:t>
                                        </m:r>
                                      </m:sub>
                                    </m:sSub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|</m:t>
                                    </m:r>
                                    <m:sSub>
                                      <m:sSubPr>
                                        <m:ctrlP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  <m:t>𝜇</m:t>
                                        </m:r>
                                      </m:e>
                                      <m:sub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</m:sub>
                                    </m:sSub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sSub>
                                      <m:sSubPr>
                                        <m:ctrlP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  <m:t>𝑃</m:t>
                                        </m:r>
                                      </m:e>
                                      <m:sub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</m:sub>
                                    </m:sSub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)</m:t>
                                    </m:r>
                                  </m:e>
                                </m:nary>
                              </m:e>
                            </m:d>
                          </m:e>
                        </m:func>
                      </m:e>
                    </m:nary>
                  </m:oMath>
                </a14:m>
                <a:endParaRPr lang="en-US" dirty="0"/>
              </a:p>
              <a:p>
                <a:r>
                  <a:rPr lang="en-US" dirty="0"/>
                  <a:t>Iterative procedure:</a:t>
                </a:r>
              </a:p>
              <a:p>
                <a:pPr lvl="1"/>
                <a:r>
                  <a:rPr lang="en-US" dirty="0"/>
                  <a:t>Generates a sequence of estimates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̂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</m:acc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en-US" dirty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̂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</m:acc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,…</m:t>
                    </m:r>
                  </m:oMath>
                </a14:m>
                <a:endParaRPr lang="en-US" dirty="0"/>
              </a:p>
              <a:p>
                <a:r>
                  <a:rPr lang="en-US" dirty="0"/>
                  <a:t>Attempts to approach MLE</a:t>
                </a:r>
                <a:br>
                  <a:rPr lang="en-US" dirty="0"/>
                </a:b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̂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</m:acc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→</m:t>
                    </m:r>
                    <m:func>
                      <m:func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arg</m:t>
                        </m:r>
                      </m:fName>
                      <m:e>
                        <m:func>
                          <m:func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limLow>
                              <m:limLow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limLowPr>
                              <m:e>
                                <m:r>
                                  <m:rPr>
                                    <m:sty m:val="p"/>
                                  </m:rPr>
                                  <a:rPr lang="en-US" b="0" i="0" smtClean="0">
                                    <a:latin typeface="Cambria Math" panose="02040503050406030204" pitchFamily="18" charset="0"/>
                                  </a:rPr>
                                  <m:t>min</m:t>
                                </m:r>
                              </m:e>
                              <m:lim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𝜃</m:t>
                                </m:r>
                              </m:lim>
                            </m:limLow>
                          </m:fName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𝐿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𝜃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)</m:t>
                            </m:r>
                          </m:e>
                        </m:func>
                      </m:e>
                    </m:func>
                  </m:oMath>
                </a14:m>
                <a:br>
                  <a:rPr lang="en-US" dirty="0"/>
                </a:br>
                <a:endParaRPr lang="en-US" dirty="0"/>
              </a:p>
            </p:txBody>
          </p:sp>
        </mc:Choice>
        <mc:Fallback xmlns="">
          <p:sp>
            <p:nvSpPr>
              <p:cNvPr id="4" name="Content Placeholder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quarter" idx="1"/>
              </p:nvPr>
            </p:nvSpPr>
            <p:spPr>
              <a:blipFill>
                <a:blip r:embed="rId2"/>
                <a:stretch>
                  <a:fillRect l="-1261" t="-169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5666550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EM Steps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F9F8D-2534-4D48-85E3-73908409BCC5}" type="slidenum">
              <a:rPr lang="en-US" smtClean="0"/>
              <a:pPr/>
              <a:t>44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3"/>
              <p:cNvSpPr>
                <a:spLocks noGrp="1"/>
              </p:cNvSpPr>
              <p:nvPr>
                <p:ph sz="quarter" idx="1"/>
              </p:nvPr>
            </p:nvSpPr>
            <p:spPr/>
            <p:txBody>
              <a:bodyPr/>
              <a:lstStyle/>
              <a:p>
                <a:r>
                  <a:rPr lang="en-US" dirty="0">
                    <a:solidFill>
                      <a:schemeClr val="tx2">
                        <a:lumMod val="60000"/>
                        <a:lumOff val="40000"/>
                      </a:schemeClr>
                    </a:solidFill>
                  </a:rPr>
                  <a:t>E-step</a:t>
                </a:r>
                <a:r>
                  <a:rPr lang="en-US" dirty="0"/>
                  <a:t>:  Estimate the latent variables z  (E= expectation)</a:t>
                </a:r>
              </a:p>
              <a:p>
                <a:pPr lvl="1"/>
                <a:r>
                  <a:rPr lang="en-US" sz="2000" dirty="0"/>
                  <a:t>Find the posterior of the latent variables given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̂"/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</m:acc>
                      </m:e>
                      <m:sup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sup>
                    </m:sSup>
                  </m:oMath>
                </a14:m>
                <a:r>
                  <a:rPr lang="en-US" sz="2000" dirty="0"/>
                  <a:t>: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𝛾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e>
                      <m:e>
                        <m:sSub>
                          <m:sSub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𝜃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sSup>
                          <m:sSup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acc>
                              <m:accPr>
                                <m:chr m:val="̂"/>
                                <m:ctrlPr>
                                  <a:rPr lang="en-US" sz="2000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2000" i="1">
                                    <a:latin typeface="Cambria Math" panose="02040503050406030204" pitchFamily="18" charset="0"/>
                                  </a:rPr>
                                  <m:t>𝜃</m:t>
                                </m:r>
                              </m:e>
                            </m:acc>
                          </m:e>
                          <m:sup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p>
                        </m:sSup>
                      </m:e>
                    </m:d>
                  </m:oMath>
                </a14:m>
                <a:endParaRPr lang="en-US" sz="2000" b="0" dirty="0"/>
              </a:p>
              <a:p>
                <a:r>
                  <a:rPr lang="en-US" dirty="0">
                    <a:solidFill>
                      <a:schemeClr val="tx2">
                        <a:lumMod val="60000"/>
                        <a:lumOff val="40000"/>
                      </a:schemeClr>
                    </a:solidFill>
                  </a:rPr>
                  <a:t>M-step</a:t>
                </a:r>
                <a:r>
                  <a:rPr lang="en-US" dirty="0"/>
                  <a:t>:  Update parameters to minimize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𝐿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d>
                  </m:oMath>
                </a14:m>
                <a:r>
                  <a:rPr lang="en-US" dirty="0"/>
                  <a:t> (M= maximization)</a:t>
                </a:r>
                <a:br>
                  <a:rPr lang="en-US" dirty="0"/>
                </a:b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̂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</m:acc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+1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func>
                      <m:func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arg</m:t>
                        </m:r>
                      </m:fName>
                      <m:e>
                        <m:func>
                          <m:func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limLow>
                              <m:limLow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limLowPr>
                              <m:e>
                                <m:r>
                                  <m:rPr>
                                    <m:sty m:val="p"/>
                                  </m:rPr>
                                  <a:rPr lang="en-US" b="0" i="0" smtClean="0">
                                    <a:latin typeface="Cambria Math" panose="02040503050406030204" pitchFamily="18" charset="0"/>
                                  </a:rPr>
                                  <m:t>max</m:t>
                                </m:r>
                              </m:e>
                              <m:lim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𝜃</m:t>
                                </m:r>
                              </m:lim>
                            </m:limLow>
                          </m:fName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𝑄</m:t>
                            </m:r>
                            <m:d>
                              <m:d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𝜃</m:t>
                                </m:r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sSup>
                                  <m:sSup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acc>
                                      <m:accPr>
                                        <m:chr m:val="̂"/>
                                        <m:ctrlP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  <m:t>𝜃</m:t>
                                        </m:r>
                                      </m:e>
                                    </m:acc>
                                  </m:e>
                                  <m:sup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𝑘</m:t>
                                    </m:r>
                                  </m:sup>
                                </m:sSup>
                              </m:e>
                            </m:d>
                          </m:e>
                        </m:func>
                      </m:e>
                    </m:func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4" name="Content Placeholder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quarter" idx="1"/>
              </p:nvPr>
            </p:nvSpPr>
            <p:spPr>
              <a:blipFill>
                <a:blip r:embed="rId2"/>
                <a:stretch>
                  <a:fillRect l="-1261" t="-14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7417378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E-Step for a GMM: </a:t>
            </a:r>
            <a:r>
              <a:rPr lang="en-US" sz="3600" dirty="0"/>
              <a:t>Finding the posterior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F9F8D-2534-4D48-85E3-73908409BCC5}" type="slidenum">
              <a:rPr lang="en-US" smtClean="0"/>
              <a:pPr/>
              <a:t>45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3"/>
              <p:cNvSpPr>
                <a:spLocks noGrp="1"/>
              </p:cNvSpPr>
              <p:nvPr>
                <p:ph sz="quarter" idx="1"/>
              </p:nvPr>
            </p:nvSpPr>
            <p:spPr/>
            <p:txBody>
              <a:bodyPr/>
              <a:lstStyle/>
              <a:p>
                <a:r>
                  <a:rPr lang="en-US" dirty="0"/>
                  <a:t>Given parameters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endParaRPr lang="en-US" dirty="0"/>
              </a:p>
              <a:p>
                <a:r>
                  <a:rPr lang="en-US" dirty="0"/>
                  <a:t>Find posterior by Bayes rule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𝛾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𝑛𝑖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𝑖</m:t>
                          </m:r>
                        </m:e>
                        <m:e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b>
                              </m:sSub>
                            </m:e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b>
                              </m:s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e>
                          </m:d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num>
                        <m:den>
                          <m:nary>
                            <m:naryPr>
                              <m:chr m:val="∑"/>
                              <m:supHide m:val="on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  <m:sup/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</m:sub>
                                  </m:sSub>
                                </m:e>
                                <m:e>
                                  <m:sSub>
                                    <m:sSub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𝑧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</m:sub>
                                  </m:s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=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</m:d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𝑞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</m:sSub>
                            </m:e>
                          </m:nary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=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b>
                              </m:sSub>
                            </m:e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𝜇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𝑃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num>
                        <m:den>
                          <m:nary>
                            <m:naryPr>
                              <m:chr m:val="∑"/>
                              <m:supHide m:val="on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  <m:sup/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</m:sub>
                                  </m:sSub>
                                </m:e>
                                <m:e>
                                  <m:sSub>
                                    <m:sSub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𝜇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sub>
                                  </m:s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sSub>
                                    <m:sSub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𝑃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sub>
                                  </m:sSub>
                                </m:e>
                              </m:d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𝑞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</m:sSub>
                            </m:e>
                          </m:nary>
                        </m:den>
                      </m:f>
                    </m:oMath>
                  </m:oMathPara>
                </a14:m>
                <a:endParaRPr lang="en-US" dirty="0"/>
              </a:p>
              <a:p>
                <a:r>
                  <a:rPr lang="en-US" dirty="0"/>
                  <a:t>A “soft” selection</a:t>
                </a:r>
              </a:p>
            </p:txBody>
          </p:sp>
        </mc:Choice>
        <mc:Fallback xmlns="">
          <p:sp>
            <p:nvSpPr>
              <p:cNvPr id="4" name="Content Placeholder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quarter" idx="1"/>
              </p:nvPr>
            </p:nvSpPr>
            <p:spPr>
              <a:blipFill>
                <a:blip r:embed="rId2"/>
                <a:stretch>
                  <a:fillRect l="-1261" t="-14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45146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M-Step for the GMM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F9F8D-2534-4D48-85E3-73908409BCC5}" type="slidenum">
              <a:rPr lang="en-US" smtClean="0"/>
              <a:pPr/>
              <a:t>46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3"/>
              <p:cNvSpPr>
                <a:spLocks noGrp="1"/>
              </p:cNvSpPr>
              <p:nvPr>
                <p:ph sz="quarter" idx="1"/>
              </p:nvPr>
            </p:nvSpPr>
            <p:spPr/>
            <p:txBody>
              <a:bodyPr>
                <a:normAutofit lnSpcReduction="10000"/>
              </a:bodyPr>
              <a:lstStyle/>
              <a:p>
                <a:r>
                  <a:rPr lang="en-US" dirty="0"/>
                  <a:t>Given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𝛾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𝑛𝑖</m:t>
                        </m:r>
                      </m:sub>
                    </m:sSub>
                  </m:oMath>
                </a14:m>
                <a:r>
                  <a:rPr lang="en-US" dirty="0"/>
                  <a:t>, minimize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𝐿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d>
                  </m:oMath>
                </a14:m>
                <a:endParaRPr lang="en-US" dirty="0"/>
              </a:p>
              <a:p>
                <a:r>
                  <a:rPr lang="en-US" dirty="0"/>
                  <a:t>Update 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br>
                  <a:rPr lang="en-US" dirty="0"/>
                </a:b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num>
                      <m:den>
                        <m:nary>
                          <m:naryPr>
                            <m:chr m:val="∑"/>
                            <m:supHide m:val="on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  <m:sup/>
                          <m:e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𝑁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𝑗</m:t>
                                </m:r>
                              </m:sub>
                            </m:sSub>
                          </m:e>
                        </m:nary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</a:rPr>
                      <m:t> ,   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∑"/>
                        <m:supHide m:val="on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  <m:sup/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𝛾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nary>
                  </m:oMath>
                </a14:m>
                <a:endParaRPr lang="en-US" dirty="0"/>
              </a:p>
              <a:p>
                <a:r>
                  <a:rPr lang="en-US" dirty="0"/>
                  <a:t>Update 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br>
                  <a:rPr lang="en-US" dirty="0"/>
                </a:b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den>
                    </m:f>
                    <m:nary>
                      <m:naryPr>
                        <m:chr m:val="∑"/>
                        <m:supHide m:val="on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  <m:sup/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𝛾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𝑛𝑖</m:t>
                            </m:r>
                          </m:sub>
                        </m:sSub>
                      </m:e>
                    </m:nary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</m:oMath>
                </a14:m>
                <a:endParaRPr lang="en-US" b="0" dirty="0"/>
              </a:p>
              <a:p>
                <a:r>
                  <a:rPr lang="en-US" dirty="0"/>
                  <a:t>Update 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br>
                  <a:rPr lang="en-US" dirty="0"/>
                </a:b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den>
                    </m:f>
                    <m:nary>
                      <m:naryPr>
                        <m:chr m:val="∑"/>
                        <m:supHide m:val="on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  <m:sup/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𝛾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𝑛𝑖</m:t>
                            </m:r>
                          </m:sub>
                        </m:sSub>
                      </m:e>
                    </m:nary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sub>
                            </m:s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𝜇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</m:d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dirty="0"/>
              </a:p>
              <a:p>
                <a:r>
                  <a:rPr lang="en-US" dirty="0"/>
                  <a:t>Proof for the update 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: on board </a:t>
                </a:r>
              </a:p>
              <a:p>
                <a:r>
                  <a:rPr lang="en-US" dirty="0"/>
                  <a:t>Fore more details, See Sec. 9.2.2 in Bishop</a:t>
                </a:r>
              </a:p>
            </p:txBody>
          </p:sp>
        </mc:Choice>
        <mc:Fallback xmlns="">
          <p:sp>
            <p:nvSpPr>
              <p:cNvPr id="4" name="Content Placeholder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quarter" idx="1"/>
              </p:nvPr>
            </p:nvSpPr>
            <p:spPr>
              <a:blipFill>
                <a:blip r:embed="rId2"/>
                <a:stretch>
                  <a:fillRect l="-1261" t="-11696" b="-128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0809781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Relation to K-Means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F9F8D-2534-4D48-85E3-73908409BCC5}" type="slidenum">
              <a:rPr lang="en-US" smtClean="0"/>
              <a:pPr/>
              <a:t>47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3"/>
              <p:cNvSpPr>
                <a:spLocks noGrp="1"/>
              </p:cNvSpPr>
              <p:nvPr>
                <p:ph sz="quarter" idx="1"/>
              </p:nvPr>
            </p:nvSpPr>
            <p:spPr/>
            <p:txBody>
              <a:bodyPr/>
              <a:lstStyle/>
              <a:p>
                <a:r>
                  <a:rPr lang="en-US" dirty="0"/>
                  <a:t>EM can be seen as a “soft” version</a:t>
                </a:r>
              </a:p>
              <a:p>
                <a:pPr lvl="1"/>
                <a:r>
                  <a:rPr lang="en-US" dirty="0"/>
                  <a:t>In K-Means: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𝛾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𝑛𝑖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=1 </m:t>
                    </m:r>
                  </m:oMath>
                </a14:m>
                <a:r>
                  <a:rPr lang="en-US" dirty="0"/>
                  <a:t>or 0</a:t>
                </a:r>
              </a:p>
              <a:p>
                <a:r>
                  <a:rPr lang="en-US" dirty="0"/>
                  <a:t>Variance</a:t>
                </a:r>
              </a:p>
              <a:p>
                <a:pPr lvl="1"/>
                <a:r>
                  <a:rPr lang="en-US" dirty="0"/>
                  <a:t>In K-means: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𝐼</m:t>
                    </m:r>
                  </m:oMath>
                </a14:m>
                <a:r>
                  <a:rPr lang="en-US" dirty="0"/>
                  <a:t> (by the use of Euclidean distance)</a:t>
                </a:r>
              </a:p>
              <a:p>
                <a:pPr lvl="1"/>
                <a:r>
                  <a:rPr lang="en-US" dirty="0"/>
                  <a:t>In EM, this is estimated</a:t>
                </a:r>
              </a:p>
              <a:p>
                <a:r>
                  <a:rPr lang="en-US" dirty="0"/>
                  <a:t>EM provides “scaling” of various features by their variances and also consider the possible correlation among the feature</a:t>
                </a:r>
              </a:p>
              <a:p>
                <a:r>
                  <a:rPr lang="en-US" dirty="0"/>
                  <a:t>EM will always converge</a:t>
                </a:r>
              </a:p>
              <a:p>
                <a:r>
                  <a:rPr lang="en-US" dirty="0"/>
                  <a:t>EM can also be stuck to local minimum</a:t>
                </a:r>
              </a:p>
              <a:p>
                <a:r>
                  <a:rPr lang="en-US" dirty="0"/>
                  <a:t>Important to select good initials:  </a:t>
                </a:r>
                <a:r>
                  <a:rPr lang="en-US" dirty="0">
                    <a:solidFill>
                      <a:srgbClr val="FF0000"/>
                    </a:solidFill>
                  </a:rPr>
                  <a:t>Initialize by K-means results!</a:t>
                </a:r>
              </a:p>
            </p:txBody>
          </p:sp>
        </mc:Choice>
        <mc:Fallback xmlns="">
          <p:sp>
            <p:nvSpPr>
              <p:cNvPr id="4" name="Content Placeholder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quarter" idx="1"/>
              </p:nvPr>
            </p:nvSpPr>
            <p:spPr>
              <a:blipFill>
                <a:blip r:embed="rId2"/>
                <a:stretch>
                  <a:fillRect l="-1261" t="-14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0436737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EM Illustrated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F9F8D-2534-4D48-85E3-73908409BCC5}" type="slidenum">
              <a:rPr lang="en-US" smtClean="0"/>
              <a:pPr/>
              <a:t>48</a:t>
            </a:fld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>
          <a:xfrm>
            <a:off x="6660859" y="1447800"/>
            <a:ext cx="4639112" cy="4572000"/>
          </a:xfrm>
        </p:spPr>
        <p:txBody>
          <a:bodyPr/>
          <a:lstStyle/>
          <a:p>
            <a:r>
              <a:rPr lang="en-US" dirty="0"/>
              <a:t>Simple example with K=2 clusters</a:t>
            </a:r>
          </a:p>
          <a:p>
            <a:r>
              <a:rPr lang="en-US" dirty="0"/>
              <a:t>Dimension = 2</a:t>
            </a:r>
          </a:p>
          <a:p>
            <a:r>
              <a:rPr lang="en-US" dirty="0"/>
              <a:t>Can have bad convergence from poor initial condition</a:t>
            </a:r>
          </a:p>
        </p:txBody>
      </p:sp>
      <p:pic>
        <p:nvPicPr>
          <p:cNvPr id="2050" name="Picture 2" descr="https://www.projectrhea.org/rhea/images/4/49/Mixture_Old_Kiw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4641" y="1800225"/>
            <a:ext cx="5114925" cy="3257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40FBBBA-B0BA-FB45-9AE6-5003FB9A9312}"/>
              </a:ext>
            </a:extLst>
          </p:cNvPr>
          <p:cNvSpPr txBox="1"/>
          <p:nvPr/>
        </p:nvSpPr>
        <p:spPr>
          <a:xfrm>
            <a:off x="6800193" y="4960883"/>
            <a:ext cx="17684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Fig. 9.8 in Bishop</a:t>
            </a:r>
          </a:p>
        </p:txBody>
      </p:sp>
    </p:spTree>
    <p:extLst>
      <p:ext uri="{BB962C8B-B14F-4D97-AF65-F5344CB8AC3E}">
        <p14:creationId xmlns:p14="http://schemas.microsoft.com/office/powerpoint/2010/main" val="139100099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K-Means illustrated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F9F8D-2534-4D48-85E3-73908409BCC5}" type="slidenum">
              <a:rPr lang="en-US" smtClean="0"/>
              <a:pPr/>
              <a:t>49</a:t>
            </a:fld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>
          <a:xfrm>
            <a:off x="5754848" y="1820411"/>
            <a:ext cx="4455951" cy="4199389"/>
          </a:xfrm>
        </p:spPr>
        <p:txBody>
          <a:bodyPr>
            <a:normAutofit/>
          </a:bodyPr>
          <a:lstStyle/>
          <a:p>
            <a:r>
              <a:rPr lang="en-US" dirty="0"/>
              <a:t>From Bishop, Chapter 9.  </a:t>
            </a:r>
          </a:p>
          <a:p>
            <a:r>
              <a:rPr lang="en-US" dirty="0"/>
              <a:t>K-Means on “old faithful” data set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9233" y="1755396"/>
            <a:ext cx="4454588" cy="3927682"/>
          </a:xfrm>
          <a:prstGeom prst="rect">
            <a:avLst/>
          </a:prstGeom>
        </p:spPr>
      </p:pic>
      <p:sp>
        <p:nvSpPr>
          <p:cNvPr id="6" name="Freeform 5">
            <a:extLst>
              <a:ext uri="{FF2B5EF4-FFF2-40B4-BE49-F238E27FC236}">
                <a16:creationId xmlns:a16="http://schemas.microsoft.com/office/drawing/2014/main" id="{856B3EE0-8255-B34C-B8BD-0810F39F67C5}"/>
              </a:ext>
            </a:extLst>
          </p:cNvPr>
          <p:cNvSpPr/>
          <p:nvPr/>
        </p:nvSpPr>
        <p:spPr>
          <a:xfrm>
            <a:off x="4434357" y="4929351"/>
            <a:ext cx="452954" cy="338821"/>
          </a:xfrm>
          <a:custGeom>
            <a:avLst/>
            <a:gdLst>
              <a:gd name="connsiteX0" fmla="*/ 473975 w 537037"/>
              <a:gd name="connsiteY0" fmla="*/ 409904 h 412394"/>
              <a:gd name="connsiteX1" fmla="*/ 347851 w 537037"/>
              <a:gd name="connsiteY1" fmla="*/ 388883 h 412394"/>
              <a:gd name="connsiteX2" fmla="*/ 316320 w 537037"/>
              <a:gd name="connsiteY2" fmla="*/ 367862 h 412394"/>
              <a:gd name="connsiteX3" fmla="*/ 253258 w 537037"/>
              <a:gd name="connsiteY3" fmla="*/ 346842 h 412394"/>
              <a:gd name="connsiteX4" fmla="*/ 221727 w 537037"/>
              <a:gd name="connsiteY4" fmla="*/ 336331 h 412394"/>
              <a:gd name="connsiteX5" fmla="*/ 179685 w 537037"/>
              <a:gd name="connsiteY5" fmla="*/ 315311 h 412394"/>
              <a:gd name="connsiteX6" fmla="*/ 148154 w 537037"/>
              <a:gd name="connsiteY6" fmla="*/ 294290 h 412394"/>
              <a:gd name="connsiteX7" fmla="*/ 116623 w 537037"/>
              <a:gd name="connsiteY7" fmla="*/ 283780 h 412394"/>
              <a:gd name="connsiteX8" fmla="*/ 53561 w 537037"/>
              <a:gd name="connsiteY8" fmla="*/ 241738 h 412394"/>
              <a:gd name="connsiteX9" fmla="*/ 22030 w 537037"/>
              <a:gd name="connsiteY9" fmla="*/ 178676 h 412394"/>
              <a:gd name="connsiteX10" fmla="*/ 11520 w 537037"/>
              <a:gd name="connsiteY10" fmla="*/ 63062 h 412394"/>
              <a:gd name="connsiteX11" fmla="*/ 74582 w 537037"/>
              <a:gd name="connsiteY11" fmla="*/ 31531 h 412394"/>
              <a:gd name="connsiteX12" fmla="*/ 179685 w 537037"/>
              <a:gd name="connsiteY12" fmla="*/ 0 h 412394"/>
              <a:gd name="connsiteX13" fmla="*/ 295299 w 537037"/>
              <a:gd name="connsiteY13" fmla="*/ 10511 h 412394"/>
              <a:gd name="connsiteX14" fmla="*/ 358361 w 537037"/>
              <a:gd name="connsiteY14" fmla="*/ 31531 h 412394"/>
              <a:gd name="connsiteX15" fmla="*/ 389892 w 537037"/>
              <a:gd name="connsiteY15" fmla="*/ 52552 h 412394"/>
              <a:gd name="connsiteX16" fmla="*/ 421423 w 537037"/>
              <a:gd name="connsiteY16" fmla="*/ 63062 h 412394"/>
              <a:gd name="connsiteX17" fmla="*/ 505506 w 537037"/>
              <a:gd name="connsiteY17" fmla="*/ 157655 h 412394"/>
              <a:gd name="connsiteX18" fmla="*/ 526527 w 537037"/>
              <a:gd name="connsiteY18" fmla="*/ 220718 h 412394"/>
              <a:gd name="connsiteX19" fmla="*/ 537037 w 537037"/>
              <a:gd name="connsiteY19" fmla="*/ 252249 h 412394"/>
              <a:gd name="connsiteX20" fmla="*/ 526527 w 537037"/>
              <a:gd name="connsiteY20" fmla="*/ 378373 h 412394"/>
              <a:gd name="connsiteX21" fmla="*/ 516016 w 537037"/>
              <a:gd name="connsiteY21" fmla="*/ 409904 h 412394"/>
              <a:gd name="connsiteX22" fmla="*/ 473975 w 537037"/>
              <a:gd name="connsiteY22" fmla="*/ 409904 h 4123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537037" h="412394">
                <a:moveTo>
                  <a:pt x="473975" y="409904"/>
                </a:moveTo>
                <a:cubicBezTo>
                  <a:pt x="445947" y="406400"/>
                  <a:pt x="383065" y="406490"/>
                  <a:pt x="347851" y="388883"/>
                </a:cubicBezTo>
                <a:cubicBezTo>
                  <a:pt x="336553" y="383234"/>
                  <a:pt x="327863" y="372992"/>
                  <a:pt x="316320" y="367862"/>
                </a:cubicBezTo>
                <a:cubicBezTo>
                  <a:pt x="296072" y="358863"/>
                  <a:pt x="274279" y="353849"/>
                  <a:pt x="253258" y="346842"/>
                </a:cubicBezTo>
                <a:cubicBezTo>
                  <a:pt x="242748" y="343339"/>
                  <a:pt x="231636" y="341285"/>
                  <a:pt x="221727" y="336331"/>
                </a:cubicBezTo>
                <a:cubicBezTo>
                  <a:pt x="207713" y="329324"/>
                  <a:pt x="193289" y="323084"/>
                  <a:pt x="179685" y="315311"/>
                </a:cubicBezTo>
                <a:cubicBezTo>
                  <a:pt x="168717" y="309044"/>
                  <a:pt x="159452" y="299939"/>
                  <a:pt x="148154" y="294290"/>
                </a:cubicBezTo>
                <a:cubicBezTo>
                  <a:pt x="138245" y="289335"/>
                  <a:pt x="127133" y="287283"/>
                  <a:pt x="116623" y="283780"/>
                </a:cubicBezTo>
                <a:cubicBezTo>
                  <a:pt x="95602" y="269766"/>
                  <a:pt x="61550" y="265705"/>
                  <a:pt x="53561" y="241738"/>
                </a:cubicBezTo>
                <a:cubicBezTo>
                  <a:pt x="39057" y="198223"/>
                  <a:pt x="49196" y="219425"/>
                  <a:pt x="22030" y="178676"/>
                </a:cubicBezTo>
                <a:cubicBezTo>
                  <a:pt x="7968" y="136490"/>
                  <a:pt x="-13500" y="106847"/>
                  <a:pt x="11520" y="63062"/>
                </a:cubicBezTo>
                <a:cubicBezTo>
                  <a:pt x="23567" y="41980"/>
                  <a:pt x="56242" y="40701"/>
                  <a:pt x="74582" y="31531"/>
                </a:cubicBezTo>
                <a:cubicBezTo>
                  <a:pt x="151057" y="-6706"/>
                  <a:pt x="45890" y="19115"/>
                  <a:pt x="179685" y="0"/>
                </a:cubicBezTo>
                <a:cubicBezTo>
                  <a:pt x="218223" y="3504"/>
                  <a:pt x="257191" y="3786"/>
                  <a:pt x="295299" y="10511"/>
                </a:cubicBezTo>
                <a:cubicBezTo>
                  <a:pt x="317119" y="14362"/>
                  <a:pt x="358361" y="31531"/>
                  <a:pt x="358361" y="31531"/>
                </a:cubicBezTo>
                <a:cubicBezTo>
                  <a:pt x="368871" y="38538"/>
                  <a:pt x="378594" y="46903"/>
                  <a:pt x="389892" y="52552"/>
                </a:cubicBezTo>
                <a:cubicBezTo>
                  <a:pt x="399801" y="57507"/>
                  <a:pt x="412678" y="56260"/>
                  <a:pt x="421423" y="63062"/>
                </a:cubicBezTo>
                <a:cubicBezTo>
                  <a:pt x="471264" y="101827"/>
                  <a:pt x="477408" y="115509"/>
                  <a:pt x="505506" y="157655"/>
                </a:cubicBezTo>
                <a:lnTo>
                  <a:pt x="526527" y="220718"/>
                </a:lnTo>
                <a:lnTo>
                  <a:pt x="537037" y="252249"/>
                </a:lnTo>
                <a:cubicBezTo>
                  <a:pt x="533534" y="294290"/>
                  <a:pt x="532103" y="336556"/>
                  <a:pt x="526527" y="378373"/>
                </a:cubicBezTo>
                <a:cubicBezTo>
                  <a:pt x="525063" y="389355"/>
                  <a:pt x="526526" y="406401"/>
                  <a:pt x="516016" y="409904"/>
                </a:cubicBezTo>
                <a:cubicBezTo>
                  <a:pt x="506615" y="413037"/>
                  <a:pt x="502003" y="413408"/>
                  <a:pt x="473975" y="409904"/>
                </a:cubicBezTo>
                <a:close/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31685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This Unit</a:t>
            </a:r>
            <a:r>
              <a:rPr lang="es-ES" dirty="0"/>
              <a:t>:  </a:t>
            </a:r>
            <a:r>
              <a:rPr lang="en-US" dirty="0"/>
              <a:t>UseNet Newsgroups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33020" y="1539277"/>
            <a:ext cx="4922660" cy="4329817"/>
          </a:xfrm>
        </p:spPr>
        <p:txBody>
          <a:bodyPr/>
          <a:lstStyle/>
          <a:p>
            <a:r>
              <a:rPr lang="en-US" dirty="0"/>
              <a:t>Began in late 1970s</a:t>
            </a:r>
          </a:p>
          <a:p>
            <a:r>
              <a:rPr lang="en-US" dirty="0"/>
              <a:t>Discussion groups for various topics</a:t>
            </a:r>
          </a:p>
          <a:p>
            <a:pPr lvl="1"/>
            <a:r>
              <a:rPr lang="en-US" dirty="0"/>
              <a:t>Started on early university networks</a:t>
            </a:r>
          </a:p>
          <a:p>
            <a:pPr lvl="1"/>
            <a:r>
              <a:rPr lang="en-US" dirty="0"/>
              <a:t>Migrated to Internet</a:t>
            </a:r>
          </a:p>
          <a:p>
            <a:pPr lvl="1"/>
            <a:r>
              <a:rPr lang="en-US" dirty="0"/>
              <a:t>Peaked in 1990s</a:t>
            </a:r>
          </a:p>
          <a:p>
            <a:r>
              <a:rPr lang="en-US" dirty="0"/>
              <a:t>Useful for studying clustering</a:t>
            </a:r>
          </a:p>
          <a:p>
            <a:pPr lvl="1"/>
            <a:r>
              <a:rPr lang="en-US" dirty="0"/>
              <a:t>Simple documents</a:t>
            </a:r>
          </a:p>
          <a:p>
            <a:pPr lvl="1"/>
            <a:r>
              <a:rPr lang="en-US" dirty="0"/>
              <a:t>“ground truth”:  Docs have categories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t>5</a:t>
            </a:fld>
            <a:endParaRPr lang="en-US" dirty="0"/>
          </a:p>
        </p:txBody>
      </p:sp>
      <p:pic>
        <p:nvPicPr>
          <p:cNvPr id="1030" name="Picture 6" descr="http://www.newsrover.com/images/browse2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280" y="1765283"/>
            <a:ext cx="4502834" cy="3021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487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F24223-3E2F-1F40-B9BA-8A050D7593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EM via </a:t>
            </a:r>
            <a:r>
              <a:rPr lang="en-US" dirty="0" err="1"/>
              <a:t>sklearn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7B6160-8511-854A-97B5-5DFFA1B5B2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6052" y="1655632"/>
            <a:ext cx="10058400" cy="4329817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US" i="1" dirty="0"/>
              <a:t>http://</a:t>
            </a:r>
            <a:r>
              <a:rPr lang="en-US" i="1" dirty="0" err="1"/>
              <a:t>scikit-learn.org</a:t>
            </a:r>
            <a:r>
              <a:rPr lang="en-US" i="1" dirty="0"/>
              <a:t>/stable/modules/generated/sklearn.mixture.GaussianMixture.html#sklearn.mixture.GaussianMixture</a:t>
            </a:r>
          </a:p>
          <a:p>
            <a:pPr marL="0" indent="0">
              <a:buNone/>
            </a:pPr>
            <a:r>
              <a:rPr lang="en-US" i="1" dirty="0"/>
              <a:t>class </a:t>
            </a:r>
            <a:r>
              <a:rPr lang="en-US" dirty="0" err="1"/>
              <a:t>sklearn.mixture.GaussianMixture</a:t>
            </a:r>
            <a:r>
              <a:rPr lang="en-US" dirty="0"/>
              <a:t>(</a:t>
            </a:r>
            <a:r>
              <a:rPr lang="en-US" i="1" dirty="0" err="1"/>
              <a:t>n_components</a:t>
            </a:r>
            <a:r>
              <a:rPr lang="en-US" i="1" dirty="0"/>
              <a:t>=1</a:t>
            </a:r>
            <a:r>
              <a:rPr lang="en-US" dirty="0"/>
              <a:t>, </a:t>
            </a:r>
            <a:r>
              <a:rPr lang="en-US" i="1" dirty="0" err="1"/>
              <a:t>covariance_type</a:t>
            </a:r>
            <a:r>
              <a:rPr lang="en-US" i="1" dirty="0"/>
              <a:t>=’full’</a:t>
            </a:r>
            <a:r>
              <a:rPr lang="en-US" dirty="0"/>
              <a:t>, </a:t>
            </a:r>
            <a:r>
              <a:rPr lang="en-US" i="1" dirty="0" err="1"/>
              <a:t>tol</a:t>
            </a:r>
            <a:r>
              <a:rPr lang="en-US" i="1" dirty="0"/>
              <a:t>=0.001</a:t>
            </a:r>
            <a:r>
              <a:rPr lang="en-US" dirty="0"/>
              <a:t>, </a:t>
            </a:r>
            <a:r>
              <a:rPr lang="en-US" i="1" dirty="0" err="1"/>
              <a:t>reg_covar</a:t>
            </a:r>
            <a:r>
              <a:rPr lang="en-US" i="1" dirty="0"/>
              <a:t>=1e-06</a:t>
            </a:r>
            <a:r>
              <a:rPr lang="en-US" dirty="0"/>
              <a:t>, </a:t>
            </a:r>
            <a:r>
              <a:rPr lang="en-US" i="1" dirty="0" err="1"/>
              <a:t>max_iter</a:t>
            </a:r>
            <a:r>
              <a:rPr lang="en-US" i="1" dirty="0"/>
              <a:t>=100</a:t>
            </a:r>
            <a:r>
              <a:rPr lang="en-US" dirty="0"/>
              <a:t>, </a:t>
            </a:r>
            <a:r>
              <a:rPr lang="en-US" i="1" dirty="0" err="1"/>
              <a:t>n_init</a:t>
            </a:r>
            <a:r>
              <a:rPr lang="en-US" i="1" dirty="0"/>
              <a:t>=1</a:t>
            </a:r>
            <a:r>
              <a:rPr lang="en-US" dirty="0"/>
              <a:t>, </a:t>
            </a:r>
            <a:r>
              <a:rPr lang="en-US" i="1" dirty="0" err="1"/>
              <a:t>init_params</a:t>
            </a:r>
            <a:r>
              <a:rPr lang="en-US" i="1" dirty="0"/>
              <a:t>=’</a:t>
            </a:r>
            <a:r>
              <a:rPr lang="en-US" i="1" dirty="0" err="1"/>
              <a:t>kmeans</a:t>
            </a:r>
            <a:r>
              <a:rPr lang="en-US" i="1" dirty="0"/>
              <a:t>’</a:t>
            </a:r>
            <a:r>
              <a:rPr lang="en-US" dirty="0"/>
              <a:t>, </a:t>
            </a:r>
            <a:r>
              <a:rPr lang="en-US" i="1" dirty="0" err="1"/>
              <a:t>weights_init</a:t>
            </a:r>
            <a:r>
              <a:rPr lang="en-US" i="1" dirty="0"/>
              <a:t>=None</a:t>
            </a:r>
            <a:r>
              <a:rPr lang="en-US" dirty="0"/>
              <a:t>, </a:t>
            </a:r>
            <a:r>
              <a:rPr lang="en-US" i="1" dirty="0" err="1"/>
              <a:t>means_init</a:t>
            </a:r>
            <a:r>
              <a:rPr lang="en-US" i="1" dirty="0"/>
              <a:t>=None</a:t>
            </a:r>
            <a:r>
              <a:rPr lang="en-US" dirty="0"/>
              <a:t>, </a:t>
            </a:r>
            <a:r>
              <a:rPr lang="en-US" i="1" dirty="0" err="1"/>
              <a:t>precisions_init</a:t>
            </a:r>
            <a:r>
              <a:rPr lang="en-US" i="1" dirty="0"/>
              <a:t>=None</a:t>
            </a:r>
            <a:r>
              <a:rPr lang="en-US" dirty="0"/>
              <a:t>, </a:t>
            </a:r>
            <a:r>
              <a:rPr lang="en-US" i="1" dirty="0" err="1"/>
              <a:t>random_state</a:t>
            </a:r>
            <a:r>
              <a:rPr lang="en-US" i="1" dirty="0"/>
              <a:t>=None</a:t>
            </a:r>
            <a:r>
              <a:rPr lang="en-US" dirty="0"/>
              <a:t>, </a:t>
            </a:r>
            <a:r>
              <a:rPr lang="en-US" i="1" dirty="0" err="1"/>
              <a:t>warm_start</a:t>
            </a:r>
            <a:r>
              <a:rPr lang="en-US" i="1" dirty="0"/>
              <a:t>=False</a:t>
            </a:r>
            <a:r>
              <a:rPr lang="en-US" dirty="0"/>
              <a:t>, </a:t>
            </a:r>
            <a:r>
              <a:rPr lang="en-US" i="1" dirty="0"/>
              <a:t>verbose=0</a:t>
            </a:r>
            <a:r>
              <a:rPr lang="en-US" dirty="0"/>
              <a:t>, </a:t>
            </a:r>
            <a:r>
              <a:rPr lang="en-US" i="1" dirty="0" err="1"/>
              <a:t>verbose_interval</a:t>
            </a:r>
            <a:r>
              <a:rPr lang="en-US" i="1" dirty="0"/>
              <a:t>=10</a:t>
            </a:r>
            <a:r>
              <a:rPr lang="en-US" dirty="0"/>
              <a:t>)</a:t>
            </a:r>
            <a:r>
              <a:rPr lang="en-US" dirty="0">
                <a:hlinkClick r:id="rId2"/>
              </a:rPr>
              <a:t>[source]</a:t>
            </a:r>
            <a:r>
              <a:rPr lang="en-US" dirty="0">
                <a:hlinkClick r:id="rId3" tooltip="Permalink to this definition"/>
              </a:rPr>
              <a:t>¶</a:t>
            </a:r>
            <a:endParaRPr lang="en-US" dirty="0"/>
          </a:p>
          <a:p>
            <a:pPr marL="0" indent="0">
              <a:buNone/>
            </a:pPr>
            <a:r>
              <a:rPr lang="en-US" b="1" dirty="0" err="1"/>
              <a:t>covariance_type</a:t>
            </a:r>
            <a:r>
              <a:rPr lang="en-US" dirty="0"/>
              <a:t> : {‘full’, ‘tied’, ‘</a:t>
            </a:r>
            <a:r>
              <a:rPr lang="en-US" dirty="0" err="1"/>
              <a:t>diag</a:t>
            </a:r>
            <a:r>
              <a:rPr lang="en-US" dirty="0"/>
              <a:t>’, ‘spherical’},</a:t>
            </a:r>
          </a:p>
          <a:p>
            <a:pPr marL="0" indent="0">
              <a:buNone/>
            </a:pPr>
            <a:r>
              <a:rPr lang="en-US" dirty="0"/>
              <a:t>'full' (each component has its own general covariance matrix), 'tied' (all components share the same general covariance matrix), '</a:t>
            </a:r>
            <a:r>
              <a:rPr lang="en-US" dirty="0" err="1"/>
              <a:t>diag</a:t>
            </a:r>
            <a:r>
              <a:rPr lang="en-US" dirty="0"/>
              <a:t>' (each component has its own diagonal covariance matrix), 'spherical' (each component has its own single variance).</a:t>
            </a:r>
          </a:p>
          <a:p>
            <a:endParaRPr lang="en-US" dirty="0"/>
          </a:p>
          <a:p>
            <a:r>
              <a:rPr lang="en-US" dirty="0"/>
              <a:t>Example:</a:t>
            </a:r>
          </a:p>
          <a:p>
            <a:pPr marL="0" indent="0">
              <a:buNone/>
            </a:pPr>
            <a:r>
              <a:rPr lang="en-US" dirty="0"/>
              <a:t>http://</a:t>
            </a:r>
            <a:r>
              <a:rPr lang="en-US" dirty="0" err="1"/>
              <a:t>scikit-learn.org</a:t>
            </a:r>
            <a:r>
              <a:rPr lang="en-US" dirty="0"/>
              <a:t>/stable/</a:t>
            </a:r>
            <a:r>
              <a:rPr lang="en-US" dirty="0" err="1"/>
              <a:t>auto_examples</a:t>
            </a:r>
            <a:r>
              <a:rPr lang="en-US" dirty="0"/>
              <a:t>/mixture/plot_gmm_covariances.html#sphx-glr-auto-examples-mixture-plot-gmm-covariances-py</a:t>
            </a:r>
            <a:br>
              <a:rPr lang="en-US" dirty="0"/>
            </a:b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0276B9-0EBE-724E-8CC7-518BD3936F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t>50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055803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9A7F39-6FF7-3941-AFF6-71C8AC7503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Demo: Color quantization using GMM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424BEF4-D6FC-3A4C-8473-D44CB28C17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t>51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D781977-15F3-3A4D-8D9A-D6CACD613C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6207" y="1450697"/>
            <a:ext cx="3611880" cy="254508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C5F2C25-A2CC-6B4C-B983-7402D15457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6207" y="3769188"/>
            <a:ext cx="3611880" cy="254508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B29B52D-9868-7343-9451-4D6AF73573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31568" y="3769188"/>
            <a:ext cx="3611880" cy="254508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BD907CA-8C9A-5B4C-A488-4FC89E6126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31568" y="1450697"/>
            <a:ext cx="3611880" cy="254508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38E8F84-19EE-5F4E-A226-C79804C74A7F}"/>
              </a:ext>
            </a:extLst>
          </p:cNvPr>
          <p:cNvSpPr txBox="1"/>
          <p:nvPr/>
        </p:nvSpPr>
        <p:spPr>
          <a:xfrm>
            <a:off x="7887983" y="5287756"/>
            <a:ext cx="26250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Quantize to 16 colors only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AEF412B-292D-9F4C-B012-0F0D01E376D2}"/>
              </a:ext>
            </a:extLst>
          </p:cNvPr>
          <p:cNvSpPr txBox="1"/>
          <p:nvPr/>
        </p:nvSpPr>
        <p:spPr>
          <a:xfrm>
            <a:off x="7985426" y="5657088"/>
            <a:ext cx="40347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Kmeans_GMM_color_quantization.ipynb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513923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17E9B9-C07E-0E47-AF80-0FE5C289D8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How to determine the number of clusters?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0ED60D-C483-C744-8983-0F06A4BE8F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Brute force:</a:t>
            </a:r>
          </a:p>
          <a:p>
            <a:pPr lvl="1"/>
            <a:r>
              <a:rPr lang="en-US" dirty="0"/>
              <a:t>Evaluate the cost function for different candidate numbers, on the validation set</a:t>
            </a:r>
          </a:p>
          <a:p>
            <a:pPr lvl="1"/>
            <a:endParaRPr lang="en-US" dirty="0"/>
          </a:p>
          <a:p>
            <a:r>
              <a:rPr lang="en-US" dirty="0"/>
              <a:t>Other methods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5791CE-A7D8-B041-AC3A-1AAACC5EE8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t>52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070628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231F38-1529-FE45-8D38-6CBE07E3FA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clustering methods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D26A0D-20B8-AC4C-AEDF-895FAC404F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K-means and EM must know the number of clusters</a:t>
            </a:r>
          </a:p>
          <a:p>
            <a:pPr lvl="1"/>
            <a:r>
              <a:rPr lang="en-US" dirty="0"/>
              <a:t>To determine the ”optimal” number: Evaluate the cost function for different candidate numbers, on the validation set</a:t>
            </a:r>
          </a:p>
          <a:p>
            <a:r>
              <a:rPr lang="en-US" dirty="0"/>
              <a:t>Clustering methods that can determine the number of clusters automatically</a:t>
            </a:r>
          </a:p>
          <a:p>
            <a:pPr lvl="1"/>
            <a:r>
              <a:rPr lang="en-US" dirty="0"/>
              <a:t>Mean-shift (mode-seeking)</a:t>
            </a:r>
          </a:p>
          <a:p>
            <a:pPr lvl="1"/>
            <a:r>
              <a:rPr lang="en-US" dirty="0"/>
              <a:t>Dirichlet Process Mixture Model</a:t>
            </a:r>
          </a:p>
          <a:p>
            <a:pPr lvl="1"/>
            <a:r>
              <a:rPr lang="en-US" dirty="0"/>
              <a:t>Affinity propagation</a:t>
            </a:r>
          </a:p>
          <a:p>
            <a:pPr lvl="1"/>
            <a:r>
              <a:rPr lang="en-US" dirty="0"/>
              <a:t>…</a:t>
            </a:r>
          </a:p>
          <a:p>
            <a:r>
              <a:rPr lang="en-US" dirty="0"/>
              <a:t>What features to use?</a:t>
            </a:r>
          </a:p>
          <a:p>
            <a:pPr lvl="1"/>
            <a:r>
              <a:rPr lang="en-US" dirty="0"/>
              <a:t>Application dependent</a:t>
            </a:r>
          </a:p>
          <a:p>
            <a:pPr lvl="1"/>
            <a:r>
              <a:rPr lang="en-US" dirty="0"/>
              <a:t>PCA can be used for feature dimension reduction</a:t>
            </a:r>
          </a:p>
          <a:p>
            <a:pPr lvl="1"/>
            <a:r>
              <a:rPr lang="en-US" dirty="0"/>
              <a:t>Non-linear feature learning: </a:t>
            </a:r>
            <a:r>
              <a:rPr lang="en-US" dirty="0">
                <a:solidFill>
                  <a:srgbClr val="FF0000"/>
                </a:solidFill>
              </a:rPr>
              <a:t>Spectral clustering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BAC68E-B848-254C-91B2-79C1AB1CBD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t>53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588116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B64827-3887-2243-A065-6C19344839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Examples in </a:t>
            </a:r>
            <a:r>
              <a:rPr lang="en-US" dirty="0" err="1"/>
              <a:t>sklearn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506BA0-38AB-0C4C-80B0-C2FDEC0987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http://</a:t>
            </a:r>
            <a:r>
              <a:rPr lang="en-US" dirty="0" err="1"/>
              <a:t>scikit-learn.org</a:t>
            </a:r>
            <a:r>
              <a:rPr lang="en-US" dirty="0"/>
              <a:t>/stable/</a:t>
            </a:r>
            <a:r>
              <a:rPr lang="en-US" dirty="0" err="1"/>
              <a:t>auto_examples</a:t>
            </a:r>
            <a:r>
              <a:rPr lang="en-US" dirty="0"/>
              <a:t>/cluster/plot_cluster_comparison.html#sphx-glr-auto-examples-cluster-plot-cluster-comparison-py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F19BEE-2B4E-894E-A295-74457C0589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t>54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A786004-157B-8D40-980E-D908E32AC9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7280" y="2231052"/>
            <a:ext cx="7225013" cy="4448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681600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464FFB-DF8C-844C-A7D4-6B0F116418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Deep learning for clustering</a:t>
            </a:r>
            <a:br>
              <a:rPr lang="en-US" dirty="0"/>
            </a:br>
            <a:r>
              <a:rPr lang="en-US" dirty="0"/>
              <a:t>(unsupervised learning)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DB6F08-70BB-2942-958E-DC93E7CEB4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DEEP EMBEDDED CLUSTERING (DEC)</a:t>
            </a:r>
          </a:p>
          <a:p>
            <a:pPr lvl="1"/>
            <a:r>
              <a:rPr lang="en-US" dirty="0"/>
              <a:t>Using an auto encoder to learn the latent features, which are then clustered by k-means</a:t>
            </a:r>
          </a:p>
          <a:p>
            <a:pPr lvl="1"/>
            <a:endParaRPr lang="en-US" dirty="0"/>
          </a:p>
          <a:p>
            <a:r>
              <a:rPr lang="en-US" dirty="0"/>
              <a:t>DEEP CLUSTERING NETWORK (DCN)</a:t>
            </a:r>
          </a:p>
          <a:p>
            <a:pPr lvl="1"/>
            <a:r>
              <a:rPr lang="en-US" dirty="0"/>
              <a:t>The network is trained using sum of the signal reconstruction error and the clustering loss after k-means</a:t>
            </a:r>
          </a:p>
          <a:p>
            <a:pPr lvl="1"/>
            <a:endParaRPr lang="en-US" dirty="0"/>
          </a:p>
          <a:p>
            <a:r>
              <a:rPr lang="en-US" dirty="0"/>
              <a:t>CLUSTERING CNN (CCNN) </a:t>
            </a:r>
          </a:p>
          <a:p>
            <a:r>
              <a:rPr lang="en-US" dirty="0"/>
              <a:t>Using Generative network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marL="0" indent="0">
              <a:buNone/>
            </a:pPr>
            <a:r>
              <a:rPr lang="en-US" b="1" dirty="0"/>
              <a:t>From: Clustering with Deep Learning: Taxonomy and New Methods, </a:t>
            </a:r>
            <a:r>
              <a:rPr lang="en-US" dirty="0">
                <a:hlinkClick r:id="rId2"/>
              </a:rPr>
              <a:t>Elie Aljalbout</a:t>
            </a:r>
            <a:r>
              <a:rPr lang="en-US" dirty="0"/>
              <a:t>, </a:t>
            </a:r>
            <a:r>
              <a:rPr lang="en-US" dirty="0">
                <a:hlinkClick r:id="rId3"/>
              </a:rPr>
              <a:t>Vladimir Golkov</a:t>
            </a:r>
            <a:r>
              <a:rPr lang="en-US" dirty="0"/>
              <a:t>, </a:t>
            </a:r>
            <a:r>
              <a:rPr lang="en-US" dirty="0">
                <a:hlinkClick r:id="rId4"/>
              </a:rPr>
              <a:t>Yawar Siddiqui</a:t>
            </a:r>
            <a:r>
              <a:rPr lang="en-US" dirty="0"/>
              <a:t>, </a:t>
            </a:r>
            <a:r>
              <a:rPr lang="en-US" dirty="0">
                <a:hlinkClick r:id="rId5"/>
              </a:rPr>
              <a:t>Daniel Cremers</a:t>
            </a:r>
            <a:r>
              <a:rPr lang="en-US" dirty="0"/>
              <a:t>, </a:t>
            </a:r>
            <a:r>
              <a:rPr lang="en-US" dirty="0">
                <a:hlinkClick r:id="rId6"/>
              </a:rPr>
              <a:t>https://arxiv.org/pdf/1801.07648.pdf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201168" lvl="1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5BC2EC0-D2AF-CB46-B612-640286948D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t>55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791997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B120B8-4B22-864B-B426-3AF6104264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Other applications of clustering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245243-8CE4-2B40-B38F-D609EFC6FC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 Image/signal compression</a:t>
            </a:r>
          </a:p>
          <a:p>
            <a:pPr lvl="1"/>
            <a:r>
              <a:rPr lang="en-US" dirty="0"/>
              <a:t>Each image block is “quantized” to one cluster pattern, and the entire block is described by the cluster index</a:t>
            </a:r>
          </a:p>
          <a:p>
            <a:r>
              <a:rPr lang="en-US" dirty="0"/>
              <a:t> Image segmentation</a:t>
            </a:r>
          </a:p>
          <a:p>
            <a:pPr lvl="1"/>
            <a:r>
              <a:rPr lang="en-US" dirty="0"/>
              <a:t>Each pixel is described by a color/texture descriptor and classified into one of the clusters</a:t>
            </a:r>
          </a:p>
          <a:p>
            <a:r>
              <a:rPr lang="en-US" dirty="0"/>
              <a:t> Image/signal classification through “Bad of Words” representation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59B852-FAC7-D144-92D2-C419C9D7F6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t>56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482110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2600" y="-152400"/>
            <a:ext cx="8915400" cy="990600"/>
          </a:xfrm>
        </p:spPr>
        <p:txBody>
          <a:bodyPr/>
          <a:lstStyle/>
          <a:p>
            <a:r>
              <a:rPr lang="en-US" sz="2800" dirty="0"/>
              <a:t>Bag of Visual Words for Image Classification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EF4E82-2D17-7744-A21B-574CF9F7ACB5}" type="slidenum">
              <a:rPr lang="en-US" smtClean="0"/>
              <a:pPr>
                <a:defRPr/>
              </a:pPr>
              <a:t>57</a:t>
            </a:fld>
            <a:endParaRPr lang="en-US"/>
          </a:p>
        </p:txBody>
      </p:sp>
      <p:pic>
        <p:nvPicPr>
          <p:cNvPr id="7" name="Picture 6" descr="Screen Shot 2017-03-18 at 11.40.05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200" y="762001"/>
            <a:ext cx="7772400" cy="5749703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6126480" y="5684428"/>
            <a:ext cx="614115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From http://</a:t>
            </a:r>
            <a:r>
              <a:rPr lang="en-US" dirty="0" err="1"/>
              <a:t>www.cs.cmu.edu</a:t>
            </a:r>
            <a:r>
              <a:rPr lang="en-US" dirty="0"/>
              <a:t>/~16385/lectures/Lecture12.pdf</a:t>
            </a:r>
          </a:p>
        </p:txBody>
      </p:sp>
    </p:spTree>
    <p:extLst>
      <p:ext uri="{BB962C8B-B14F-4D97-AF65-F5344CB8AC3E}">
        <p14:creationId xmlns:p14="http://schemas.microsoft.com/office/powerpoint/2010/main" val="117082210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0" y="1539277"/>
            <a:ext cx="10058400" cy="432981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EF4E82-2D17-7744-A21B-574CF9F7ACB5}" type="slidenum">
              <a:rPr lang="en-US" smtClean="0"/>
              <a:pPr>
                <a:defRPr/>
              </a:pPr>
              <a:t>58</a:t>
            </a:fld>
            <a:endParaRPr lang="en-US"/>
          </a:p>
        </p:txBody>
      </p:sp>
      <p:pic>
        <p:nvPicPr>
          <p:cNvPr id="7" name="Picture 6" descr="Screen Shot 2017-03-18 at 11.41.22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0494" y="101317"/>
            <a:ext cx="8868837" cy="675668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467600" y="457200"/>
            <a:ext cx="2819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</a:rPr>
              <a:t>BoW</a:t>
            </a:r>
            <a:r>
              <a:rPr lang="en-US" sz="3200" dirty="0">
                <a:solidFill>
                  <a:srgbClr val="FF0000"/>
                </a:solidFill>
              </a:rPr>
              <a:t> Pipeline for Image Classification</a:t>
            </a:r>
          </a:p>
        </p:txBody>
      </p:sp>
      <p:sp>
        <p:nvSpPr>
          <p:cNvPr id="9" name="Rectangle 8"/>
          <p:cNvSpPr/>
          <p:nvPr/>
        </p:nvSpPr>
        <p:spPr>
          <a:xfrm>
            <a:off x="2491975" y="6312164"/>
            <a:ext cx="615847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From http://</a:t>
            </a:r>
            <a:r>
              <a:rPr lang="en-US" dirty="0" err="1"/>
              <a:t>www.cs.cmu.edu</a:t>
            </a:r>
            <a:r>
              <a:rPr lang="en-US" dirty="0"/>
              <a:t>/~16385/lectures/Lecture12.pdf</a:t>
            </a:r>
          </a:p>
        </p:txBody>
      </p:sp>
    </p:spTree>
    <p:extLst>
      <p:ext uri="{BB962C8B-B14F-4D97-AF65-F5344CB8AC3E}">
        <p14:creationId xmlns:p14="http://schemas.microsoft.com/office/powerpoint/2010/main" val="385347876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EF4E82-2D17-7744-A21B-574CF9F7ACB5}" type="slidenum">
              <a:rPr lang="en-US" smtClean="0"/>
              <a:pPr>
                <a:defRPr/>
              </a:pPr>
              <a:t>59</a:t>
            </a:fld>
            <a:endParaRPr lang="en-US"/>
          </a:p>
        </p:txBody>
      </p:sp>
      <p:pic>
        <p:nvPicPr>
          <p:cNvPr id="7" name="Picture 6" descr="Screen Shot 2017-03-18 at 11.41.29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72056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778369" y="6314267"/>
            <a:ext cx="768643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From http://</a:t>
            </a:r>
            <a:r>
              <a:rPr lang="en-US" dirty="0" err="1"/>
              <a:t>www.cs.cmu.edu</a:t>
            </a:r>
            <a:r>
              <a:rPr lang="en-US" dirty="0"/>
              <a:t>/~16385/lectures/Lecture12.pdf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286000" y="685801"/>
            <a:ext cx="45125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At every shifted patch or detect feature points</a:t>
            </a:r>
          </a:p>
          <a:p>
            <a:r>
              <a:rPr lang="en-US" dirty="0">
                <a:solidFill>
                  <a:srgbClr val="FF0000"/>
                </a:solidFill>
              </a:rPr>
              <a:t>Use SIFT, HOG, or other descriptors</a:t>
            </a:r>
          </a:p>
        </p:txBody>
      </p:sp>
    </p:spTree>
    <p:extLst>
      <p:ext uri="{BB962C8B-B14F-4D97-AF65-F5344CB8AC3E}">
        <p14:creationId xmlns:p14="http://schemas.microsoft.com/office/powerpoint/2010/main" val="2829067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Motivating Example:  Document clustering</a:t>
            </a:r>
          </a:p>
          <a:p>
            <a:r>
              <a:rPr lang="en-US" dirty="0"/>
              <a:t>K-means</a:t>
            </a:r>
          </a:p>
          <a:p>
            <a:r>
              <a:rPr lang="en-US" dirty="0"/>
              <a:t>K-means for Document Clustering</a:t>
            </a:r>
          </a:p>
          <a:p>
            <a:r>
              <a:rPr lang="en-US" dirty="0"/>
              <a:t>Latent semantic analysis</a:t>
            </a:r>
          </a:p>
          <a:p>
            <a:r>
              <a:rPr lang="en-US" dirty="0"/>
              <a:t>Gaussian Mixture models (GMMs)</a:t>
            </a:r>
          </a:p>
          <a:p>
            <a:r>
              <a:rPr lang="en-US" dirty="0"/>
              <a:t>Expectation Maximization (EM) fitting of GMMs</a:t>
            </a:r>
          </a:p>
          <a:p>
            <a:r>
              <a:rPr lang="en-US" dirty="0"/>
              <a:t>Other clustering methods</a:t>
            </a:r>
          </a:p>
          <a:p>
            <a:r>
              <a:rPr lang="en-US" dirty="0"/>
              <a:t>Bag of Visual Words Representation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t>6</a:t>
            </a:fld>
            <a:endParaRPr lang="en-US" dirty="0"/>
          </a:p>
        </p:txBody>
      </p:sp>
      <p:sp>
        <p:nvSpPr>
          <p:cNvPr id="5" name="Arrow: Right 4"/>
          <p:cNvSpPr/>
          <p:nvPr/>
        </p:nvSpPr>
        <p:spPr>
          <a:xfrm>
            <a:off x="390087" y="1883774"/>
            <a:ext cx="835795" cy="484632"/>
          </a:xfrm>
          <a:prstGeom prst="rightArrow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813864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EF4E82-2D17-7744-A21B-574CF9F7ACB5}" type="slidenum">
              <a:rPr lang="en-US" smtClean="0"/>
              <a:pPr>
                <a:defRPr/>
              </a:pPr>
              <a:t>60</a:t>
            </a:fld>
            <a:endParaRPr lang="en-US"/>
          </a:p>
        </p:txBody>
      </p:sp>
      <p:pic>
        <p:nvPicPr>
          <p:cNvPr id="7" name="Picture 6" descr="Screen Shot 2017-03-18 at 11.41.37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88524"/>
            <a:ext cx="9144000" cy="6569476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642338" y="6523892"/>
            <a:ext cx="605106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From http://</a:t>
            </a:r>
            <a:r>
              <a:rPr lang="en-US" dirty="0" err="1"/>
              <a:t>www.cs.cmu.edu</a:t>
            </a:r>
            <a:r>
              <a:rPr lang="en-US" dirty="0"/>
              <a:t>/~16385/lectures/Lecture12.pdf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376715" y="2646331"/>
            <a:ext cx="29703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How to deduce these words ?</a:t>
            </a:r>
          </a:p>
        </p:txBody>
      </p:sp>
    </p:spTree>
    <p:extLst>
      <p:ext uri="{BB962C8B-B14F-4D97-AF65-F5344CB8AC3E}">
        <p14:creationId xmlns:p14="http://schemas.microsoft.com/office/powerpoint/2010/main" val="3645944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EF4E82-2D17-7744-A21B-574CF9F7ACB5}" type="slidenum">
              <a:rPr lang="en-US" smtClean="0"/>
              <a:pPr>
                <a:defRPr/>
              </a:pPr>
              <a:t>61</a:t>
            </a:fld>
            <a:endParaRPr lang="en-US"/>
          </a:p>
        </p:txBody>
      </p:sp>
      <p:pic>
        <p:nvPicPr>
          <p:cNvPr id="7" name="Picture 6" descr="Screen Shot 2017-03-18 at 11.41.44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"/>
            <a:ext cx="9144000" cy="6551913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702538" y="6166388"/>
            <a:ext cx="696546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From http://</a:t>
            </a:r>
            <a:r>
              <a:rPr lang="en-US" dirty="0" err="1"/>
              <a:t>www.cs.cmu.edu</a:t>
            </a:r>
            <a:r>
              <a:rPr lang="en-US" dirty="0"/>
              <a:t>/~16385/lectures/Lecture12.pdf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248400" y="228600"/>
            <a:ext cx="3962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Find the dictionary atom that is closest to the original feature </a:t>
            </a:r>
          </a:p>
          <a:p>
            <a:r>
              <a:rPr lang="en-US" dirty="0">
                <a:solidFill>
                  <a:srgbClr val="FF0000"/>
                </a:solidFill>
              </a:rPr>
              <a:t>(nearest neighbor search)</a:t>
            </a:r>
          </a:p>
        </p:txBody>
      </p:sp>
    </p:spTree>
    <p:extLst>
      <p:ext uri="{BB962C8B-B14F-4D97-AF65-F5344CB8AC3E}">
        <p14:creationId xmlns:p14="http://schemas.microsoft.com/office/powerpoint/2010/main" val="1840477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EF4E82-2D17-7744-A21B-574CF9F7ACB5}" type="slidenum">
              <a:rPr lang="en-US" smtClean="0"/>
              <a:pPr>
                <a:defRPr/>
              </a:pPr>
              <a:t>62</a:t>
            </a:fld>
            <a:endParaRPr lang="en-US"/>
          </a:p>
        </p:txBody>
      </p:sp>
      <p:pic>
        <p:nvPicPr>
          <p:cNvPr id="7" name="Picture 6" descr="Screen Shot 2017-03-18 at 11.41.53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8799790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752599" y="6273224"/>
            <a:ext cx="554501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From http://</a:t>
            </a:r>
            <a:r>
              <a:rPr lang="en-US" dirty="0" err="1"/>
              <a:t>www.cs.cmu.edu</a:t>
            </a:r>
            <a:r>
              <a:rPr lang="en-US" dirty="0"/>
              <a:t>/~16385/lectures/Lecture12.pdf</a:t>
            </a:r>
          </a:p>
        </p:txBody>
      </p:sp>
    </p:spTree>
    <p:extLst>
      <p:ext uri="{BB962C8B-B14F-4D97-AF65-F5344CB8AC3E}">
        <p14:creationId xmlns:p14="http://schemas.microsoft.com/office/powerpoint/2010/main" val="42695726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Learn Visual Dictionary?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Assume you have feature vectors extracted from many training images </a:t>
            </a:r>
          </a:p>
          <a:p>
            <a:r>
              <a:rPr lang="en-US" dirty="0">
                <a:solidFill>
                  <a:srgbClr val="FF0000"/>
                </a:solidFill>
              </a:rPr>
              <a:t>Apply K-means to all training feature vectors!</a:t>
            </a:r>
          </a:p>
          <a:p>
            <a:r>
              <a:rPr lang="en-US" dirty="0"/>
              <a:t>The training images should encompass categories to be classified</a:t>
            </a:r>
          </a:p>
          <a:p>
            <a:r>
              <a:rPr lang="en-US" dirty="0"/>
              <a:t>How to select initial centroids?</a:t>
            </a:r>
          </a:p>
          <a:p>
            <a:r>
              <a:rPr lang="en-US" dirty="0"/>
              <a:t>How to determine K?</a:t>
            </a:r>
          </a:p>
          <a:p>
            <a:r>
              <a:rPr lang="en-US" dirty="0"/>
              <a:t>Can you use EM instead?</a:t>
            </a:r>
          </a:p>
          <a:p>
            <a:pPr lvl="1"/>
            <a:r>
              <a:rPr lang="en-US" dirty="0"/>
              <a:t>Would EM be better?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EF4E82-2D17-7744-A21B-574CF9F7ACB5}" type="slidenum">
              <a:rPr lang="en-US" smtClean="0"/>
              <a:pPr>
                <a:defRPr/>
              </a:pPr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3799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“words” from people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EF4E82-2D17-7744-A21B-574CF9F7ACB5}" type="slidenum">
              <a:rPr lang="en-US" smtClean="0"/>
              <a:pPr>
                <a:defRPr/>
              </a:pPr>
              <a:t>64</a:t>
            </a:fld>
            <a:endParaRPr lang="en-US"/>
          </a:p>
        </p:txBody>
      </p:sp>
      <p:pic>
        <p:nvPicPr>
          <p:cNvPr id="8" name="Picture 7" descr="Screen Shot 2017-03-18 at 11.50.05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9710" y="1477520"/>
            <a:ext cx="9144000" cy="3653224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7543800" y="6019800"/>
            <a:ext cx="31496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From http://</a:t>
            </a:r>
            <a:r>
              <a:rPr lang="en-US" dirty="0" err="1"/>
              <a:t>www.cs.cmu.edu</a:t>
            </a:r>
            <a:r>
              <a:rPr lang="en-US" dirty="0"/>
              <a:t>/~16385/lectures/Lecture12.pdf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78D7587-15FE-0346-BB77-E09BF2FDC9E9}"/>
              </a:ext>
            </a:extLst>
          </p:cNvPr>
          <p:cNvSpPr/>
          <p:nvPr/>
        </p:nvSpPr>
        <p:spPr>
          <a:xfrm>
            <a:off x="7374110" y="5171298"/>
            <a:ext cx="31496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From http://</a:t>
            </a:r>
            <a:r>
              <a:rPr lang="en-US" dirty="0" err="1"/>
              <a:t>www.cs.cmu.edu</a:t>
            </a:r>
            <a:r>
              <a:rPr lang="en-US" dirty="0"/>
              <a:t>/~16385/lectures/Lecture12.pdf</a:t>
            </a:r>
          </a:p>
        </p:txBody>
      </p:sp>
    </p:spTree>
    <p:extLst>
      <p:ext uri="{BB962C8B-B14F-4D97-AF65-F5344CB8AC3E}">
        <p14:creationId xmlns:p14="http://schemas.microsoft.com/office/powerpoint/2010/main" val="100555820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0" y="-212872"/>
            <a:ext cx="10058400" cy="1040211"/>
          </a:xfrm>
        </p:spPr>
        <p:txBody>
          <a:bodyPr/>
          <a:lstStyle/>
          <a:p>
            <a:r>
              <a:rPr lang="en-US" dirty="0"/>
              <a:t>“Words” from cars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EF4E82-2D17-7744-A21B-574CF9F7ACB5}" type="slidenum">
              <a:rPr lang="en-US" smtClean="0"/>
              <a:pPr>
                <a:defRPr/>
              </a:pPr>
              <a:t>65</a:t>
            </a:fld>
            <a:endParaRPr lang="en-US"/>
          </a:p>
        </p:txBody>
      </p:sp>
      <p:pic>
        <p:nvPicPr>
          <p:cNvPr id="7" name="Picture 6" descr="Screen Shot 2017-03-18 at 11.49.49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801686"/>
            <a:ext cx="8610600" cy="6056314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8712200" y="4996137"/>
            <a:ext cx="31496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From http://</a:t>
            </a:r>
            <a:r>
              <a:rPr lang="en-US" dirty="0" err="1"/>
              <a:t>www.cs.cmu.edu</a:t>
            </a:r>
            <a:r>
              <a:rPr lang="en-US" dirty="0"/>
              <a:t>/~16385/lectures/Lecture12.pdf</a:t>
            </a:r>
          </a:p>
        </p:txBody>
      </p:sp>
    </p:spTree>
    <p:extLst>
      <p:ext uri="{BB962C8B-B14F-4D97-AF65-F5344CB8AC3E}">
        <p14:creationId xmlns:p14="http://schemas.microsoft.com/office/powerpoint/2010/main" val="522257623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Histogram of Visual Words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Count how many times each “word” appears in an image -&gt; Histogram of words</a:t>
            </a:r>
          </a:p>
          <a:p>
            <a:r>
              <a:rPr lang="en-US" dirty="0"/>
              <a:t>Can you tell the image types from the following histograms?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EF4E82-2D17-7744-A21B-574CF9F7ACB5}" type="slidenum">
              <a:rPr lang="en-US" smtClean="0"/>
              <a:pPr>
                <a:defRPr/>
              </a:pPr>
              <a:t>66</a:t>
            </a:fld>
            <a:endParaRPr lang="en-US"/>
          </a:p>
        </p:txBody>
      </p:sp>
      <p:pic>
        <p:nvPicPr>
          <p:cNvPr id="7" name="Picture 6" descr="Screen Shot 2017-03-18 at 11.52.50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80" y="2715343"/>
            <a:ext cx="9144000" cy="2409713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5669280" y="5537683"/>
            <a:ext cx="600416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From http://</a:t>
            </a:r>
            <a:r>
              <a:rPr lang="en-US" dirty="0" err="1"/>
              <a:t>www.cs.cmu.edu</a:t>
            </a:r>
            <a:r>
              <a:rPr lang="en-US" dirty="0"/>
              <a:t>/~16385/lectures/Lecture12.pdf</a:t>
            </a:r>
          </a:p>
        </p:txBody>
      </p:sp>
    </p:spTree>
    <p:extLst>
      <p:ext uri="{BB962C8B-B14F-4D97-AF65-F5344CB8AC3E}">
        <p14:creationId xmlns:p14="http://schemas.microsoft.com/office/powerpoint/2010/main" val="3969587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0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Classify Images?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Use the histogram of words as the descriptor for an image</a:t>
            </a:r>
          </a:p>
          <a:p>
            <a:r>
              <a:rPr lang="en-US" sz="2400" dirty="0"/>
              <a:t>Train a classifier (e.g. Support Vector Machine) from training images</a:t>
            </a:r>
          </a:p>
          <a:p>
            <a:r>
              <a:rPr lang="en-US" sz="2400" dirty="0"/>
              <a:t>The most successful image classification method before deep learning ….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EF4E82-2D17-7744-A21B-574CF9F7ACB5}" type="slidenum">
              <a:rPr lang="en-US" smtClean="0"/>
              <a:pPr>
                <a:defRPr/>
              </a:pPr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0584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B04253-69C7-294F-BE03-DC1AFC0B3F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you should know from this lecture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68BA90-74E0-A94B-A6EC-8D303FBBD1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 What is clustering?</a:t>
            </a:r>
          </a:p>
          <a:p>
            <a:pPr lvl="1"/>
            <a:r>
              <a:rPr lang="en-US" dirty="0"/>
              <a:t>Unsupervised!</a:t>
            </a:r>
          </a:p>
          <a:p>
            <a:r>
              <a:rPr lang="en-US" dirty="0"/>
              <a:t> K-means method</a:t>
            </a:r>
          </a:p>
          <a:p>
            <a:r>
              <a:rPr lang="en-US" dirty="0"/>
              <a:t> GMM method</a:t>
            </a:r>
          </a:p>
          <a:p>
            <a:r>
              <a:rPr lang="en-US" dirty="0"/>
              <a:t> Relationship between K-means and GMM</a:t>
            </a:r>
          </a:p>
          <a:p>
            <a:r>
              <a:rPr lang="en-US" dirty="0"/>
              <a:t> Sensitivity of K-means/GMM to initial conditions</a:t>
            </a:r>
          </a:p>
          <a:p>
            <a:r>
              <a:rPr lang="en-US" dirty="0"/>
              <a:t> Bag of words representation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60015D-6641-8F47-9AA1-827BBE7199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t>68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16430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Clustering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Given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𝑁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×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𝑑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data matrix: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</a:rPr>
                      <m:t>𝑿</m:t>
                    </m:r>
                  </m:oMath>
                </a14:m>
                <a:r>
                  <a:rPr lang="en-US" dirty="0"/>
                  <a:t> </a:t>
                </a:r>
              </a:p>
              <a:p>
                <a:pPr lvl="1"/>
                <a:r>
                  <a:rPr lang="en-US" dirty="0"/>
                  <a:t>Each row is one sample,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</m:oMath>
                </a14:m>
                <a:endParaRPr lang="en-US" dirty="0"/>
              </a:p>
              <a:p>
                <a:pPr lvl="1"/>
                <a:endParaRPr lang="en-US" dirty="0"/>
              </a:p>
              <a:p>
                <a:r>
                  <a:rPr lang="en-US" dirty="0">
                    <a:solidFill>
                      <a:schemeClr val="tx2">
                        <a:lumMod val="60000"/>
                        <a:lumOff val="40000"/>
                      </a:schemeClr>
                    </a:solidFill>
                  </a:rPr>
                  <a:t>Problem</a:t>
                </a:r>
                <a:r>
                  <a:rPr lang="en-US" dirty="0"/>
                  <a:t>:  Group data into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𝐾</m:t>
                    </m:r>
                  </m:oMath>
                </a14:m>
                <a:r>
                  <a:rPr lang="en-US" dirty="0"/>
                  <a:t> </a:t>
                </a:r>
                <a:r>
                  <a:rPr lang="en-US" dirty="0">
                    <a:solidFill>
                      <a:schemeClr val="tx2">
                        <a:lumMod val="60000"/>
                        <a:lumOff val="40000"/>
                      </a:schemeClr>
                    </a:solidFill>
                  </a:rPr>
                  <a:t>clusters</a:t>
                </a:r>
              </a:p>
              <a:p>
                <a:r>
                  <a:rPr lang="en-US" dirty="0"/>
                  <a:t>Mathematically:</a:t>
                </a:r>
              </a:p>
              <a:p>
                <a:pPr lvl="1"/>
                <a:r>
                  <a:rPr lang="en-US" dirty="0"/>
                  <a:t>Assign each sample to a cluster</a:t>
                </a:r>
              </a:p>
              <a:p>
                <a:pPr lvl="1"/>
                <a:r>
                  <a:rPr lang="en-US" b="0" dirty="0"/>
                  <a:t>Assign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∈{1,…,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𝐾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}</m:t>
                    </m:r>
                  </m:oMath>
                </a14:m>
                <a:r>
                  <a:rPr lang="en-US" dirty="0"/>
                  <a:t> : Cluster label for each sample</a:t>
                </a:r>
              </a:p>
              <a:p>
                <a:r>
                  <a:rPr lang="en-US" dirty="0"/>
                  <a:t>Want samples in same cluster to be “close”</a:t>
                </a:r>
              </a:p>
              <a:p>
                <a:pPr lvl="1"/>
                <a14:m>
                  <m:oMath xmlns:m="http://schemas.openxmlformats.org/officeDocument/2006/math">
                    <m:d>
                      <m:dPr>
                        <m:begChr m:val="‖"/>
                        <m:endChr m:val="‖"/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𝑚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dirty="0"/>
                  <a:t> is small when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sub>
                    </m:sSub>
                  </m:oMath>
                </a14:m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455" t="-15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t>7</a:t>
            </a:fld>
            <a:endParaRPr lang="en-US" dirty="0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352C48FE-0CFC-4185-9832-E3EC9A9E863C}"/>
              </a:ext>
            </a:extLst>
          </p:cNvPr>
          <p:cNvCxnSpPr/>
          <p:nvPr/>
        </p:nvCxnSpPr>
        <p:spPr>
          <a:xfrm flipV="1">
            <a:off x="7851913" y="1878496"/>
            <a:ext cx="0" cy="255435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Oval 9">
            <a:extLst>
              <a:ext uri="{FF2B5EF4-FFF2-40B4-BE49-F238E27FC236}">
                <a16:creationId xmlns:a16="http://schemas.microsoft.com/office/drawing/2014/main" id="{74A530B0-F361-4B4E-BD5A-C3ABF345C7ED}"/>
              </a:ext>
            </a:extLst>
          </p:cNvPr>
          <p:cNvSpPr/>
          <p:nvPr/>
        </p:nvSpPr>
        <p:spPr>
          <a:xfrm>
            <a:off x="8309113" y="2325757"/>
            <a:ext cx="63362" cy="6957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F554E55B-8959-4808-B010-58341E6DE141}"/>
              </a:ext>
            </a:extLst>
          </p:cNvPr>
          <p:cNvSpPr/>
          <p:nvPr/>
        </p:nvSpPr>
        <p:spPr>
          <a:xfrm>
            <a:off x="8461513" y="2478158"/>
            <a:ext cx="63362" cy="6788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83778BFD-EF69-4E13-8DF6-D20D59B020F2}"/>
              </a:ext>
            </a:extLst>
          </p:cNvPr>
          <p:cNvSpPr/>
          <p:nvPr/>
        </p:nvSpPr>
        <p:spPr>
          <a:xfrm>
            <a:off x="8613913" y="2630558"/>
            <a:ext cx="63362" cy="6788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F05CA723-E7C5-4211-BDE1-F2A020BDE6ED}"/>
              </a:ext>
            </a:extLst>
          </p:cNvPr>
          <p:cNvSpPr/>
          <p:nvPr/>
        </p:nvSpPr>
        <p:spPr>
          <a:xfrm>
            <a:off x="8277432" y="2582555"/>
            <a:ext cx="63362" cy="6788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1400B89D-0717-42FB-8C4D-94EE85B7BBB6}"/>
              </a:ext>
            </a:extLst>
          </p:cNvPr>
          <p:cNvSpPr/>
          <p:nvPr/>
        </p:nvSpPr>
        <p:spPr>
          <a:xfrm>
            <a:off x="8429832" y="2734955"/>
            <a:ext cx="63362" cy="6788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A0BD049F-3978-4266-9147-C3578666BC82}"/>
              </a:ext>
            </a:extLst>
          </p:cNvPr>
          <p:cNvSpPr/>
          <p:nvPr/>
        </p:nvSpPr>
        <p:spPr>
          <a:xfrm>
            <a:off x="8547652" y="2257877"/>
            <a:ext cx="63362" cy="6788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780B73A9-95A3-4F4F-AD4C-DC20AED9B3E2}"/>
              </a:ext>
            </a:extLst>
          </p:cNvPr>
          <p:cNvSpPr/>
          <p:nvPr/>
        </p:nvSpPr>
        <p:spPr>
          <a:xfrm>
            <a:off x="9408754" y="3395060"/>
            <a:ext cx="63362" cy="6788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BB6ACB86-EB2A-4F22-9D91-18AC990ABA58}"/>
              </a:ext>
            </a:extLst>
          </p:cNvPr>
          <p:cNvSpPr/>
          <p:nvPr/>
        </p:nvSpPr>
        <p:spPr>
          <a:xfrm>
            <a:off x="9551215" y="3462512"/>
            <a:ext cx="63362" cy="6788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CDE6A359-F670-42E3-AFAA-92F10B6BC58A}"/>
              </a:ext>
            </a:extLst>
          </p:cNvPr>
          <p:cNvSpPr/>
          <p:nvPr/>
        </p:nvSpPr>
        <p:spPr>
          <a:xfrm>
            <a:off x="9377073" y="3553461"/>
            <a:ext cx="63362" cy="6788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0D2E1C03-D17D-48E2-A74C-64AF1ABFCE75}"/>
              </a:ext>
            </a:extLst>
          </p:cNvPr>
          <p:cNvSpPr/>
          <p:nvPr/>
        </p:nvSpPr>
        <p:spPr>
          <a:xfrm>
            <a:off x="9529473" y="3705861"/>
            <a:ext cx="63362" cy="6788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AFDA232B-078C-4B19-AAC5-B1CDF172DE91}"/>
              </a:ext>
            </a:extLst>
          </p:cNvPr>
          <p:cNvSpPr/>
          <p:nvPr/>
        </p:nvSpPr>
        <p:spPr>
          <a:xfrm>
            <a:off x="9165038" y="3698426"/>
            <a:ext cx="63362" cy="6788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18AD333E-0666-49F9-BFF5-4D412F83445F}"/>
              </a:ext>
            </a:extLst>
          </p:cNvPr>
          <p:cNvSpPr/>
          <p:nvPr/>
        </p:nvSpPr>
        <p:spPr>
          <a:xfrm>
            <a:off x="9159572" y="3471260"/>
            <a:ext cx="63362" cy="6788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237F732E-E57E-4EC3-840B-208E3D30BA11}"/>
              </a:ext>
            </a:extLst>
          </p:cNvPr>
          <p:cNvSpPr/>
          <p:nvPr/>
        </p:nvSpPr>
        <p:spPr>
          <a:xfrm>
            <a:off x="8061670" y="3553461"/>
            <a:ext cx="63362" cy="6788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8F1394DA-837B-47A8-9AA3-CF0D5B92C86D}"/>
              </a:ext>
            </a:extLst>
          </p:cNvPr>
          <p:cNvSpPr/>
          <p:nvPr/>
        </p:nvSpPr>
        <p:spPr>
          <a:xfrm>
            <a:off x="8214070" y="3705861"/>
            <a:ext cx="63362" cy="6788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4DA40C91-4871-4570-9529-0AB818D9B022}"/>
              </a:ext>
            </a:extLst>
          </p:cNvPr>
          <p:cNvSpPr/>
          <p:nvPr/>
        </p:nvSpPr>
        <p:spPr>
          <a:xfrm>
            <a:off x="8201232" y="3621341"/>
            <a:ext cx="63362" cy="6788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322C6225-5993-4B47-BFDC-36019387664D}"/>
              </a:ext>
            </a:extLst>
          </p:cNvPr>
          <p:cNvSpPr/>
          <p:nvPr/>
        </p:nvSpPr>
        <p:spPr>
          <a:xfrm>
            <a:off x="8032992" y="3817239"/>
            <a:ext cx="63362" cy="6788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803215F4-CB54-4978-B01A-C5E19B21B6EF}"/>
              </a:ext>
            </a:extLst>
          </p:cNvPr>
          <p:cNvSpPr/>
          <p:nvPr/>
        </p:nvSpPr>
        <p:spPr>
          <a:xfrm>
            <a:off x="8185392" y="3969639"/>
            <a:ext cx="63362" cy="6788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BC3C1505-BD65-48DF-9746-304168FA9167}"/>
              </a:ext>
            </a:extLst>
          </p:cNvPr>
          <p:cNvSpPr/>
          <p:nvPr/>
        </p:nvSpPr>
        <p:spPr>
          <a:xfrm>
            <a:off x="8309113" y="3923528"/>
            <a:ext cx="63362" cy="6788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F5312007-707A-4C9E-BF1C-E8271C475BF5}"/>
              </a:ext>
            </a:extLst>
          </p:cNvPr>
          <p:cNvCxnSpPr>
            <a:cxnSpLocks/>
          </p:cNvCxnSpPr>
          <p:nvPr/>
        </p:nvCxnSpPr>
        <p:spPr>
          <a:xfrm>
            <a:off x="7656444" y="4207565"/>
            <a:ext cx="272994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7" name="Group 66">
            <a:extLst>
              <a:ext uri="{FF2B5EF4-FFF2-40B4-BE49-F238E27FC236}">
                <a16:creationId xmlns:a16="http://schemas.microsoft.com/office/drawing/2014/main" id="{9E45DA05-8288-469B-A54B-D45F6BA77BB3}"/>
              </a:ext>
            </a:extLst>
          </p:cNvPr>
          <p:cNvGrpSpPr/>
          <p:nvPr/>
        </p:nvGrpSpPr>
        <p:grpSpPr>
          <a:xfrm>
            <a:off x="7822912" y="1899852"/>
            <a:ext cx="1852091" cy="2384660"/>
            <a:chOff x="7822912" y="1899852"/>
            <a:chExt cx="1852091" cy="2384660"/>
          </a:xfrm>
        </p:grpSpPr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B5799E0B-A27F-41F2-9355-33EA23DCC597}"/>
                </a:ext>
              </a:extLst>
            </p:cNvPr>
            <p:cNvSpPr/>
            <p:nvPr/>
          </p:nvSpPr>
          <p:spPr>
            <a:xfrm>
              <a:off x="8065540" y="1899852"/>
              <a:ext cx="700907" cy="1284234"/>
            </a:xfrm>
            <a:prstGeom prst="ellipse">
              <a:avLst/>
            </a:prstGeom>
            <a:solidFill>
              <a:schemeClr val="accent1">
                <a:alpha val="3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42E8240F-1537-43D3-9BAA-6A2488884258}"/>
                </a:ext>
              </a:extLst>
            </p:cNvPr>
            <p:cNvSpPr/>
            <p:nvPr/>
          </p:nvSpPr>
          <p:spPr>
            <a:xfrm rot="2468233">
              <a:off x="8974096" y="3050824"/>
              <a:ext cx="700907" cy="1055023"/>
            </a:xfrm>
            <a:prstGeom prst="ellipse">
              <a:avLst/>
            </a:prstGeom>
            <a:solidFill>
              <a:schemeClr val="accent5">
                <a:lumMod val="40000"/>
                <a:lumOff val="60000"/>
                <a:alpha val="3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ABD72658-6CEC-4435-A714-50C38CDFCEE3}"/>
                </a:ext>
              </a:extLst>
            </p:cNvPr>
            <p:cNvSpPr/>
            <p:nvPr/>
          </p:nvSpPr>
          <p:spPr>
            <a:xfrm rot="19473105">
              <a:off x="7822912" y="3229489"/>
              <a:ext cx="700907" cy="1055023"/>
            </a:xfrm>
            <a:prstGeom prst="ellipse">
              <a:avLst/>
            </a:prstGeom>
            <a:solidFill>
              <a:srgbClr val="00B050">
                <a:alpha val="30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BABF6C20-EF48-45C3-B736-D33FC21D933D}"/>
              </a:ext>
            </a:extLst>
          </p:cNvPr>
          <p:cNvGrpSpPr/>
          <p:nvPr/>
        </p:nvGrpSpPr>
        <p:grpSpPr>
          <a:xfrm>
            <a:off x="7776324" y="1800396"/>
            <a:ext cx="2896992" cy="2854027"/>
            <a:chOff x="7776324" y="1800396"/>
            <a:chExt cx="2896992" cy="2854027"/>
          </a:xfrm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61" name="TextBox 60">
                  <a:extLst>
                    <a:ext uri="{FF2B5EF4-FFF2-40B4-BE49-F238E27FC236}">
                      <a16:creationId xmlns:a16="http://schemas.microsoft.com/office/drawing/2014/main" id="{A397CD86-56E6-4F0C-8791-298E868785AC}"/>
                    </a:ext>
                  </a:extLst>
                </p:cNvPr>
                <p:cNvSpPr txBox="1"/>
                <p:nvPr/>
              </p:nvSpPr>
              <p:spPr>
                <a:xfrm>
                  <a:off x="8615886" y="1800396"/>
                  <a:ext cx="907493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s-E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s-ES" b="0" i="1" smtClean="0">
                                <a:latin typeface="Cambria Math" panose="02040503050406030204" pitchFamily="18" charset="0"/>
                              </a:rPr>
                              <m:t>𝜎</m:t>
                            </m:r>
                          </m:e>
                          <m:sub>
                            <m:r>
                              <a:rPr lang="es-ES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  <m:r>
                          <a:rPr lang="es-ES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s-E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>
            <p:sp>
              <p:nvSpPr>
                <p:cNvPr id="61" name="TextBox 60">
                  <a:extLst>
                    <a:ext uri="{FF2B5EF4-FFF2-40B4-BE49-F238E27FC236}">
                      <a16:creationId xmlns:a16="http://schemas.microsoft.com/office/drawing/2014/main" id="{A397CD86-56E6-4F0C-8791-298E868785A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615886" y="1800396"/>
                  <a:ext cx="907493" cy="369332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62" name="TextBox 61">
                  <a:extLst>
                    <a:ext uri="{FF2B5EF4-FFF2-40B4-BE49-F238E27FC236}">
                      <a16:creationId xmlns:a16="http://schemas.microsoft.com/office/drawing/2014/main" id="{A04E3421-6739-43D2-B6BC-247428E3F9CE}"/>
                    </a:ext>
                  </a:extLst>
                </p:cNvPr>
                <p:cNvSpPr txBox="1"/>
                <p:nvPr/>
              </p:nvSpPr>
              <p:spPr>
                <a:xfrm>
                  <a:off x="9765823" y="3124017"/>
                  <a:ext cx="907493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s-E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s-ES" b="0" i="1" smtClean="0">
                                <a:latin typeface="Cambria Math" panose="02040503050406030204" pitchFamily="18" charset="0"/>
                              </a:rPr>
                              <m:t>𝜎</m:t>
                            </m:r>
                          </m:e>
                          <m:sub>
                            <m:r>
                              <a:rPr lang="es-ES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  <m:r>
                          <a:rPr lang="es-ES" b="0" i="1" smtClean="0">
                            <a:latin typeface="Cambria Math" panose="02040503050406030204" pitchFamily="18" charset="0"/>
                          </a:rPr>
                          <m:t>=2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>
            <p:sp>
              <p:nvSpPr>
                <p:cNvPr id="62" name="TextBox 61">
                  <a:extLst>
                    <a:ext uri="{FF2B5EF4-FFF2-40B4-BE49-F238E27FC236}">
                      <a16:creationId xmlns:a16="http://schemas.microsoft.com/office/drawing/2014/main" id="{A04E3421-6739-43D2-B6BC-247428E3F9C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765823" y="3124017"/>
                  <a:ext cx="907493" cy="369332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63" name="TextBox 62">
                  <a:extLst>
                    <a:ext uri="{FF2B5EF4-FFF2-40B4-BE49-F238E27FC236}">
                      <a16:creationId xmlns:a16="http://schemas.microsoft.com/office/drawing/2014/main" id="{4D717675-035E-4D5F-A66B-11EC8ED520D2}"/>
                    </a:ext>
                  </a:extLst>
                </p:cNvPr>
                <p:cNvSpPr txBox="1"/>
                <p:nvPr/>
              </p:nvSpPr>
              <p:spPr>
                <a:xfrm>
                  <a:off x="7776324" y="4285091"/>
                  <a:ext cx="907493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s-E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s-ES" b="0" i="1" smtClean="0">
                                <a:latin typeface="Cambria Math" panose="02040503050406030204" pitchFamily="18" charset="0"/>
                              </a:rPr>
                              <m:t>𝜎</m:t>
                            </m:r>
                          </m:e>
                          <m:sub>
                            <m:r>
                              <a:rPr lang="es-ES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  <m:r>
                          <a:rPr lang="es-ES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s-ES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>
            <p:sp>
              <p:nvSpPr>
                <p:cNvPr id="63" name="TextBox 62">
                  <a:extLst>
                    <a:ext uri="{FF2B5EF4-FFF2-40B4-BE49-F238E27FC236}">
                      <a16:creationId xmlns:a16="http://schemas.microsoft.com/office/drawing/2014/main" id="{4D717675-035E-4D5F-A66B-11EC8ED520D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76324" y="4285091"/>
                  <a:ext cx="907493" cy="369332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4180371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Clustering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F9F8D-2534-4D48-85E3-73908409BCC5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/>
              <a:t>Clustering has many applications</a:t>
            </a:r>
          </a:p>
          <a:p>
            <a:pPr lvl="1"/>
            <a:r>
              <a:rPr lang="en-US" dirty="0"/>
              <a:t>Any time you want to segment data</a:t>
            </a:r>
          </a:p>
          <a:p>
            <a:pPr lvl="1"/>
            <a:r>
              <a:rPr lang="en-US" dirty="0"/>
              <a:t>Uncovering latent discrete variables</a:t>
            </a:r>
          </a:p>
          <a:p>
            <a:r>
              <a:rPr lang="en-US" dirty="0"/>
              <a:t>Maybe hierarchical</a:t>
            </a:r>
          </a:p>
          <a:p>
            <a:r>
              <a:rPr lang="en-US" dirty="0"/>
              <a:t>Examples:</a:t>
            </a:r>
          </a:p>
          <a:p>
            <a:pPr lvl="1"/>
            <a:r>
              <a:rPr lang="en-US" dirty="0"/>
              <a:t>Product categories</a:t>
            </a:r>
          </a:p>
          <a:p>
            <a:pPr lvl="1"/>
            <a:r>
              <a:rPr lang="en-US" dirty="0"/>
              <a:t>Gene activities</a:t>
            </a:r>
          </a:p>
          <a:p>
            <a:pPr lvl="1"/>
            <a:r>
              <a:rPr lang="en-US" dirty="0"/>
              <a:t>Companies</a:t>
            </a:r>
          </a:p>
          <a:p>
            <a:pPr lvl="1"/>
            <a:r>
              <a:rPr lang="en-US" dirty="0"/>
              <a:t>Image segmentation</a:t>
            </a:r>
          </a:p>
          <a:p>
            <a:pPr lvl="1"/>
            <a:r>
              <a:rPr lang="en-US" dirty="0"/>
              <a:t>…</a:t>
            </a:r>
          </a:p>
          <a:p>
            <a:pPr lvl="1"/>
            <a:endParaRPr lang="en-US" dirty="0"/>
          </a:p>
        </p:txBody>
      </p:sp>
      <p:pic>
        <p:nvPicPr>
          <p:cNvPr id="2050" name="Picture 2" descr="The Face of Supply Chain in 2025">
            <a:extLst>
              <a:ext uri="{FF2B5EF4-FFF2-40B4-BE49-F238E27FC236}">
                <a16:creationId xmlns:a16="http://schemas.microsoft.com/office/drawing/2014/main" id="{A3115179-E4CC-401B-94F1-EB4CAFE1E2B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038" r="1031" b="1"/>
          <a:stretch/>
        </p:blipFill>
        <p:spPr bwMode="auto">
          <a:xfrm>
            <a:off x="5523999" y="1971318"/>
            <a:ext cx="6014286" cy="3465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5951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K-means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F9F8D-2534-4D48-85E3-73908409BCC5}" type="slidenum">
              <a:rPr lang="en-US" smtClean="0"/>
              <a:pPr/>
              <a:t>9</a:t>
            </a:fld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Content Placeholder 3"/>
              <p:cNvSpPr>
                <a:spLocks noGrp="1"/>
              </p:cNvSpPr>
              <p:nvPr>
                <p:ph sz="quarter"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dirty="0"/>
                  <a:t>A simple iterative algorithm to determine: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dirty="0"/>
                  <a:t> = mean of each cluster (hence, the name K-means)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∈{1,…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𝐾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}</m:t>
                    </m:r>
                  </m:oMath>
                </a14:m>
                <a:r>
                  <a:rPr lang="en-US" dirty="0"/>
                  <a:t> = cluster that data point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US" dirty="0"/>
                  <a:t> belongs to</a:t>
                </a:r>
              </a:p>
              <a:p>
                <a:r>
                  <a:rPr lang="en-US" dirty="0"/>
                  <a:t>Step 0:  Start with guess at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es-E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s-ES" b="0" i="1" smtClean="0">
                        <a:latin typeface="Cambria Math" panose="02040503050406030204" pitchFamily="18" charset="0"/>
                      </a:rPr>
                      <m:t>,…, </m:t>
                    </m:r>
                    <m:sSub>
                      <m:sSubPr>
                        <m:ctrlPr>
                          <a:rPr lang="es-E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ES" b="0" i="1" smtClean="0"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es-ES" b="0" i="1" smtClean="0">
                            <a:latin typeface="Cambria Math" panose="02040503050406030204" pitchFamily="18" charset="0"/>
                          </a:rPr>
                          <m:t>𝐾</m:t>
                        </m:r>
                      </m:sub>
                    </m:sSub>
                  </m:oMath>
                </a14:m>
                <a:r>
                  <a:rPr lang="en-US" dirty="0"/>
                  <a:t> </a:t>
                </a:r>
              </a:p>
              <a:p>
                <a:r>
                  <a:rPr lang="en-US" dirty="0"/>
                  <a:t>Step 1:  Update cluster membership: 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func>
                      <m:func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</a:rPr>
                          <m:t>arg</m:t>
                        </m:r>
                      </m:fName>
                      <m:e>
                        <m:func>
                          <m:func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limLow>
                              <m:limLow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limLowPr>
                              <m:e>
                                <m:r>
                                  <m:rPr>
                                    <m:sty m:val="p"/>
                                  </m:rPr>
                                  <a:rPr lang="en-US">
                                    <a:latin typeface="Cambria Math" panose="02040503050406030204" pitchFamily="18" charset="0"/>
                                  </a:rPr>
                                  <m:t>min</m:t>
                                </m:r>
                              </m:e>
                              <m:lim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lim>
                            </m:limLow>
                          </m:fName>
                          <m:e>
                            <m:sSup>
                              <m:sSup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d>
                                  <m:dPr>
                                    <m:begChr m:val="‖"/>
                                    <m:endChr m:val="‖"/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e>
                                      <m:sub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  <m:t>𝑛</m:t>
                                        </m:r>
                                      </m:sub>
                                    </m:sSub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sSub>
                                      <m:sSubPr>
                                        <m:ctrlP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  <m:t>𝜇</m:t>
                                        </m:r>
                                      </m:e>
                                      <m:sub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</m:sub>
                                    </m:sSub>
                                  </m:e>
                                </m:d>
                              </m:e>
                              <m:sup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e>
                        </m:func>
                      </m:e>
                    </m:func>
                  </m:oMath>
                </a14:m>
                <a:r>
                  <a:rPr lang="en-US" dirty="0"/>
                  <a:t> (nearest neighbor rule)</a:t>
                </a:r>
              </a:p>
              <a:p>
                <a:r>
                  <a:rPr lang="en-US" dirty="0"/>
                  <a:t>Step 2:  Update mean of each cluster:   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dirty="0"/>
                  <a:t> average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US" dirty="0"/>
                  <a:t>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b="0" dirty="0"/>
                  <a:t> (centroid rule)</a:t>
                </a:r>
              </a:p>
              <a:p>
                <a:r>
                  <a:rPr lang="en-US" dirty="0"/>
                  <a:t>Return to step 1</a:t>
                </a:r>
              </a:p>
              <a:p>
                <a:pPr lvl="1"/>
                <a:endParaRPr lang="en-US" dirty="0"/>
              </a:p>
            </p:txBody>
          </p:sp>
        </mc:Choice>
        <mc:Fallback>
          <p:sp>
            <p:nvSpPr>
              <p:cNvPr id="4" name="Content Placeholder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quarter" idx="1"/>
              </p:nvPr>
            </p:nvSpPr>
            <p:spPr>
              <a:blipFill>
                <a:blip r:embed="rId2"/>
                <a:stretch>
                  <a:fillRect l="-1455" t="-15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5" name="Group 44">
            <a:extLst>
              <a:ext uri="{FF2B5EF4-FFF2-40B4-BE49-F238E27FC236}">
                <a16:creationId xmlns:a16="http://schemas.microsoft.com/office/drawing/2014/main" id="{5B3697DD-0ADB-48DB-B541-5C9CF5A5050B}"/>
              </a:ext>
            </a:extLst>
          </p:cNvPr>
          <p:cNvGrpSpPr/>
          <p:nvPr/>
        </p:nvGrpSpPr>
        <p:grpSpPr>
          <a:xfrm>
            <a:off x="7656444" y="1878496"/>
            <a:ext cx="2729948" cy="2554356"/>
            <a:chOff x="7656444" y="1878496"/>
            <a:chExt cx="2729948" cy="2554356"/>
          </a:xfrm>
        </p:grpSpPr>
        <p:cxnSp>
          <p:nvCxnSpPr>
            <p:cNvPr id="5" name="Straight Arrow Connector 4">
              <a:extLst>
                <a:ext uri="{FF2B5EF4-FFF2-40B4-BE49-F238E27FC236}">
                  <a16:creationId xmlns:a16="http://schemas.microsoft.com/office/drawing/2014/main" id="{6F5B7A8F-A42F-4F77-8480-15C950139F21}"/>
                </a:ext>
              </a:extLst>
            </p:cNvPr>
            <p:cNvCxnSpPr/>
            <p:nvPr/>
          </p:nvCxnSpPr>
          <p:spPr>
            <a:xfrm flipV="1">
              <a:off x="7851913" y="1878496"/>
              <a:ext cx="0" cy="255435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21C8DC50-163F-44B8-85F5-BB0526E12074}"/>
                </a:ext>
              </a:extLst>
            </p:cNvPr>
            <p:cNvSpPr/>
            <p:nvPr/>
          </p:nvSpPr>
          <p:spPr>
            <a:xfrm>
              <a:off x="8309113" y="2325757"/>
              <a:ext cx="63362" cy="69573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3106EC4B-354C-4638-B84F-B2E2E98EE214}"/>
                </a:ext>
              </a:extLst>
            </p:cNvPr>
            <p:cNvSpPr/>
            <p:nvPr/>
          </p:nvSpPr>
          <p:spPr>
            <a:xfrm>
              <a:off x="8461513" y="2478158"/>
              <a:ext cx="63362" cy="6788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DE6C9DB2-7E2A-4FF7-ACB2-4E9930E2A054}"/>
                </a:ext>
              </a:extLst>
            </p:cNvPr>
            <p:cNvSpPr/>
            <p:nvPr/>
          </p:nvSpPr>
          <p:spPr>
            <a:xfrm>
              <a:off x="8613913" y="2630558"/>
              <a:ext cx="63362" cy="6788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2735CE5F-5A53-4561-970D-57664E50C6B3}"/>
                </a:ext>
              </a:extLst>
            </p:cNvPr>
            <p:cNvSpPr/>
            <p:nvPr/>
          </p:nvSpPr>
          <p:spPr>
            <a:xfrm>
              <a:off x="8277432" y="2582555"/>
              <a:ext cx="63362" cy="6788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12546047-F00E-4A65-AADF-6D522D39CA88}"/>
                </a:ext>
              </a:extLst>
            </p:cNvPr>
            <p:cNvSpPr/>
            <p:nvPr/>
          </p:nvSpPr>
          <p:spPr>
            <a:xfrm>
              <a:off x="8429832" y="2734955"/>
              <a:ext cx="63362" cy="6788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D135B2BB-3A82-4E75-99DF-89E03857D9C4}"/>
                </a:ext>
              </a:extLst>
            </p:cNvPr>
            <p:cNvSpPr/>
            <p:nvPr/>
          </p:nvSpPr>
          <p:spPr>
            <a:xfrm>
              <a:off x="8547652" y="2257877"/>
              <a:ext cx="63362" cy="6788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1EE93AD5-4BE1-45A7-B532-6D7E1987162D}"/>
                </a:ext>
              </a:extLst>
            </p:cNvPr>
            <p:cNvSpPr/>
            <p:nvPr/>
          </p:nvSpPr>
          <p:spPr>
            <a:xfrm>
              <a:off x="9408754" y="3395060"/>
              <a:ext cx="63362" cy="6788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5F026583-A0BF-43A8-8877-11E2BBCE12AE}"/>
                </a:ext>
              </a:extLst>
            </p:cNvPr>
            <p:cNvSpPr/>
            <p:nvPr/>
          </p:nvSpPr>
          <p:spPr>
            <a:xfrm>
              <a:off x="9551215" y="3462512"/>
              <a:ext cx="63362" cy="6788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CD5E9155-8D15-4F2F-9E66-236593EF2C42}"/>
                </a:ext>
              </a:extLst>
            </p:cNvPr>
            <p:cNvSpPr/>
            <p:nvPr/>
          </p:nvSpPr>
          <p:spPr>
            <a:xfrm>
              <a:off x="9377073" y="3553461"/>
              <a:ext cx="63362" cy="6788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5966A81B-10E6-4279-9220-B1FB7C8B41AA}"/>
                </a:ext>
              </a:extLst>
            </p:cNvPr>
            <p:cNvSpPr/>
            <p:nvPr/>
          </p:nvSpPr>
          <p:spPr>
            <a:xfrm>
              <a:off x="9529473" y="3705861"/>
              <a:ext cx="63362" cy="6788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C7AB3C73-6D2E-40AE-9466-BD7F8A75DEFE}"/>
                </a:ext>
              </a:extLst>
            </p:cNvPr>
            <p:cNvSpPr/>
            <p:nvPr/>
          </p:nvSpPr>
          <p:spPr>
            <a:xfrm>
              <a:off x="9165038" y="3698426"/>
              <a:ext cx="63362" cy="6788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90F53CB6-B3DB-4E0D-A31E-635AD61AF767}"/>
                </a:ext>
              </a:extLst>
            </p:cNvPr>
            <p:cNvSpPr/>
            <p:nvPr/>
          </p:nvSpPr>
          <p:spPr>
            <a:xfrm>
              <a:off x="9159572" y="3471260"/>
              <a:ext cx="63362" cy="6788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C9144CC8-0CEB-451F-84AA-02EF902BA09E}"/>
                </a:ext>
              </a:extLst>
            </p:cNvPr>
            <p:cNvSpPr/>
            <p:nvPr/>
          </p:nvSpPr>
          <p:spPr>
            <a:xfrm>
              <a:off x="8061670" y="3553461"/>
              <a:ext cx="63362" cy="6788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CD1C6A40-C8B1-4926-8152-80450B8C701A}"/>
                </a:ext>
              </a:extLst>
            </p:cNvPr>
            <p:cNvSpPr/>
            <p:nvPr/>
          </p:nvSpPr>
          <p:spPr>
            <a:xfrm>
              <a:off x="8214070" y="3705861"/>
              <a:ext cx="63362" cy="6788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EC7C4B31-4519-4931-92DC-9DBD371E4368}"/>
                </a:ext>
              </a:extLst>
            </p:cNvPr>
            <p:cNvSpPr/>
            <p:nvPr/>
          </p:nvSpPr>
          <p:spPr>
            <a:xfrm>
              <a:off x="8201232" y="3621341"/>
              <a:ext cx="63362" cy="6788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A11A75D1-7D7A-4521-941F-88A57836614A}"/>
                </a:ext>
              </a:extLst>
            </p:cNvPr>
            <p:cNvSpPr/>
            <p:nvPr/>
          </p:nvSpPr>
          <p:spPr>
            <a:xfrm>
              <a:off x="8032992" y="3817239"/>
              <a:ext cx="63362" cy="6788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6ABFC94C-1CC3-459B-94E7-B2D9F80A75CD}"/>
                </a:ext>
              </a:extLst>
            </p:cNvPr>
            <p:cNvSpPr/>
            <p:nvPr/>
          </p:nvSpPr>
          <p:spPr>
            <a:xfrm>
              <a:off x="8185392" y="3969639"/>
              <a:ext cx="63362" cy="6788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1E330CB7-4D80-4359-B671-C2AAA4287AB8}"/>
                </a:ext>
              </a:extLst>
            </p:cNvPr>
            <p:cNvSpPr/>
            <p:nvPr/>
          </p:nvSpPr>
          <p:spPr>
            <a:xfrm>
              <a:off x="8309113" y="3923528"/>
              <a:ext cx="63362" cy="6788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72839738-DA1C-49DD-BF8A-81E0BB0C46E5}"/>
                </a:ext>
              </a:extLst>
            </p:cNvPr>
            <p:cNvCxnSpPr>
              <a:cxnSpLocks/>
            </p:cNvCxnSpPr>
            <p:nvPr/>
          </p:nvCxnSpPr>
          <p:spPr>
            <a:xfrm>
              <a:off x="7656444" y="4207565"/>
              <a:ext cx="2729948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35A42A80-E1C8-457A-8FDB-E15B7AE5783C}"/>
              </a:ext>
            </a:extLst>
          </p:cNvPr>
          <p:cNvGrpSpPr/>
          <p:nvPr/>
        </p:nvGrpSpPr>
        <p:grpSpPr>
          <a:xfrm>
            <a:off x="7794469" y="1781511"/>
            <a:ext cx="2896992" cy="2874516"/>
            <a:chOff x="7835816" y="1771988"/>
            <a:chExt cx="2896992" cy="2874516"/>
          </a:xfrm>
        </p:grpSpPr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D6AAD784-2FF3-4E8E-BCAE-D01637D94685}"/>
                </a:ext>
              </a:extLst>
            </p:cNvPr>
            <p:cNvSpPr/>
            <p:nvPr/>
          </p:nvSpPr>
          <p:spPr>
            <a:xfrm>
              <a:off x="8125032" y="1891933"/>
              <a:ext cx="700907" cy="1284234"/>
            </a:xfrm>
            <a:prstGeom prst="ellipse">
              <a:avLst/>
            </a:prstGeom>
            <a:solidFill>
              <a:schemeClr val="accent1">
                <a:alpha val="3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4C0F4A48-28B1-4962-8983-F55C3547B771}"/>
                </a:ext>
              </a:extLst>
            </p:cNvPr>
            <p:cNvSpPr/>
            <p:nvPr/>
          </p:nvSpPr>
          <p:spPr>
            <a:xfrm rot="2468233">
              <a:off x="9033588" y="3042905"/>
              <a:ext cx="700907" cy="1055023"/>
            </a:xfrm>
            <a:prstGeom prst="ellipse">
              <a:avLst/>
            </a:prstGeom>
            <a:solidFill>
              <a:schemeClr val="accent5">
                <a:lumMod val="40000"/>
                <a:lumOff val="60000"/>
                <a:alpha val="3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62C0A9C9-B8B8-49BC-900C-57A74F15B399}"/>
                </a:ext>
              </a:extLst>
            </p:cNvPr>
            <p:cNvSpPr/>
            <p:nvPr/>
          </p:nvSpPr>
          <p:spPr>
            <a:xfrm rot="19473105">
              <a:off x="7882404" y="3221570"/>
              <a:ext cx="700907" cy="1055023"/>
            </a:xfrm>
            <a:prstGeom prst="ellipse">
              <a:avLst/>
            </a:prstGeom>
            <a:solidFill>
              <a:srgbClr val="00B050">
                <a:alpha val="30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0CFFD092-32F2-4740-8F2F-08ACCDA9205C}"/>
                    </a:ext>
                  </a:extLst>
                </p:cNvPr>
                <p:cNvSpPr txBox="1"/>
                <p:nvPr/>
              </p:nvSpPr>
              <p:spPr>
                <a:xfrm>
                  <a:off x="8654594" y="1771988"/>
                  <a:ext cx="907493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s-E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s-ES" b="0" i="1" smtClean="0">
                                <a:latin typeface="Cambria Math" panose="02040503050406030204" pitchFamily="18" charset="0"/>
                              </a:rPr>
                              <m:t>𝜎</m:t>
                            </m:r>
                          </m:e>
                          <m:sub>
                            <m:r>
                              <a:rPr lang="es-ES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  <m:r>
                          <a:rPr lang="es-ES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s-E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0CFFD092-32F2-4740-8F2F-08ACCDA9205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654594" y="1771988"/>
                  <a:ext cx="907493" cy="369332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A11D1EF3-C070-43B4-A4C3-B2621BBF4FFC}"/>
                    </a:ext>
                  </a:extLst>
                </p:cNvPr>
                <p:cNvSpPr txBox="1"/>
                <p:nvPr/>
              </p:nvSpPr>
              <p:spPr>
                <a:xfrm>
                  <a:off x="9825315" y="3116098"/>
                  <a:ext cx="907493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s-E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s-ES" b="0" i="1" smtClean="0">
                                <a:latin typeface="Cambria Math" panose="02040503050406030204" pitchFamily="18" charset="0"/>
                              </a:rPr>
                              <m:t>𝜎</m:t>
                            </m:r>
                          </m:e>
                          <m:sub>
                            <m:r>
                              <a:rPr lang="es-ES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  <m:r>
                          <a:rPr lang="es-ES" b="0" i="1" smtClean="0">
                            <a:latin typeface="Cambria Math" panose="02040503050406030204" pitchFamily="18" charset="0"/>
                          </a:rPr>
                          <m:t>=2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A11D1EF3-C070-43B4-A4C3-B2621BBF4FF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825315" y="3116098"/>
                  <a:ext cx="907493" cy="369332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5C7B0F0F-A088-460E-8ED1-459225880D08}"/>
                    </a:ext>
                  </a:extLst>
                </p:cNvPr>
                <p:cNvSpPr txBox="1"/>
                <p:nvPr/>
              </p:nvSpPr>
              <p:spPr>
                <a:xfrm>
                  <a:off x="7835816" y="4277172"/>
                  <a:ext cx="907493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s-E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s-ES" b="0" i="1" smtClean="0">
                                <a:latin typeface="Cambria Math" panose="02040503050406030204" pitchFamily="18" charset="0"/>
                              </a:rPr>
                              <m:t>𝜎</m:t>
                            </m:r>
                          </m:e>
                          <m:sub>
                            <m:r>
                              <a:rPr lang="es-ES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  <m:r>
                          <a:rPr lang="es-ES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s-ES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5C7B0F0F-A088-460E-8ED1-459225880D0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835816" y="4277172"/>
                  <a:ext cx="907493" cy="369332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6BA925BD-586B-4CD8-B93F-5B96980354EE}"/>
              </a:ext>
            </a:extLst>
          </p:cNvPr>
          <p:cNvGrpSpPr/>
          <p:nvPr/>
        </p:nvGrpSpPr>
        <p:grpSpPr>
          <a:xfrm>
            <a:off x="7960986" y="1931059"/>
            <a:ext cx="3366641" cy="2137156"/>
            <a:chOff x="7960986" y="1931059"/>
            <a:chExt cx="3366641" cy="2137156"/>
          </a:xfrm>
        </p:grpSpPr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3BEB776B-6F6B-4BEE-9496-D20E2E5A8184}"/>
                </a:ext>
              </a:extLst>
            </p:cNvPr>
            <p:cNvSpPr txBox="1"/>
            <p:nvPr/>
          </p:nvSpPr>
          <p:spPr>
            <a:xfrm>
              <a:off x="8184756" y="2274768"/>
              <a:ext cx="39145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dirty="0"/>
                <a:t> </a:t>
              </a:r>
              <a:r>
                <a:rPr lang="es-ES" sz="2400" dirty="0">
                  <a:solidFill>
                    <a:schemeClr val="accent1">
                      <a:lumMod val="60000"/>
                      <a:lumOff val="40000"/>
                    </a:schemeClr>
                  </a:solidFill>
                </a:rPr>
                <a:t>+</a:t>
              </a:r>
              <a:endParaRPr lang="en-US" dirty="0">
                <a:solidFill>
                  <a:schemeClr val="accent1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4F53C00B-02ED-4092-9F71-9881738203DD}"/>
                </a:ext>
              </a:extLst>
            </p:cNvPr>
            <p:cNvSpPr txBox="1"/>
            <p:nvPr/>
          </p:nvSpPr>
          <p:spPr>
            <a:xfrm>
              <a:off x="9098470" y="3389514"/>
              <a:ext cx="39145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dirty="0"/>
                <a:t> </a:t>
              </a:r>
              <a:r>
                <a:rPr lang="es-ES" sz="2400" dirty="0">
                  <a:solidFill>
                    <a:schemeClr val="accent5">
                      <a:lumMod val="75000"/>
                    </a:schemeClr>
                  </a:solidFill>
                </a:rPr>
                <a:t>+</a:t>
              </a:r>
              <a:endParaRPr lang="en-US" dirty="0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24C789CA-C528-4224-8E5B-A2893EB014CF}"/>
                </a:ext>
              </a:extLst>
            </p:cNvPr>
            <p:cNvSpPr txBox="1"/>
            <p:nvPr/>
          </p:nvSpPr>
          <p:spPr>
            <a:xfrm>
              <a:off x="7960986" y="3606550"/>
              <a:ext cx="39145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dirty="0"/>
                <a:t> </a:t>
              </a:r>
              <a:r>
                <a:rPr lang="es-ES" sz="2400" dirty="0">
                  <a:solidFill>
                    <a:srgbClr val="00B050"/>
                  </a:solidFill>
                </a:rPr>
                <a:t>+</a:t>
              </a:r>
              <a:endParaRPr lang="en-US" dirty="0">
                <a:solidFill>
                  <a:srgbClr val="00B050"/>
                </a:solidFill>
              </a:endParaRPr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38" name="TextBox 37">
                  <a:extLst>
                    <a:ext uri="{FF2B5EF4-FFF2-40B4-BE49-F238E27FC236}">
                      <a16:creationId xmlns:a16="http://schemas.microsoft.com/office/drawing/2014/main" id="{7D343B71-5406-4EA6-960D-91A95488744F}"/>
                    </a:ext>
                  </a:extLst>
                </p:cNvPr>
                <p:cNvSpPr txBox="1"/>
                <p:nvPr/>
              </p:nvSpPr>
              <p:spPr>
                <a:xfrm>
                  <a:off x="10808254" y="1982390"/>
                  <a:ext cx="519373" cy="120032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s-E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s-ES" b="0" i="1" smtClean="0">
                                <a:latin typeface="Cambria Math" panose="02040503050406030204" pitchFamily="18" charset="0"/>
                              </a:rPr>
                              <m:t>𝜇</m:t>
                            </m:r>
                          </m:e>
                          <m:sub>
                            <m:r>
                              <a:rPr lang="es-E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s-ES" b="0" dirty="0"/>
                </a:p>
                <a:p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s-E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s-ES" b="0" i="1" smtClean="0">
                                <a:latin typeface="Cambria Math" panose="02040503050406030204" pitchFamily="18" charset="0"/>
                              </a:rPr>
                              <m:t>𝜇</m:t>
                            </m:r>
                          </m:e>
                          <m:sub>
                            <m:r>
                              <a:rPr lang="es-E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  <a:p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s-E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s-ES" b="0" i="1" smtClean="0">
                                <a:latin typeface="Cambria Math" panose="02040503050406030204" pitchFamily="18" charset="0"/>
                              </a:rPr>
                              <m:t>𝜇</m:t>
                            </m:r>
                          </m:e>
                          <m:sub>
                            <m:r>
                              <a:rPr lang="es-ES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  <a:p>
                  <a:endParaRPr lang="en-US" dirty="0"/>
                </a:p>
              </p:txBody>
            </p:sp>
          </mc:Choice>
          <mc:Fallback>
            <p:sp>
              <p:nvSpPr>
                <p:cNvPr id="38" name="TextBox 37">
                  <a:extLst>
                    <a:ext uri="{FF2B5EF4-FFF2-40B4-BE49-F238E27FC236}">
                      <a16:creationId xmlns:a16="http://schemas.microsoft.com/office/drawing/2014/main" id="{7D343B71-5406-4EA6-960D-91A95488744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808254" y="1982390"/>
                  <a:ext cx="519373" cy="1200329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F9519F84-797D-49D6-9783-E37787E9485A}"/>
                </a:ext>
              </a:extLst>
            </p:cNvPr>
            <p:cNvSpPr txBox="1"/>
            <p:nvPr/>
          </p:nvSpPr>
          <p:spPr>
            <a:xfrm>
              <a:off x="10546266" y="1931059"/>
              <a:ext cx="39145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dirty="0"/>
                <a:t> </a:t>
              </a:r>
              <a:r>
                <a:rPr lang="es-ES" sz="2400" dirty="0">
                  <a:solidFill>
                    <a:schemeClr val="accent1">
                      <a:lumMod val="60000"/>
                      <a:lumOff val="40000"/>
                    </a:schemeClr>
                  </a:solidFill>
                </a:rPr>
                <a:t>+</a:t>
              </a:r>
              <a:endParaRPr lang="en-US" dirty="0">
                <a:solidFill>
                  <a:schemeClr val="accent1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48EB9750-7BA8-4F1F-BFF5-CD1CDC594152}"/>
                </a:ext>
              </a:extLst>
            </p:cNvPr>
            <p:cNvSpPr txBox="1"/>
            <p:nvPr/>
          </p:nvSpPr>
          <p:spPr>
            <a:xfrm>
              <a:off x="10555437" y="2512454"/>
              <a:ext cx="39145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dirty="0"/>
                <a:t> </a:t>
              </a:r>
              <a:r>
                <a:rPr lang="es-ES" sz="2400" dirty="0">
                  <a:solidFill>
                    <a:srgbClr val="00B050"/>
                  </a:solidFill>
                </a:rPr>
                <a:t>+</a:t>
              </a:r>
              <a:endParaRPr lang="en-US" dirty="0">
                <a:solidFill>
                  <a:srgbClr val="00B050"/>
                </a:solidFill>
              </a:endParaRP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F694A716-8386-4CB8-81D0-FC59A1ECEF2E}"/>
                </a:ext>
              </a:extLst>
            </p:cNvPr>
            <p:cNvSpPr txBox="1"/>
            <p:nvPr/>
          </p:nvSpPr>
          <p:spPr>
            <a:xfrm>
              <a:off x="10546210" y="2255956"/>
              <a:ext cx="39145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dirty="0"/>
                <a:t> </a:t>
              </a:r>
              <a:r>
                <a:rPr lang="es-ES" sz="2400" dirty="0">
                  <a:solidFill>
                    <a:schemeClr val="accent5">
                      <a:lumMod val="75000"/>
                    </a:schemeClr>
                  </a:solidFill>
                </a:rPr>
                <a:t>+</a:t>
              </a:r>
              <a:endParaRPr lang="en-US" dirty="0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50665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Retrospect">
  <a:themeElements>
    <a:clrScheme name="Violet II">
      <a:dk1>
        <a:sysClr val="windowText" lastClr="000000"/>
      </a:dk1>
      <a:lt1>
        <a:sysClr val="window" lastClr="FFFFFF"/>
      </a:lt1>
      <a:dk2>
        <a:srgbClr val="632E62"/>
      </a:dk2>
      <a:lt2>
        <a:srgbClr val="EAE5EB"/>
      </a:lt2>
      <a:accent1>
        <a:srgbClr val="92278F"/>
      </a:accent1>
      <a:accent2>
        <a:srgbClr val="9B57D3"/>
      </a:accent2>
      <a:accent3>
        <a:srgbClr val="755DD9"/>
      </a:accent3>
      <a:accent4>
        <a:srgbClr val="665EB8"/>
      </a:accent4>
      <a:accent5>
        <a:srgbClr val="45A5ED"/>
      </a:accent5>
      <a:accent6>
        <a:srgbClr val="5982DB"/>
      </a:accent6>
      <a:hlink>
        <a:srgbClr val="0066FF"/>
      </a:hlink>
      <a:folHlink>
        <a:srgbClr val="666699"/>
      </a:folHlink>
    </a:clrScheme>
    <a:fontScheme name="Calibri">
      <a:maj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02006FA4-1611-4B07-AF7F-85CF6D20EB3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48221</TotalTime>
  <Words>2948</Words>
  <Application>Microsoft Office PowerPoint</Application>
  <PresentationFormat>Widescreen</PresentationFormat>
  <Paragraphs>505</Paragraphs>
  <Slides>68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68</vt:i4>
      </vt:variant>
    </vt:vector>
  </HeadingPairs>
  <TitlesOfParts>
    <vt:vector size="74" baseType="lpstr">
      <vt:lpstr>Arial</vt:lpstr>
      <vt:lpstr>Calibri</vt:lpstr>
      <vt:lpstr>Cambria Math</vt:lpstr>
      <vt:lpstr>Wingdings</vt:lpstr>
      <vt:lpstr>Wingdings 2</vt:lpstr>
      <vt:lpstr>Retrospect</vt:lpstr>
      <vt:lpstr>Unit 12  Clustering, K-Means and EM</vt:lpstr>
      <vt:lpstr>Learning Objectives</vt:lpstr>
      <vt:lpstr>Outline</vt:lpstr>
      <vt:lpstr>Document Clustering</vt:lpstr>
      <vt:lpstr>This Unit:  UseNet Newsgroups</vt:lpstr>
      <vt:lpstr>Outline</vt:lpstr>
      <vt:lpstr>Clustering</vt:lpstr>
      <vt:lpstr>Clustering</vt:lpstr>
      <vt:lpstr>K-means</vt:lpstr>
      <vt:lpstr>K-Means illustrated</vt:lpstr>
      <vt:lpstr>Image Segmentation Based on Color</vt:lpstr>
      <vt:lpstr>Image segmentation based on texture</vt:lpstr>
      <vt:lpstr>Convergence</vt:lpstr>
      <vt:lpstr>Initialization</vt:lpstr>
      <vt:lpstr>Distance measures</vt:lpstr>
      <vt:lpstr>In-Class Exercise</vt:lpstr>
      <vt:lpstr>Outline</vt:lpstr>
      <vt:lpstr>Loading the Data</vt:lpstr>
      <vt:lpstr>A Typical Newsgroup Post</vt:lpstr>
      <vt:lpstr>Bag of Words</vt:lpstr>
      <vt:lpstr>Discussion Questions</vt:lpstr>
      <vt:lpstr>Term Frequency – Inverse Document Frequency</vt:lpstr>
      <vt:lpstr>Computing TF-IDF in Python</vt:lpstr>
      <vt:lpstr>Typical TF-IDF scores</vt:lpstr>
      <vt:lpstr>Running K-Means</vt:lpstr>
      <vt:lpstr>Plotting the Results</vt:lpstr>
      <vt:lpstr>Confusion Matrix</vt:lpstr>
      <vt:lpstr>An Example “Wrong” cluster</vt:lpstr>
      <vt:lpstr>Outline</vt:lpstr>
      <vt:lpstr>Need for Dimensionality Reduction</vt:lpstr>
      <vt:lpstr>Latent Semantic Analysis (PCA revisited!)</vt:lpstr>
      <vt:lpstr>LSA Interpretation</vt:lpstr>
      <vt:lpstr>Perform LSA on NewsGroup</vt:lpstr>
      <vt:lpstr>Demo: color quantization using k-means</vt:lpstr>
      <vt:lpstr>Outline</vt:lpstr>
      <vt:lpstr>Mixture Models</vt:lpstr>
      <vt:lpstr>Examples</vt:lpstr>
      <vt:lpstr>Gaussian Mixture Models</vt:lpstr>
      <vt:lpstr>Visualizing GMMs</vt:lpstr>
      <vt:lpstr>Determining the Component</vt:lpstr>
      <vt:lpstr>Outline</vt:lpstr>
      <vt:lpstr>Maximum Likelihood Estimation</vt:lpstr>
      <vt:lpstr>Expectation Maximization</vt:lpstr>
      <vt:lpstr>EM Steps</vt:lpstr>
      <vt:lpstr>E-Step for a GMM: Finding the posterior</vt:lpstr>
      <vt:lpstr>M-Step for the GMM</vt:lpstr>
      <vt:lpstr>Relation to K-Means</vt:lpstr>
      <vt:lpstr>EM Illustrated</vt:lpstr>
      <vt:lpstr>K-Means illustrated</vt:lpstr>
      <vt:lpstr>EM via sklearn</vt:lpstr>
      <vt:lpstr>Demo: Color quantization using GMM</vt:lpstr>
      <vt:lpstr>How to determine the number of clusters? </vt:lpstr>
      <vt:lpstr>Other clustering methods</vt:lpstr>
      <vt:lpstr>Examples in sklearn</vt:lpstr>
      <vt:lpstr>Deep learning for clustering (unsupervised learning)</vt:lpstr>
      <vt:lpstr>Other applications of clustering</vt:lpstr>
      <vt:lpstr>Bag of Visual Words for Image Classification</vt:lpstr>
      <vt:lpstr>  </vt:lpstr>
      <vt:lpstr>PowerPoint Presentation</vt:lpstr>
      <vt:lpstr>PowerPoint Presentation</vt:lpstr>
      <vt:lpstr>PowerPoint Presentation</vt:lpstr>
      <vt:lpstr>PowerPoint Presentation</vt:lpstr>
      <vt:lpstr>How to Learn Visual Dictionary?</vt:lpstr>
      <vt:lpstr>“words” from people</vt:lpstr>
      <vt:lpstr>“Words” from cars</vt:lpstr>
      <vt:lpstr>Histogram of Visual Words</vt:lpstr>
      <vt:lpstr>How to Classify Images?</vt:lpstr>
      <vt:lpstr>What you should know from this lecture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Sundeep Rangan</dc:creator>
  <cp:lastModifiedBy>Sundeep Rangan</cp:lastModifiedBy>
  <cp:revision>699</cp:revision>
  <cp:lastPrinted>2017-11-28T14:11:33Z</cp:lastPrinted>
  <dcterms:created xsi:type="dcterms:W3CDTF">2015-03-22T11:15:32Z</dcterms:created>
  <dcterms:modified xsi:type="dcterms:W3CDTF">2020-11-18T17:52:55Z</dcterms:modified>
</cp:coreProperties>
</file>